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54" r:id="rId4"/>
  </p:sldMasterIdLst>
  <p:notesMasterIdLst>
    <p:notesMasterId r:id="rId42"/>
  </p:notesMasterIdLst>
  <p:handoutMasterIdLst>
    <p:handoutMasterId r:id="rId43"/>
  </p:handoutMasterIdLst>
  <p:sldIdLst>
    <p:sldId id="2258" r:id="rId5"/>
    <p:sldId id="2259" r:id="rId6"/>
    <p:sldId id="2260" r:id="rId7"/>
    <p:sldId id="2336" r:id="rId8"/>
    <p:sldId id="2362" r:id="rId9"/>
    <p:sldId id="2363" r:id="rId10"/>
    <p:sldId id="2360" r:id="rId11"/>
    <p:sldId id="2339" r:id="rId12"/>
    <p:sldId id="2297" r:id="rId13"/>
    <p:sldId id="2344" r:id="rId14"/>
    <p:sldId id="2345" r:id="rId15"/>
    <p:sldId id="2347" r:id="rId16"/>
    <p:sldId id="2348" r:id="rId17"/>
    <p:sldId id="2377" r:id="rId18"/>
    <p:sldId id="2349" r:id="rId19"/>
    <p:sldId id="2380" r:id="rId20"/>
    <p:sldId id="2386" r:id="rId21"/>
    <p:sldId id="2387" r:id="rId22"/>
    <p:sldId id="2370" r:id="rId23"/>
    <p:sldId id="2378" r:id="rId24"/>
    <p:sldId id="2389" r:id="rId25"/>
    <p:sldId id="2371" r:id="rId26"/>
    <p:sldId id="2372" r:id="rId27"/>
    <p:sldId id="2373" r:id="rId28"/>
    <p:sldId id="2390" r:id="rId29"/>
    <p:sldId id="2376" r:id="rId30"/>
    <p:sldId id="2361" r:id="rId31"/>
    <p:sldId id="2351" r:id="rId32"/>
    <p:sldId id="2381" r:id="rId33"/>
    <p:sldId id="2375" r:id="rId34"/>
    <p:sldId id="2356" r:id="rId35"/>
    <p:sldId id="2367" r:id="rId36"/>
    <p:sldId id="2382" r:id="rId37"/>
    <p:sldId id="2385" r:id="rId38"/>
    <p:sldId id="2384" r:id="rId39"/>
    <p:sldId id="2335" r:id="rId40"/>
    <p:sldId id="2388" r:id="rId41"/>
  </p:sldIdLst>
  <p:sldSz cx="6858000" cy="9906000" type="A4"/>
  <p:notesSz cx="9926638" cy="6669088"/>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i, Yeon-Kyung (KR/ERI)" initials="CYK" lastIdx="1" clrIdx="0">
    <p:extLst>
      <p:ext uri="{19B8F6BF-5375-455C-9EA6-DF929625EA0E}">
        <p15:presenceInfo xmlns:p15="http://schemas.microsoft.com/office/powerpoint/2012/main" userId="Choi, Yeon-Kyung (KR/ERI)" providerId="None"/>
      </p:ext>
    </p:extLst>
  </p:cmAuthor>
  <p:cmAuthor id="2" name="Cha, Yoon-Ji (KR/ERI)" initials="CY(" lastIdx="1" clrIdx="1">
    <p:extLst>
      <p:ext uri="{19B8F6BF-5375-455C-9EA6-DF929625EA0E}">
        <p15:presenceInfo xmlns:p15="http://schemas.microsoft.com/office/powerpoint/2012/main" userId="S::yoonjicha@kr.kpmg.com::a9259fc7-1fe6-4b76-824d-f40cef50933c" providerId="AD"/>
      </p:ext>
    </p:extLst>
  </p:cmAuthor>
  <p:cmAuthor id="3" name="Jeon, Hae-Rin (KR/ERI)" initials="JH(" lastIdx="2" clrIdx="2">
    <p:extLst>
      <p:ext uri="{19B8F6BF-5375-455C-9EA6-DF929625EA0E}">
        <p15:presenceInfo xmlns:p15="http://schemas.microsoft.com/office/powerpoint/2012/main" userId="S::haerinjeon@kr.kpmg.com::c645b719-0d28-4c55-a4b2-d1897a9dc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4FF"/>
    <a:srgbClr val="ACEAFF"/>
    <a:srgbClr val="FFFF66"/>
    <a:srgbClr val="FFFF99"/>
    <a:srgbClr val="EEFBFF"/>
    <a:srgbClr val="F0EAFF"/>
    <a:srgbClr val="7213EA"/>
    <a:srgbClr val="510DBC"/>
    <a:srgbClr val="E1D5FF"/>
    <a:srgbClr val="FF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4" autoAdjust="0"/>
    <p:restoredTop sz="94639" autoAdjust="0"/>
  </p:normalViewPr>
  <p:slideViewPr>
    <p:cSldViewPr snapToGrid="0">
      <p:cViewPr varScale="1">
        <p:scale>
          <a:sx n="54" d="100"/>
          <a:sy n="54" d="100"/>
        </p:scale>
        <p:origin x="2112"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8" d="100"/>
          <a:sy n="118" d="100"/>
        </p:scale>
        <p:origin x="184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55985455082068"/>
          <c:y val="7.1811384457761682E-2"/>
          <c:w val="0.85944016199275164"/>
          <c:h val="0.72850999118067672"/>
        </c:manualLayout>
      </c:layout>
      <c:barChart>
        <c:barDir val="col"/>
        <c:grouping val="clustered"/>
        <c:varyColors val="0"/>
        <c:ser>
          <c:idx val="0"/>
          <c:order val="0"/>
          <c:tx>
            <c:strRef>
              <c:f>Sheet1!$B$1</c:f>
              <c:strCache>
                <c:ptCount val="1"/>
                <c:pt idx="0">
                  <c:v>계열 1</c:v>
                </c:pt>
              </c:strCache>
            </c:strRef>
          </c:tx>
          <c:spPr>
            <a:solidFill>
              <a:srgbClr val="CDF2FF"/>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Sheet1!$B$2:$B$11</c:f>
              <c:numCache>
                <c:formatCode>General</c:formatCode>
                <c:ptCount val="10"/>
                <c:pt idx="0">
                  <c:v>95.602770000000007</c:v>
                </c:pt>
                <c:pt idx="1">
                  <c:v>142.31979999999999</c:v>
                </c:pt>
                <c:pt idx="2">
                  <c:v>207.90242000000001</c:v>
                </c:pt>
                <c:pt idx="3">
                  <c:v>298.24687</c:v>
                </c:pt>
                <c:pt idx="4">
                  <c:v>420.46553</c:v>
                </c:pt>
                <c:pt idx="5">
                  <c:v>582.94869000000006</c:v>
                </c:pt>
                <c:pt idx="6">
                  <c:v>795.38463000000002</c:v>
                </c:pt>
                <c:pt idx="7">
                  <c:v>1068.71847</c:v>
                </c:pt>
                <c:pt idx="8">
                  <c:v>1415.05484</c:v>
                </c:pt>
                <c:pt idx="9">
                  <c:v>1847.4956</c:v>
                </c:pt>
              </c:numCache>
            </c:numRef>
          </c:val>
          <c:extLst>
            <c:ext xmlns:c16="http://schemas.microsoft.com/office/drawing/2014/chart" uri="{C3380CC4-5D6E-409C-BE32-E72D297353CC}">
              <c16:uniqueId val="{00000000-0E0E-4CE5-A0BC-B1B2E9A59CEE}"/>
            </c:ext>
          </c:extLst>
        </c:ser>
        <c:dLbls>
          <c:dLblPos val="outEnd"/>
          <c:showLegendKey val="0"/>
          <c:showVal val="1"/>
          <c:showCatName val="0"/>
          <c:showSerName val="0"/>
          <c:showPercent val="0"/>
          <c:showBubbleSize val="0"/>
        </c:dLbls>
        <c:gapWidth val="36"/>
        <c:overlap val="-27"/>
        <c:axId val="347079407"/>
        <c:axId val="347074415"/>
      </c:barChart>
      <c:catAx>
        <c:axId val="347079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crossAx val="347074415"/>
        <c:crosses val="autoZero"/>
        <c:auto val="1"/>
        <c:lblAlgn val="ctr"/>
        <c:lblOffset val="100"/>
        <c:noMultiLvlLbl val="0"/>
      </c:catAx>
      <c:valAx>
        <c:axId val="347074415"/>
        <c:scaling>
          <c:orientation val="minMax"/>
          <c:max val="2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crossAx val="347079407"/>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4"/>
            <a:ext cx="4302317" cy="333667"/>
          </a:xfrm>
          <a:prstGeom prst="rect">
            <a:avLst/>
          </a:prstGeom>
        </p:spPr>
        <p:txBody>
          <a:bodyPr vert="horz" lIns="90710" tIns="45355" rIns="90710" bIns="45355" rtlCol="0"/>
          <a:lstStyle>
            <a:lvl1pPr algn="l">
              <a:defRPr sz="1200"/>
            </a:lvl1pPr>
          </a:lstStyle>
          <a:p>
            <a:endParaRPr lang="en-US" dirty="0"/>
          </a:p>
        </p:txBody>
      </p:sp>
      <p:sp>
        <p:nvSpPr>
          <p:cNvPr id="3" name="Date Placeholder 2"/>
          <p:cNvSpPr>
            <a:spLocks noGrp="1"/>
          </p:cNvSpPr>
          <p:nvPr>
            <p:ph type="dt" sz="quarter" idx="1"/>
          </p:nvPr>
        </p:nvSpPr>
        <p:spPr>
          <a:xfrm>
            <a:off x="5622008" y="4"/>
            <a:ext cx="4302317" cy="333667"/>
          </a:xfrm>
          <a:prstGeom prst="rect">
            <a:avLst/>
          </a:prstGeom>
        </p:spPr>
        <p:txBody>
          <a:bodyPr vert="horz" lIns="90710" tIns="45355" rIns="90710" bIns="45355" rtlCol="0"/>
          <a:lstStyle>
            <a:lvl1pPr algn="r">
              <a:defRPr sz="1200"/>
            </a:lvl1pPr>
          </a:lstStyle>
          <a:p>
            <a:fld id="{FD4ADFBC-B392-474D-BFD2-23D3BDA66A93}" type="datetimeFigureOut">
              <a:rPr lang="en-US" smtClean="0"/>
              <a:t>9/20/2023</a:t>
            </a:fld>
            <a:endParaRPr lang="en-US" dirty="0"/>
          </a:p>
        </p:txBody>
      </p:sp>
      <p:sp>
        <p:nvSpPr>
          <p:cNvPr id="4" name="Footer Placeholder 3"/>
          <p:cNvSpPr>
            <a:spLocks noGrp="1"/>
          </p:cNvSpPr>
          <p:nvPr>
            <p:ph type="ftr" sz="quarter" idx="2"/>
          </p:nvPr>
        </p:nvSpPr>
        <p:spPr>
          <a:xfrm>
            <a:off x="5" y="6334358"/>
            <a:ext cx="4302317" cy="333667"/>
          </a:xfrm>
          <a:prstGeom prst="rect">
            <a:avLst/>
          </a:prstGeom>
        </p:spPr>
        <p:txBody>
          <a:bodyPr vert="horz" lIns="90710" tIns="45355" rIns="90710" bIns="45355"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008" y="6334358"/>
            <a:ext cx="4302317" cy="333667"/>
          </a:xfrm>
          <a:prstGeom prst="rect">
            <a:avLst/>
          </a:prstGeom>
        </p:spPr>
        <p:txBody>
          <a:bodyPr vert="horz" lIns="90710" tIns="45355" rIns="90710" bIns="45355"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4301544" cy="334613"/>
          </a:xfrm>
          <a:prstGeom prst="rect">
            <a:avLst/>
          </a:prstGeom>
        </p:spPr>
        <p:txBody>
          <a:bodyPr vert="horz" lIns="90710" tIns="45355" rIns="90710" bIns="45355" rtlCol="0"/>
          <a:lstStyle>
            <a:lvl1pPr algn="l">
              <a:defRPr sz="1200"/>
            </a:lvl1pPr>
          </a:lstStyle>
          <a:p>
            <a:endParaRPr lang="en-AU" dirty="0"/>
          </a:p>
        </p:txBody>
      </p:sp>
      <p:sp>
        <p:nvSpPr>
          <p:cNvPr id="3" name="Date Placeholder 2"/>
          <p:cNvSpPr>
            <a:spLocks noGrp="1"/>
          </p:cNvSpPr>
          <p:nvPr>
            <p:ph type="dt" idx="1"/>
          </p:nvPr>
        </p:nvSpPr>
        <p:spPr>
          <a:xfrm>
            <a:off x="5622804" y="5"/>
            <a:ext cx="4301544" cy="334613"/>
          </a:xfrm>
          <a:prstGeom prst="rect">
            <a:avLst/>
          </a:prstGeom>
        </p:spPr>
        <p:txBody>
          <a:bodyPr vert="horz" lIns="90710" tIns="45355" rIns="90710" bIns="45355" rtlCol="0"/>
          <a:lstStyle>
            <a:lvl1pPr algn="r">
              <a:defRPr sz="1200"/>
            </a:lvl1pPr>
          </a:lstStyle>
          <a:p>
            <a:fld id="{635DF4FA-E8DD-496D-9743-7EF5FC8FAEAE}" type="datetimeFigureOut">
              <a:rPr lang="en-AU" smtClean="0"/>
              <a:pPr/>
              <a:t>20/09/2023</a:t>
            </a:fld>
            <a:endParaRPr lang="en-AU" dirty="0"/>
          </a:p>
        </p:txBody>
      </p:sp>
      <p:sp>
        <p:nvSpPr>
          <p:cNvPr id="4" name="Slide Image Placeholder 3"/>
          <p:cNvSpPr>
            <a:spLocks noGrp="1" noRot="1" noChangeAspect="1"/>
          </p:cNvSpPr>
          <p:nvPr>
            <p:ph type="sldImg" idx="2"/>
          </p:nvPr>
        </p:nvSpPr>
        <p:spPr>
          <a:xfrm>
            <a:off x="4184650" y="833438"/>
            <a:ext cx="1557338" cy="2249487"/>
          </a:xfrm>
          <a:prstGeom prst="rect">
            <a:avLst/>
          </a:prstGeom>
          <a:noFill/>
          <a:ln w="12700">
            <a:solidFill>
              <a:prstClr val="black"/>
            </a:solidFill>
          </a:ln>
        </p:spPr>
        <p:txBody>
          <a:bodyPr vert="horz" lIns="90710" tIns="45355" rIns="90710" bIns="45355" rtlCol="0" anchor="ctr"/>
          <a:lstStyle/>
          <a:p>
            <a:endParaRPr lang="en-AU" dirty="0"/>
          </a:p>
        </p:txBody>
      </p:sp>
      <p:sp>
        <p:nvSpPr>
          <p:cNvPr id="5" name="Notes Placeholder 4"/>
          <p:cNvSpPr>
            <a:spLocks noGrp="1"/>
          </p:cNvSpPr>
          <p:nvPr>
            <p:ph type="body" sz="quarter" idx="3"/>
          </p:nvPr>
        </p:nvSpPr>
        <p:spPr>
          <a:xfrm>
            <a:off x="992665" y="3209503"/>
            <a:ext cx="7941310" cy="2625954"/>
          </a:xfrm>
          <a:prstGeom prst="rect">
            <a:avLst/>
          </a:prstGeom>
        </p:spPr>
        <p:txBody>
          <a:bodyPr vert="horz" lIns="90710" tIns="45355" rIns="90710" bIns="453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4" y="6334477"/>
            <a:ext cx="4301544" cy="334612"/>
          </a:xfrm>
          <a:prstGeom prst="rect">
            <a:avLst/>
          </a:prstGeom>
        </p:spPr>
        <p:txBody>
          <a:bodyPr vert="horz" lIns="90710" tIns="45355" rIns="90710" bIns="45355" rtlCol="0" anchor="b"/>
          <a:lstStyle>
            <a:lvl1pPr algn="l">
              <a:defRPr sz="1200"/>
            </a:lvl1pPr>
          </a:lstStyle>
          <a:p>
            <a:endParaRPr lang="en-AU" dirty="0"/>
          </a:p>
        </p:txBody>
      </p:sp>
      <p:sp>
        <p:nvSpPr>
          <p:cNvPr id="7" name="Slide Number Placeholder 6"/>
          <p:cNvSpPr>
            <a:spLocks noGrp="1"/>
          </p:cNvSpPr>
          <p:nvPr>
            <p:ph type="sldNum" sz="quarter" idx="5"/>
          </p:nvPr>
        </p:nvSpPr>
        <p:spPr>
          <a:xfrm>
            <a:off x="5622804" y="6334477"/>
            <a:ext cx="4301544" cy="334612"/>
          </a:xfrm>
          <a:prstGeom prst="rect">
            <a:avLst/>
          </a:prstGeom>
        </p:spPr>
        <p:txBody>
          <a:bodyPr vert="horz" lIns="90710" tIns="45355" rIns="90710" bIns="45355"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1805389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8074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286055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2621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67744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5439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97882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57606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7692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3833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7039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184629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82629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67089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93371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11700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34364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85012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8877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9754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197857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5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2772262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60711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29424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8083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324626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68216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37060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12328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266705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680076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29218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4100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6262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44245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1646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kpmg.com/kr/ko/home.html" TargetMode="External"/><Relationship Id="rId7" Type="http://schemas.openxmlformats.org/officeDocument/2006/relationships/hyperlink" Target="https://kpmgacademy.hunet.co.kr/Home"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linkedin.com/authwall?trk=bf&amp;trkInfo=AQFzyHlWQPfPaAAAAYlMt5zoufESzavMSp5teGOGJ2Kspx9Njbj8I0bj2IOnYfRu_lDN6H-qsV1QVy8QXfqIDLXTG59uW3prV0gdxhvwv35utlR98rUMP5S5oUGrnyLOk_fjKIA=&amp;original_referer=&amp;sessionRedirect=https%3A%2F%2Fwww.linkedin.com%2Fcompany%2Fsamjong-kpmg%2F"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youtube.com/c/kpmgkorea"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ome.kpmg/kr/ko/home.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45280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solidFill>
          <a:schemeClr val="accent4"/>
        </a:solidFill>
        <a:effectLst/>
      </p:bgPr>
    </p:bg>
    <p:spTree>
      <p:nvGrpSpPr>
        <p:cNvPr id="1" name=""/>
        <p:cNvGrpSpPr/>
        <p:nvPr/>
      </p:nvGrpSpPr>
      <p:grpSpPr>
        <a:xfrm>
          <a:off x="0" y="0"/>
          <a:ext cx="0" cy="0"/>
          <a:chOff x="0" y="0"/>
          <a:chExt cx="0" cy="0"/>
        </a:xfrm>
      </p:grpSpPr>
      <p:sp>
        <p:nvSpPr>
          <p:cNvPr id="186" name="직사각형 185">
            <a:extLst>
              <a:ext uri="{FF2B5EF4-FFF2-40B4-BE49-F238E27FC236}">
                <a16:creationId xmlns:a16="http://schemas.microsoft.com/office/drawing/2014/main" id="{C287D7B6-0058-49DC-BE50-9C0A151947A1}"/>
              </a:ext>
            </a:extLst>
          </p:cNvPr>
          <p:cNvSpPr/>
          <p:nvPr userDrawn="1"/>
        </p:nvSpPr>
        <p:spPr>
          <a:xfrm>
            <a:off x="665135" y="156898"/>
            <a:ext cx="4686420" cy="258853"/>
          </a:xfrm>
          <a:prstGeom prst="rect">
            <a:avLst/>
          </a:prstGeom>
        </p:spPr>
        <p:txBody>
          <a:bodyPr wrap="square" lIns="0">
            <a:spAutoFit/>
          </a:bodyPr>
          <a:lstStyle/>
          <a:p>
            <a:pPr algn="l">
              <a:lnSpc>
                <a:spcPct val="130000"/>
              </a:lnSpc>
              <a:spcBef>
                <a:spcPts val="600"/>
              </a:spcBef>
            </a:pPr>
            <a:r>
              <a:rPr lang="ko-KR" altLang="en-US" sz="900" b="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챗</a:t>
            </a:r>
            <a:r>
              <a:rPr lang="en-US" altLang="ko-KR" sz="900" b="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GPT</a:t>
            </a:r>
            <a:r>
              <a:rPr lang="ko-KR" altLang="en-US" sz="900" b="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와 생성형 </a:t>
            </a:r>
            <a:r>
              <a:rPr lang="en-US" altLang="ko-KR" sz="900" b="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AI</a:t>
            </a:r>
            <a:r>
              <a:rPr lang="ko-KR" altLang="en-US" sz="900" b="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가 만드는 빅테크 플랫폼 혁신</a:t>
            </a:r>
          </a:p>
        </p:txBody>
      </p:sp>
      <p:sp>
        <p:nvSpPr>
          <p:cNvPr id="187" name="슬라이드 번호 개체 틀 2">
            <a:extLst>
              <a:ext uri="{FF2B5EF4-FFF2-40B4-BE49-F238E27FC236}">
                <a16:creationId xmlns:a16="http://schemas.microsoft.com/office/drawing/2014/main" id="{DF7D7A3C-61AF-4449-ADF0-4090394B13B1}"/>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bg1"/>
                </a:solidFill>
                <a:latin typeface="+mn-ea"/>
                <a:ea typeface="+mn-ea"/>
                <a:cs typeface="Arial" panose="020B0604020202020204" pitchFamily="34" charset="0"/>
              </a:rPr>
              <a:pPr lvl="0"/>
              <a:t>‹#›</a:t>
            </a:fld>
            <a:endParaRPr lang="en-US" sz="1000" b="1" dirty="0">
              <a:solidFill>
                <a:schemeClr val="bg1"/>
              </a:solidFill>
              <a:latin typeface="+mn-ea"/>
              <a:ea typeface="+mn-ea"/>
              <a:cs typeface="Arial" panose="020B0604020202020204" pitchFamily="34" charset="0"/>
            </a:endParaRPr>
          </a:p>
        </p:txBody>
      </p:sp>
      <p:cxnSp>
        <p:nvCxnSpPr>
          <p:cNvPr id="189" name="Straight Connector 16">
            <a:extLst>
              <a:ext uri="{FF2B5EF4-FFF2-40B4-BE49-F238E27FC236}">
                <a16:creationId xmlns:a16="http://schemas.microsoft.com/office/drawing/2014/main" id="{100157E5-1ACD-4F5F-A15C-F681BBBC4874}"/>
              </a:ext>
            </a:extLst>
          </p:cNvPr>
          <p:cNvCxnSpPr/>
          <p:nvPr userDrawn="1"/>
        </p:nvCxnSpPr>
        <p:spPr>
          <a:xfrm>
            <a:off x="560369" y="221456"/>
            <a:ext cx="0" cy="149412"/>
          </a:xfrm>
          <a:prstGeom prst="line">
            <a:avLst/>
          </a:prstGeom>
          <a:noFill/>
          <a:ln w="6350" cap="flat" cmpd="sng" algn="ctr">
            <a:solidFill>
              <a:schemeClr val="bg1"/>
            </a:solidFill>
            <a:prstDash val="solid"/>
            <a:miter lim="800000"/>
          </a:ln>
          <a:effectLst/>
        </p:spPr>
      </p:cxnSp>
    </p:spTree>
    <p:extLst>
      <p:ext uri="{BB962C8B-B14F-4D97-AF65-F5344CB8AC3E}">
        <p14:creationId xmlns:p14="http://schemas.microsoft.com/office/powerpoint/2010/main" val="341544449"/>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p15:clr>
            <a:srgbClr val="FBAE40"/>
          </p15:clr>
        </p15:guide>
        <p15:guide id="5" pos="2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fographic2">
    <p:bg>
      <p:bgPr>
        <a:solidFill>
          <a:schemeClr val="accent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E51855B-D1F6-4227-8F2D-01660220B31E}"/>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schemeClr val="bg1"/>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185" name="그림 184" descr="텍스트, 클립아트이(가) 표시된 사진&#10;&#10;자동 생성된 설명">
            <a:extLst>
              <a:ext uri="{FF2B5EF4-FFF2-40B4-BE49-F238E27FC236}">
                <a16:creationId xmlns:a16="http://schemas.microsoft.com/office/drawing/2014/main" id="{97389770-E7D5-41B7-9B0F-5C321AA925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3375" y="9503382"/>
            <a:ext cx="766820" cy="172800"/>
          </a:xfrm>
          <a:prstGeom prst="rect">
            <a:avLst/>
          </a:prstGeom>
        </p:spPr>
      </p:pic>
    </p:spTree>
    <p:extLst>
      <p:ext uri="{BB962C8B-B14F-4D97-AF65-F5344CB8AC3E}">
        <p14:creationId xmlns:p14="http://schemas.microsoft.com/office/powerpoint/2010/main" val="2725367226"/>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p15:clr>
            <a:srgbClr val="FBAE40"/>
          </p15:clr>
        </p15:guide>
        <p15:guide id="5" pos="2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Righ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F5D824C-4FA0-45E2-8032-5615C7920F84}"/>
              </a:ext>
            </a:extLst>
          </p:cNvPr>
          <p:cNvSpPr/>
          <p:nvPr userDrawn="1"/>
        </p:nvSpPr>
        <p:spPr>
          <a:xfrm>
            <a:off x="4221135" y="156898"/>
            <a:ext cx="2065020" cy="258853"/>
          </a:xfrm>
          <a:prstGeom prst="rect">
            <a:avLst/>
          </a:prstGeom>
        </p:spPr>
        <p:txBody>
          <a:bodyPr wrap="square" lIns="0">
            <a:spAutoFit/>
          </a:bodyPr>
          <a:lstStyle/>
          <a:p>
            <a:pPr algn="r">
              <a:lnSpc>
                <a:spcPct val="130000"/>
              </a:lnSpc>
              <a:spcBef>
                <a:spcPts val="600"/>
              </a:spcBef>
            </a:pPr>
            <a:r>
              <a:rPr lang="en-US" altLang="ko-KR" sz="900" b="0" kern="120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rPr>
              <a:t>Issue Monitor · September 2023</a:t>
            </a:r>
          </a:p>
        </p:txBody>
      </p:sp>
      <p:sp>
        <p:nvSpPr>
          <p:cNvPr id="20" name="TextBox 19">
            <a:extLst>
              <a:ext uri="{FF2B5EF4-FFF2-40B4-BE49-F238E27FC236}">
                <a16:creationId xmlns:a16="http://schemas.microsoft.com/office/drawing/2014/main" id="{5911E37A-5F5C-4BBC-8677-9F18CACC7CF3}"/>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3" name="슬라이드 번호 개체 틀 2">
            <a:extLst>
              <a:ext uri="{FF2B5EF4-FFF2-40B4-BE49-F238E27FC236}">
                <a16:creationId xmlns:a16="http://schemas.microsoft.com/office/drawing/2014/main" id="{9CDA5190-1A69-43E6-B58B-D94C5E0104C7}"/>
              </a:ext>
            </a:extLst>
          </p:cNvPr>
          <p:cNvSpPr txBox="1">
            <a:spLocks/>
          </p:cNvSpPr>
          <p:nvPr userDrawn="1"/>
        </p:nvSpPr>
        <p:spPr>
          <a:xfrm>
            <a:off x="6173126" y="138268"/>
            <a:ext cx="351499" cy="274562"/>
          </a:xfrm>
          <a:prstGeom prst="rect">
            <a:avLst/>
          </a:prstGeom>
        </p:spPr>
        <p:txBody>
          <a:bodyPr wrap="square" lIns="0" r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27F33798-A7BC-7449-A4AF-BD92BCC4F2F8}" type="slidenum">
              <a:rPr lang="en-US" sz="1000" b="1" smtClean="0">
                <a:solidFill>
                  <a:schemeClr val="tx2"/>
                </a:solidFill>
                <a:latin typeface="+mn-ea"/>
                <a:ea typeface="+mn-ea"/>
                <a:cs typeface="Arial" panose="020B0604020202020204" pitchFamily="34" charset="0"/>
              </a:rPr>
              <a:pPr lvl="0" algn="r"/>
              <a:t>‹#›</a:t>
            </a:fld>
            <a:endParaRPr lang="en-US" sz="1000" b="1" dirty="0">
              <a:solidFill>
                <a:schemeClr val="tx2"/>
              </a:solidFill>
              <a:latin typeface="+mn-ea"/>
              <a:ea typeface="+mn-ea"/>
              <a:cs typeface="Arial" panose="020B0604020202020204" pitchFamily="34" charset="0"/>
            </a:endParaRPr>
          </a:p>
        </p:txBody>
      </p:sp>
      <p:cxnSp>
        <p:nvCxnSpPr>
          <p:cNvPr id="24" name="Straight Connector 16">
            <a:extLst>
              <a:ext uri="{FF2B5EF4-FFF2-40B4-BE49-F238E27FC236}">
                <a16:creationId xmlns:a16="http://schemas.microsoft.com/office/drawing/2014/main" id="{93651C9E-88B9-4899-A796-8FDB19CC70D6}"/>
              </a:ext>
            </a:extLst>
          </p:cNvPr>
          <p:cNvCxnSpPr>
            <a:cxnSpLocks/>
          </p:cNvCxnSpPr>
          <p:nvPr userDrawn="1"/>
        </p:nvCxnSpPr>
        <p:spPr>
          <a:xfrm>
            <a:off x="6297634" y="221456"/>
            <a:ext cx="0" cy="149412"/>
          </a:xfrm>
          <a:prstGeom prst="line">
            <a:avLst/>
          </a:prstGeom>
          <a:noFill/>
          <a:ln w="6350" cap="flat" cmpd="sng" algn="ctr">
            <a:solidFill>
              <a:srgbClr val="1E49E2"/>
            </a:solidFill>
            <a:prstDash val="solid"/>
            <a:miter lim="800000"/>
          </a:ln>
          <a:effectLst/>
        </p:spPr>
      </p:cxnSp>
      <p:pic>
        <p:nvPicPr>
          <p:cNvPr id="185" name="그림 184">
            <a:extLst>
              <a:ext uri="{FF2B5EF4-FFF2-40B4-BE49-F238E27FC236}">
                <a16:creationId xmlns:a16="http://schemas.microsoft.com/office/drawing/2014/main" id="{471616A5-15F8-4E77-8D6E-DA4C1B4C4F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3375" y="9503382"/>
            <a:ext cx="766820" cy="172800"/>
          </a:xfrm>
          <a:prstGeom prst="rect">
            <a:avLst/>
          </a:prstGeom>
        </p:spPr>
      </p:pic>
    </p:spTree>
    <p:extLst>
      <p:ext uri="{BB962C8B-B14F-4D97-AF65-F5344CB8AC3E}">
        <p14:creationId xmlns:p14="http://schemas.microsoft.com/office/powerpoint/2010/main" val="3569808589"/>
      </p:ext>
    </p:extLst>
  </p:cSld>
  <p:clrMapOvr>
    <a:masterClrMapping/>
  </p:clrMapOvr>
  <p:extLst>
    <p:ext uri="{DCECCB84-F9BA-43D5-87BE-67443E8EF086}">
      <p15:sldGuideLst xmlns:p15="http://schemas.microsoft.com/office/powerpoint/2012/main">
        <p15:guide id="2" pos="4110">
          <p15:clr>
            <a:srgbClr val="FBAE40"/>
          </p15:clr>
        </p15:guide>
        <p15:guide id="4" orient="horz" pos="5819">
          <p15:clr>
            <a:srgbClr val="FBAE40"/>
          </p15:clr>
        </p15:guide>
        <p15:guide id="5" pos="210">
          <p15:clr>
            <a:srgbClr val="FBAE40"/>
          </p15:clr>
        </p15:guide>
        <p15:guide id="7" orient="horz" pos="80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D3A7A79-7C80-4EB7-93D9-9265462BCD62}"/>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4" name="직사각형 23">
            <a:extLst>
              <a:ext uri="{FF2B5EF4-FFF2-40B4-BE49-F238E27FC236}">
                <a16:creationId xmlns:a16="http://schemas.microsoft.com/office/drawing/2014/main" id="{213F7183-1BA3-4CBC-9860-F1AA2DEFDF14}"/>
              </a:ext>
            </a:extLst>
          </p:cNvPr>
          <p:cNvSpPr/>
          <p:nvPr userDrawn="1"/>
        </p:nvSpPr>
        <p:spPr>
          <a:xfrm>
            <a:off x="665135" y="156898"/>
            <a:ext cx="4686420" cy="258853"/>
          </a:xfrm>
          <a:prstGeom prst="rect">
            <a:avLst/>
          </a:prstGeom>
        </p:spPr>
        <p:txBody>
          <a:bodyPr wrap="square" lIns="0">
            <a:spAutoFit/>
          </a:bodyPr>
          <a:lstStyle/>
          <a:p>
            <a:pPr algn="l">
              <a:lnSpc>
                <a:spcPct val="130000"/>
              </a:lnSpc>
              <a:spcBef>
                <a:spcPts val="600"/>
              </a:spcBef>
            </a:pP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챗</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GPT</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와 생성형 </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AI</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가 만드는 빅테크 플랫폼 혁신</a:t>
            </a:r>
          </a:p>
        </p:txBody>
      </p:sp>
      <p:sp>
        <p:nvSpPr>
          <p:cNvPr id="25" name="슬라이드 번호 개체 틀 2">
            <a:extLst>
              <a:ext uri="{FF2B5EF4-FFF2-40B4-BE49-F238E27FC236}">
                <a16:creationId xmlns:a16="http://schemas.microsoft.com/office/drawing/2014/main" id="{340FB8B8-351C-40F3-939F-C7044D78A6CC}"/>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dirty="0">
              <a:solidFill>
                <a:schemeClr val="tx2"/>
              </a:solidFill>
              <a:latin typeface="+mn-ea"/>
              <a:ea typeface="+mn-ea"/>
              <a:cs typeface="Arial" panose="020B0604020202020204" pitchFamily="34" charset="0"/>
            </a:endParaRPr>
          </a:p>
        </p:txBody>
      </p:sp>
      <p:cxnSp>
        <p:nvCxnSpPr>
          <p:cNvPr id="26" name="Straight Connector 16">
            <a:extLst>
              <a:ext uri="{FF2B5EF4-FFF2-40B4-BE49-F238E27FC236}">
                <a16:creationId xmlns:a16="http://schemas.microsoft.com/office/drawing/2014/main" id="{A1A7419A-C4AE-4806-AB62-14E9E996F147}"/>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pic>
        <p:nvPicPr>
          <p:cNvPr id="108" name="그림 107">
            <a:extLst>
              <a:ext uri="{FF2B5EF4-FFF2-40B4-BE49-F238E27FC236}">
                <a16:creationId xmlns:a16="http://schemas.microsoft.com/office/drawing/2014/main" id="{1E76A146-3D16-4249-8E2F-131F5FE864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3375" y="9503382"/>
            <a:ext cx="766820" cy="172800"/>
          </a:xfrm>
          <a:prstGeom prst="rect">
            <a:avLst/>
          </a:prstGeom>
        </p:spPr>
      </p:pic>
    </p:spTree>
    <p:extLst>
      <p:ext uri="{BB962C8B-B14F-4D97-AF65-F5344CB8AC3E}">
        <p14:creationId xmlns:p14="http://schemas.microsoft.com/office/powerpoint/2010/main" val="2038239456"/>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p15:clr>
            <a:srgbClr val="FBAE40"/>
          </p15:clr>
        </p15:guide>
        <p15:guide id="5" pos="2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1">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087FA9B6-75BA-41C2-8471-9E4D7100AE78}"/>
              </a:ext>
            </a:extLst>
          </p:cNvPr>
          <p:cNvSpPr txBox="1">
            <a:spLocks/>
          </p:cNvSpPr>
          <p:nvPr userDrawn="1"/>
        </p:nvSpPr>
        <p:spPr>
          <a:xfrm>
            <a:off x="483503"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pic>
        <p:nvPicPr>
          <p:cNvPr id="4" name="그림 3" descr="텍스트, 클립아트이(가) 표시된 사진&#10;&#10;자동 생성된 설명">
            <a:extLst>
              <a:ext uri="{FF2B5EF4-FFF2-40B4-BE49-F238E27FC236}">
                <a16:creationId xmlns:a16="http://schemas.microsoft.com/office/drawing/2014/main" id="{F0C35676-DA3A-47F5-B52B-B73EE34372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3503" y="493202"/>
            <a:ext cx="1405836" cy="316800"/>
          </a:xfrm>
          <a:prstGeom prst="rect">
            <a:avLst/>
          </a:prstGeom>
        </p:spPr>
      </p:pic>
      <p:pic>
        <p:nvPicPr>
          <p:cNvPr id="23" name="그림 22" descr="폰트, 그래픽, 로고, 일렉트릭 블루이(가) 표시된 사진&#10;&#10;자동 생성된 설명">
            <a:hlinkClick r:id="rId3"/>
            <a:extLst>
              <a:ext uri="{FF2B5EF4-FFF2-40B4-BE49-F238E27FC236}">
                <a16:creationId xmlns:a16="http://schemas.microsoft.com/office/drawing/2014/main" id="{67ECFF73-A56D-19A7-57D8-2BD9AA320F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89745" y="7287146"/>
            <a:ext cx="415640" cy="415640"/>
          </a:xfrm>
          <a:prstGeom prst="rect">
            <a:avLst/>
          </a:prstGeom>
        </p:spPr>
      </p:pic>
      <p:pic>
        <p:nvPicPr>
          <p:cNvPr id="24" name="그림 23" descr="로고, 그래픽, 상징, 원이(가) 표시된 사진&#10;&#10;자동 생성된 설명">
            <a:hlinkClick r:id="rId5"/>
            <a:extLst>
              <a:ext uri="{FF2B5EF4-FFF2-40B4-BE49-F238E27FC236}">
                <a16:creationId xmlns:a16="http://schemas.microsoft.com/office/drawing/2014/main" id="{C34AD127-6C86-9EC3-2F51-7D33F62642C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0352" y="7280943"/>
            <a:ext cx="415640" cy="415640"/>
          </a:xfrm>
          <a:prstGeom prst="rect">
            <a:avLst/>
          </a:prstGeom>
        </p:spPr>
      </p:pic>
      <p:pic>
        <p:nvPicPr>
          <p:cNvPr id="25" name="그림 24" descr="폰트, 원, 그래픽, 일렉트릭 블루이(가) 표시된 사진&#10;&#10;자동 생성된 설명">
            <a:hlinkClick r:id="rId7"/>
            <a:extLst>
              <a:ext uri="{FF2B5EF4-FFF2-40B4-BE49-F238E27FC236}">
                <a16:creationId xmlns:a16="http://schemas.microsoft.com/office/drawing/2014/main" id="{A01E15C4-73B9-A248-B9D4-7071D0F6BFD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001954" y="7280943"/>
            <a:ext cx="415640" cy="415640"/>
          </a:xfrm>
          <a:prstGeom prst="rect">
            <a:avLst/>
          </a:prstGeom>
        </p:spPr>
      </p:pic>
      <p:pic>
        <p:nvPicPr>
          <p:cNvPr id="26" name="그림 25" descr="로고, 레드, 상징, 그래픽이(가) 표시된 사진&#10;&#10;자동 생성된 설명">
            <a:hlinkClick r:id="rId9"/>
            <a:extLst>
              <a:ext uri="{FF2B5EF4-FFF2-40B4-BE49-F238E27FC236}">
                <a16:creationId xmlns:a16="http://schemas.microsoft.com/office/drawing/2014/main" id="{69CBC8BF-398D-08F2-B79D-1FDD0B8553A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83503" y="7280943"/>
            <a:ext cx="415640" cy="415640"/>
          </a:xfrm>
          <a:prstGeom prst="rect">
            <a:avLst/>
          </a:prstGeom>
        </p:spPr>
      </p:pic>
    </p:spTree>
    <p:extLst>
      <p:ext uri="{BB962C8B-B14F-4D97-AF65-F5344CB8AC3E}">
        <p14:creationId xmlns:p14="http://schemas.microsoft.com/office/powerpoint/2010/main" val="1615406075"/>
      </p:ext>
    </p:extLst>
  </p:cSld>
  <p:clrMapOvr>
    <a:masterClrMapping/>
  </p:clrMapOvr>
  <p:extLst>
    <p:ext uri="{DCECCB84-F9BA-43D5-87BE-67443E8EF086}">
      <p15:sldGuideLst xmlns:p15="http://schemas.microsoft.com/office/powerpoint/2012/main">
        <p15:guide id="2" pos="4110">
          <p15:clr>
            <a:srgbClr val="FBAE40"/>
          </p15:clr>
        </p15:guide>
        <p15:guide id="3" orient="horz" pos="897">
          <p15:clr>
            <a:srgbClr val="FBAE40"/>
          </p15:clr>
        </p15:guide>
        <p15:guide id="4" orient="horz" pos="5819">
          <p15:clr>
            <a:srgbClr val="FBAE40"/>
          </p15:clr>
        </p15:guide>
        <p15:guide id="5" pos="21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s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4" name="Rectangle 11">
            <a:hlinkClick r:id="rId2"/>
            <a:extLst>
              <a:ext uri="{FF2B5EF4-FFF2-40B4-BE49-F238E27FC236}">
                <a16:creationId xmlns:a16="http://schemas.microsoft.com/office/drawing/2014/main" id="{AAE67FC1-D07E-4DAA-95BE-94FE67842816}"/>
              </a:ext>
            </a:extLst>
          </p:cNvPr>
          <p:cNvSpPr>
            <a:spLocks noChangeArrowheads="1"/>
          </p:cNvSpPr>
          <p:nvPr userDrawn="1"/>
        </p:nvSpPr>
        <p:spPr bwMode="auto">
          <a:xfrm>
            <a:off x="333375" y="7506023"/>
            <a:ext cx="1954961" cy="200055"/>
          </a:xfrm>
          <a:prstGeom prst="rect">
            <a:avLst/>
          </a:prstGeom>
          <a:noFill/>
          <a:ln w="9525">
            <a:noFill/>
            <a:miter lim="800000"/>
            <a:headEnd/>
            <a:tailEnd/>
          </a:ln>
          <a:effectLst/>
        </p:spPr>
        <p:txBody>
          <a:bodyPr wrap="square" lIns="0" tIns="0" rIns="0" bIns="0" anchor="ctr">
            <a:spAutoFit/>
          </a:bodyPr>
          <a:lstStyle/>
          <a:p>
            <a:pPr>
              <a:defRPr/>
            </a:pPr>
            <a:r>
              <a:rPr lang="en-US" sz="130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home.kpmg/kr</a:t>
            </a:r>
            <a:endParaRPr lang="en-GB" sz="1300" b="1" kern="0" dirty="0">
              <a:ln>
                <a:solidFill>
                  <a:schemeClr val="accent1">
                    <a:alpha val="0"/>
                  </a:schemeClr>
                </a:solidFill>
              </a:ln>
              <a:solidFill>
                <a:schemeClr val="bg1"/>
              </a:solidFill>
              <a:latin typeface="Arial" panose="020B0604020202020204" pitchFamily="34" charset="0"/>
              <a:cs typeface="Arial" panose="020B0604020202020204" pitchFamily="34" charset="0"/>
            </a:endParaRPr>
          </a:p>
        </p:txBody>
      </p:sp>
      <p:sp>
        <p:nvSpPr>
          <p:cNvPr id="5" name="Content Placeholder 1">
            <a:extLst>
              <a:ext uri="{FF2B5EF4-FFF2-40B4-BE49-F238E27FC236}">
                <a16:creationId xmlns:a16="http://schemas.microsoft.com/office/drawing/2014/main" id="{16172D9A-8B53-45CC-8580-6CD359FDACFB}"/>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pic>
        <p:nvPicPr>
          <p:cNvPr id="6" name="그림 5" descr="텍스트, 클립아트이(가) 표시된 사진&#10;&#10;자동 생성된 설명">
            <a:extLst>
              <a:ext uri="{FF2B5EF4-FFF2-40B4-BE49-F238E27FC236}">
                <a16:creationId xmlns:a16="http://schemas.microsoft.com/office/drawing/2014/main" id="{22495C8F-6F1C-4299-BF06-9D1F53499F5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375" y="493202"/>
            <a:ext cx="1405836" cy="316800"/>
          </a:xfrm>
          <a:prstGeom prst="rect">
            <a:avLst/>
          </a:prstGeom>
        </p:spPr>
      </p:pic>
    </p:spTree>
    <p:extLst>
      <p:ext uri="{BB962C8B-B14F-4D97-AF65-F5344CB8AC3E}">
        <p14:creationId xmlns:p14="http://schemas.microsoft.com/office/powerpoint/2010/main" val="302299277"/>
      </p:ext>
    </p:extLst>
  </p:cSld>
  <p:clrMapOvr>
    <a:masterClrMapping/>
  </p:clrMapOvr>
  <p:extLst>
    <p:ext uri="{DCECCB84-F9BA-43D5-87BE-67443E8EF086}">
      <p15:sldGuideLst xmlns:p15="http://schemas.microsoft.com/office/powerpoint/2012/main">
        <p15:guide id="2" pos="4110">
          <p15:clr>
            <a:srgbClr val="FBAE40"/>
          </p15:clr>
        </p15:guide>
        <p15:guide id="3" orient="horz" pos="897">
          <p15:clr>
            <a:srgbClr val="FBAE40"/>
          </p15:clr>
        </p15:guide>
        <p15:guide id="4" orient="horz" pos="5819">
          <p15:clr>
            <a:srgbClr val="FBAE40"/>
          </p15:clr>
        </p15:guide>
        <p15:guide id="5" pos="21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31535"/>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Lst>
  <p:hf hdr="0" ftr="0" dt="0"/>
  <p:txStyles>
    <p:titleStyle>
      <a:lvl1pPr algn="l" defTabSz="495285" rtl="0" eaLnBrk="1" latinLnBrk="1" hangingPunct="1">
        <a:spcBef>
          <a:spcPct val="0"/>
        </a:spcBef>
        <a:buNone/>
        <a:defRPr sz="3900" kern="1200">
          <a:solidFill>
            <a:srgbClr val="00338D"/>
          </a:solidFill>
          <a:latin typeface="KPMG Extralight"/>
          <a:ea typeface="KoPub돋움체 Medium" panose="02020603020101020101" pitchFamily="18" charset="-127"/>
          <a:cs typeface="KPMG Extralight"/>
        </a:defRPr>
      </a:lvl1pPr>
    </p:titleStyle>
    <p:body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p:bodyStyle>
    <p:otherStyle>
      <a:defPPr>
        <a:defRPr lang="en-US"/>
      </a:defPPr>
      <a:lvl1pPr marL="0" algn="l" defTabSz="495285" rtl="0" eaLnBrk="1" latinLnBrk="1" hangingPunct="1">
        <a:defRPr sz="1950" kern="1200">
          <a:solidFill>
            <a:schemeClr val="tx1"/>
          </a:solidFill>
          <a:latin typeface="+mn-lt"/>
          <a:ea typeface="+mn-ea"/>
          <a:cs typeface="+mn-cs"/>
        </a:defRPr>
      </a:lvl1pPr>
      <a:lvl2pPr marL="495285" algn="l" defTabSz="495285" rtl="0" eaLnBrk="1" latinLnBrk="1" hangingPunct="1">
        <a:defRPr sz="1950" kern="1200">
          <a:solidFill>
            <a:schemeClr val="tx1"/>
          </a:solidFill>
          <a:latin typeface="+mn-lt"/>
          <a:ea typeface="+mn-ea"/>
          <a:cs typeface="+mn-cs"/>
        </a:defRPr>
      </a:lvl2pPr>
      <a:lvl3pPr marL="990570" algn="l" defTabSz="495285" rtl="0" eaLnBrk="1" latinLnBrk="1" hangingPunct="1">
        <a:defRPr sz="1950" kern="1200">
          <a:solidFill>
            <a:schemeClr val="tx1"/>
          </a:solidFill>
          <a:latin typeface="+mn-lt"/>
          <a:ea typeface="+mn-ea"/>
          <a:cs typeface="+mn-cs"/>
        </a:defRPr>
      </a:lvl3pPr>
      <a:lvl4pPr marL="1485854" algn="l" defTabSz="495285" rtl="0" eaLnBrk="1" latinLnBrk="1" hangingPunct="1">
        <a:defRPr sz="1950" kern="1200">
          <a:solidFill>
            <a:schemeClr val="tx1"/>
          </a:solidFill>
          <a:latin typeface="+mn-lt"/>
          <a:ea typeface="+mn-ea"/>
          <a:cs typeface="+mn-cs"/>
        </a:defRPr>
      </a:lvl4pPr>
      <a:lvl5pPr marL="1981139" algn="l" defTabSz="495285" rtl="0" eaLnBrk="1" latinLnBrk="1" hangingPunct="1">
        <a:defRPr sz="1950" kern="1200">
          <a:solidFill>
            <a:schemeClr val="tx1"/>
          </a:solidFill>
          <a:latin typeface="+mn-lt"/>
          <a:ea typeface="+mn-ea"/>
          <a:cs typeface="+mn-cs"/>
        </a:defRPr>
      </a:lvl5pPr>
      <a:lvl6pPr marL="2476424" algn="l" defTabSz="495285" rtl="0" eaLnBrk="1" latinLnBrk="1" hangingPunct="1">
        <a:defRPr sz="1950" kern="1200">
          <a:solidFill>
            <a:schemeClr val="tx1"/>
          </a:solidFill>
          <a:latin typeface="+mn-lt"/>
          <a:ea typeface="+mn-ea"/>
          <a:cs typeface="+mn-cs"/>
        </a:defRPr>
      </a:lvl6pPr>
      <a:lvl7pPr marL="2971709" algn="l" defTabSz="495285" rtl="0" eaLnBrk="1" latinLnBrk="1" hangingPunct="1">
        <a:defRPr sz="1950" kern="1200">
          <a:solidFill>
            <a:schemeClr val="tx1"/>
          </a:solidFill>
          <a:latin typeface="+mn-lt"/>
          <a:ea typeface="+mn-ea"/>
          <a:cs typeface="+mn-cs"/>
        </a:defRPr>
      </a:lvl7pPr>
      <a:lvl8pPr marL="3466993" algn="l" defTabSz="495285" rtl="0" eaLnBrk="1" latinLnBrk="1" hangingPunct="1">
        <a:defRPr sz="1950" kern="1200">
          <a:solidFill>
            <a:schemeClr val="tx1"/>
          </a:solidFill>
          <a:latin typeface="+mn-lt"/>
          <a:ea typeface="+mn-ea"/>
          <a:cs typeface="+mn-cs"/>
        </a:defRPr>
      </a:lvl8pPr>
      <a:lvl9pPr marL="3962278" algn="l" defTabSz="495285" rtl="0" eaLnBrk="1" latinLnBrk="1"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0">
          <p15:clr>
            <a:srgbClr val="F26B43"/>
          </p15:clr>
        </p15:guide>
        <p15:guide id="2" pos="4110">
          <p15:clr>
            <a:srgbClr val="F26B43"/>
          </p15:clr>
        </p15:guide>
        <p15:guide id="3" orient="horz" pos="308">
          <p15:clr>
            <a:srgbClr val="F26B43"/>
          </p15:clr>
        </p15:guide>
        <p15:guide id="4" orient="horz" pos="5978">
          <p15:clr>
            <a:srgbClr val="F26B43"/>
          </p15:clr>
        </p15:guide>
        <p15:guide id="5" pos="3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4.png"/><Relationship Id="rId7" Type="http://schemas.openxmlformats.org/officeDocument/2006/relationships/image" Target="../media/image46.png"/><Relationship Id="rId12" Type="http://schemas.microsoft.com/office/2007/relationships/hdphoto" Target="../media/hdphoto6.wdp"/><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48.png"/><Relationship Id="rId5" Type="http://schemas.openxmlformats.org/officeDocument/2006/relationships/image" Target="../media/image4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54.png"/><Relationship Id="rId4" Type="http://schemas.microsoft.com/office/2007/relationships/hdphoto" Target="../media/hdphoto7.wdp"/><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jpeg"/><Relationship Id="rId12"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5" Type="http://schemas.openxmlformats.org/officeDocument/2006/relationships/image" Target="../media/image21.pn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assets.kpmg.com/content/dam/kpmg/kr/pdf/2023/business-focus/kpmg-korea-chat-gpt-ai-20230412.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1EDED800-C22A-9872-4574-23C292CFBC06}"/>
              </a:ext>
            </a:extLst>
          </p:cNvPr>
          <p:cNvGrpSpPr/>
          <p:nvPr/>
        </p:nvGrpSpPr>
        <p:grpSpPr>
          <a:xfrm>
            <a:off x="0" y="-1"/>
            <a:ext cx="6858000" cy="9906001"/>
            <a:chOff x="0" y="0"/>
            <a:chExt cx="6858000" cy="9906001"/>
          </a:xfrm>
        </p:grpSpPr>
        <p:pic>
          <p:nvPicPr>
            <p:cNvPr id="5" name="그림 4" descr="일렉트릭 블루, 마조렐 블루, 밤, 빛이(가) 표시된 사진&#10;&#10;자동 생성된 설명">
              <a:extLst>
                <a:ext uri="{FF2B5EF4-FFF2-40B4-BE49-F238E27FC236}">
                  <a16:creationId xmlns:a16="http://schemas.microsoft.com/office/drawing/2014/main" id="{1E806D66-A6DF-B549-2DEB-C5C12ECE4A8A}"/>
                </a:ext>
              </a:extLst>
            </p:cNvPr>
            <p:cNvPicPr>
              <a:picLocks noChangeAspect="1"/>
            </p:cNvPicPr>
            <p:nvPr/>
          </p:nvPicPr>
          <p:blipFill>
            <a:blip r:embed="rId3"/>
            <a:stretch>
              <a:fillRect/>
            </a:stretch>
          </p:blipFill>
          <p:spPr>
            <a:xfrm>
              <a:off x="0" y="0"/>
              <a:ext cx="6858000" cy="9906000"/>
            </a:xfrm>
            <a:prstGeom prst="rect">
              <a:avLst/>
            </a:prstGeom>
          </p:spPr>
        </p:pic>
        <p:sp>
          <p:nvSpPr>
            <p:cNvPr id="6" name="직사각형 5">
              <a:extLst>
                <a:ext uri="{FF2B5EF4-FFF2-40B4-BE49-F238E27FC236}">
                  <a16:creationId xmlns:a16="http://schemas.microsoft.com/office/drawing/2014/main" id="{031CC299-2BCC-5508-BFD4-B942F14E4434}"/>
                </a:ext>
              </a:extLst>
            </p:cNvPr>
            <p:cNvSpPr/>
            <p:nvPr/>
          </p:nvSpPr>
          <p:spPr>
            <a:xfrm>
              <a:off x="0" y="1"/>
              <a:ext cx="6858000" cy="9906000"/>
            </a:xfrm>
            <a:prstGeom prst="rect">
              <a:avLst/>
            </a:prstGeom>
            <a:gradFill flip="none" rotWithShape="1">
              <a:gsLst>
                <a:gs pos="33000">
                  <a:srgbClr val="00338D">
                    <a:alpha val="80000"/>
                  </a:srgbClr>
                </a:gs>
                <a:gs pos="88000">
                  <a:schemeClr val="accent1">
                    <a:alpha val="10000"/>
                  </a:schemeClr>
                </a:gs>
              </a:gsLst>
              <a:lin ang="1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7" name="텍스트 개체 틀 1">
            <a:extLst>
              <a:ext uri="{FF2B5EF4-FFF2-40B4-BE49-F238E27FC236}">
                <a16:creationId xmlns:a16="http://schemas.microsoft.com/office/drawing/2014/main" id="{B7EF7BBA-5D84-2371-86C0-E57834854CB4}"/>
              </a:ext>
            </a:extLst>
          </p:cNvPr>
          <p:cNvSpPr txBox="1">
            <a:spLocks/>
          </p:cNvSpPr>
          <p:nvPr/>
        </p:nvSpPr>
        <p:spPr>
          <a:xfrm>
            <a:off x="591359" y="1367116"/>
            <a:ext cx="4713834" cy="2144177"/>
          </a:xfrm>
          <a:prstGeom prst="rect">
            <a:avLst/>
          </a:prstGeom>
        </p:spPr>
        <p:txBody>
          <a:bodyPr lIns="0">
            <a:spAutoFit/>
          </a:bodyPr>
          <a:lst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a:lstStyle>
          <a:p>
            <a:pPr marL="0" marR="0" lvl="0" indent="0" algn="l" defTabSz="495285" rtl="0" eaLnBrk="1" fontAlgn="auto" latinLnBrk="1" hangingPunct="1">
              <a:lnSpc>
                <a:spcPts val="8000"/>
              </a:lnSpc>
              <a:spcBef>
                <a:spcPts val="0"/>
              </a:spcBef>
              <a:spcAft>
                <a:spcPts val="650"/>
              </a:spcAft>
              <a:buClrTx/>
              <a:buSzTx/>
              <a:buFontTx/>
              <a:buNone/>
              <a:tabLst/>
              <a:defRPr/>
            </a:pPr>
            <a:r>
              <a:rPr kumimoji="0" lang="en-US" altLang="ko-KR" sz="96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Medium" panose="02020603020101020101" pitchFamily="18" charset="-127"/>
              </a:rPr>
              <a:t>Issue</a:t>
            </a:r>
            <a:br>
              <a:rPr kumimoji="0" lang="en-US" altLang="ko-KR" sz="96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Medium" panose="02020603020101020101" pitchFamily="18" charset="-127"/>
              </a:rPr>
            </a:br>
            <a:r>
              <a:rPr kumimoji="0" lang="en-US" altLang="ko-KR" sz="96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Medium" panose="02020603020101020101" pitchFamily="18" charset="-127"/>
              </a:rPr>
              <a:t>Monitor</a:t>
            </a:r>
            <a:endParaRPr kumimoji="0" lang="ko-KR" altLang="en-US" sz="96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Medium" panose="02020603020101020101" pitchFamily="18" charset="-127"/>
            </a:endParaRPr>
          </a:p>
        </p:txBody>
      </p:sp>
      <p:sp>
        <p:nvSpPr>
          <p:cNvPr id="8" name="TextBox 7">
            <a:extLst>
              <a:ext uri="{FF2B5EF4-FFF2-40B4-BE49-F238E27FC236}">
                <a16:creationId xmlns:a16="http://schemas.microsoft.com/office/drawing/2014/main" id="{FADCDDF4-FB62-D8AC-A1DB-DCAF4F05EDA7}"/>
              </a:ext>
            </a:extLst>
          </p:cNvPr>
          <p:cNvSpPr txBox="1"/>
          <p:nvPr/>
        </p:nvSpPr>
        <p:spPr>
          <a:xfrm>
            <a:off x="622933" y="8143904"/>
            <a:ext cx="2893201" cy="7899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ko-KR" altLang="en-US"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400" b="1"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br>
              <a:rPr kumimoji="0" lang="en-US" altLang="ko-KR" sz="1400" b="1"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home.kpmg/kr</a:t>
            </a:r>
            <a:endParaRPr kumimoji="0" lang="ko-KR" altLang="en-US" sz="1400" b="0" i="0" u="none" strike="noStrike" kern="1200" cap="none" spc="0" normalizeH="0" baseline="0" noProof="0" dirty="0">
              <a:ln>
                <a:solidFill>
                  <a:srgbClr val="FFFFFF">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 name="TextBox 8">
            <a:extLst>
              <a:ext uri="{FF2B5EF4-FFF2-40B4-BE49-F238E27FC236}">
                <a16:creationId xmlns:a16="http://schemas.microsoft.com/office/drawing/2014/main" id="{A5E4807C-7AD0-0B48-AC56-DBD0267AF71F}"/>
              </a:ext>
            </a:extLst>
          </p:cNvPr>
          <p:cNvSpPr txBox="1"/>
          <p:nvPr/>
        </p:nvSpPr>
        <p:spPr>
          <a:xfrm>
            <a:off x="603884" y="3885313"/>
            <a:ext cx="5920741" cy="124752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0"/>
              </a:spcAft>
              <a:buClrTx/>
              <a:buSzTx/>
              <a:buFontTx/>
              <a:buNone/>
              <a:tabLst/>
              <a:defRPr/>
            </a:pPr>
            <a:r>
              <a:rPr kumimoji="0" lang="ko-KR" altLang="en-US"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챗</a:t>
            </a:r>
            <a:r>
              <a:rPr kumimoji="0" lang="en-US" altLang="ko-KR"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GPT</a:t>
            </a:r>
            <a:r>
              <a:rPr kumimoji="0" lang="ko-KR" altLang="en-US"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와 생성형 </a:t>
            </a:r>
            <a:r>
              <a:rPr kumimoji="0" lang="en-US" altLang="ko-KR"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AI</a:t>
            </a:r>
            <a:r>
              <a:rPr kumimoji="0" lang="ko-KR" altLang="en-US"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가 만드는 </a:t>
            </a:r>
            <a:br>
              <a:rPr kumimoji="0" lang="en-US" altLang="ko-KR"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br>
            <a:r>
              <a:rPr kumimoji="0" lang="ko-KR" altLang="en-US" sz="2200" b="0" i="0" u="none" strike="noStrike" kern="1200" cap="none" spc="-50" normalizeH="0" baseline="0" noProof="0" dirty="0">
                <a:ln>
                  <a:solidFill>
                    <a:srgbClr val="FFFFFF">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빅테크 플랫폼 혁신 </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altLang="ko-KR" sz="1600" b="0" i="0" u="none" strike="noStrike" kern="1200" cap="none" spc="-20" normalizeH="0" baseline="0" noProof="0" dirty="0">
                <a:ln>
                  <a:solidFill>
                    <a:srgbClr val="FFFFFF">
                      <a:alpha val="0"/>
                    </a:srgbClr>
                  </a:solidFill>
                </a:ln>
                <a:solidFill>
                  <a:srgbClr val="FFFFFF"/>
                </a:solidFill>
                <a:effectLst/>
                <a:uLnTx/>
                <a:uFillTx/>
                <a:latin typeface="KoPub돋움체 Medium"/>
                <a:ea typeface="KoPub돋움체 Medium"/>
                <a:cs typeface="Arial" panose="020B0604020202020204" pitchFamily="34" charset="0"/>
              </a:rPr>
              <a:t>September 2023 | </a:t>
            </a:r>
            <a:r>
              <a:rPr kumimoji="0" lang="ko-KR" altLang="en-US" sz="1600" b="0" i="0" u="none" strike="noStrike" kern="1200" cap="none" spc="-20" normalizeH="0" baseline="0" noProof="0" dirty="0">
                <a:ln>
                  <a:solidFill>
                    <a:srgbClr val="FFFFFF">
                      <a:alpha val="0"/>
                    </a:srgbClr>
                  </a:solidFill>
                </a:ln>
                <a:solidFill>
                  <a:srgbClr val="FFFFFF"/>
                </a:solidFill>
                <a:effectLst/>
                <a:uLnTx/>
                <a:uFillTx/>
                <a:latin typeface="KoPub돋움체 Medium"/>
                <a:ea typeface="KoPub돋움체 Medium"/>
                <a:cs typeface="Arial" panose="020B0604020202020204" pitchFamily="34" charset="0"/>
              </a:rPr>
              <a:t>제</a:t>
            </a:r>
            <a:r>
              <a:rPr kumimoji="0" lang="en-US" altLang="ko-KR" sz="1600" b="0" i="0" u="none" strike="noStrike" kern="1200" cap="none" spc="-20" normalizeH="0" baseline="0" noProof="0" dirty="0">
                <a:ln>
                  <a:solidFill>
                    <a:srgbClr val="FFFFFF">
                      <a:alpha val="0"/>
                    </a:srgbClr>
                  </a:solidFill>
                </a:ln>
                <a:solidFill>
                  <a:srgbClr val="FFFFFF"/>
                </a:solidFill>
                <a:effectLst/>
                <a:uLnTx/>
                <a:uFillTx/>
                <a:latin typeface="KoPub돋움체 Medium"/>
                <a:ea typeface="KoPub돋움체 Medium"/>
                <a:cs typeface="Arial" panose="020B0604020202020204" pitchFamily="34" charset="0"/>
              </a:rPr>
              <a:t>159</a:t>
            </a:r>
            <a:r>
              <a:rPr kumimoji="0" lang="ko-KR" altLang="en-US" sz="1600" b="0" i="0" u="none" strike="noStrike" kern="1200" cap="none" spc="-20" normalizeH="0" baseline="0" noProof="0" dirty="0">
                <a:ln>
                  <a:solidFill>
                    <a:srgbClr val="FFFFFF">
                      <a:alpha val="0"/>
                    </a:srgbClr>
                  </a:solidFill>
                </a:ln>
                <a:solidFill>
                  <a:srgbClr val="FFFFFF"/>
                </a:solidFill>
                <a:effectLst/>
                <a:uLnTx/>
                <a:uFillTx/>
                <a:latin typeface="KoPub돋움체 Medium"/>
                <a:ea typeface="KoPub돋움체 Medium"/>
                <a:cs typeface="Arial" panose="020B0604020202020204" pitchFamily="34" charset="0"/>
              </a:rPr>
              <a:t>호</a:t>
            </a:r>
          </a:p>
        </p:txBody>
      </p:sp>
      <p:pic>
        <p:nvPicPr>
          <p:cNvPr id="10" name="그림 9">
            <a:extLst>
              <a:ext uri="{FF2B5EF4-FFF2-40B4-BE49-F238E27FC236}">
                <a16:creationId xmlns:a16="http://schemas.microsoft.com/office/drawing/2014/main" id="{A0E07EBF-C1F8-425A-F7F2-765E345D5883}"/>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a:xfrm>
            <a:off x="627376" y="497907"/>
            <a:ext cx="1364079" cy="307390"/>
          </a:xfrm>
          <a:prstGeom prst="rect">
            <a:avLst/>
          </a:prstGeom>
        </p:spPr>
      </p:pic>
    </p:spTree>
    <p:extLst>
      <p:ext uri="{BB962C8B-B14F-4D97-AF65-F5344CB8AC3E}">
        <p14:creationId xmlns:p14="http://schemas.microsoft.com/office/powerpoint/2010/main" val="524278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109386" y="1306380"/>
            <a:ext cx="4427537" cy="4148251"/>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발전사와 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의 출현</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형태의 질문에 우수한 퀄리티의 답변을 제공하는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다양한 활용 가능성에 많은 사람으로부터 놀라움을 불러일으켰다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자연스러운 대화를 할 뿐 아니라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시를 만들고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질문에 답을 하며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코딩을 위한 코드를 생성 및 수정해주는 등 다양한 분야에서 활용 가능한 가치를 제공하였다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 전에도 다양한 서비스를 통하여 놀라운 활용성을 공유하였지만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보여준 일상 생활에서의 활용 가능성은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제시할 수 있는 가치와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인하여 불러오게 될 혁신을 체감할 수 있는 변화를 기대하게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비교적 최근 이슈가 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이지만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발전은 긴 역사를 가지고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1842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프로그래밍을 위한 컴퓨터 언어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등장하며 그 가능성이 언급되었다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1956</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명의 과학자로부터 처음으로 인공지능이라는 개념이 등장함과 함께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제안한 존 매카시 교수는 인공지능 분야에서 현재도 활발히 사용되고 있는 프로그래밍 언어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‘LISP’</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1959</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공개하여 인공지능 관련 연구가 활발해지는 데 기여하였다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이와 같이 오랜 기간 지속되어 온 인공지능에 대한 연구는 머신러닝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딥러닝 등 인공지능의 능력을 비약적으로 끌어올리는 새로운 학습 방식의 적용을 통하여 범용성과 가치가 급속도록 진화하였다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381069" y="337152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731908"/>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164244"/>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딥러닝은 학습 과정에서 인간의 개입을 최소화하여 인공지능을 기반으로 한 연구를 더욱 효율적으로 이루어질 수 있도록 하는 개념</a:t>
            </a: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6191250"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생성형 </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AI</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의 부상과 챗</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GPT</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의 등장</a:t>
            </a:r>
          </a:p>
        </p:txBody>
      </p:sp>
      <p:sp>
        <p:nvSpPr>
          <p:cNvPr id="54" name="TextBox 53">
            <a:extLst>
              <a:ext uri="{FF2B5EF4-FFF2-40B4-BE49-F238E27FC236}">
                <a16:creationId xmlns:a16="http://schemas.microsoft.com/office/drawing/2014/main" id="{2C5F8B48-445D-3A90-7EB6-2C716462A16A}"/>
              </a:ext>
            </a:extLst>
          </p:cNvPr>
          <p:cNvSpPr txBox="1"/>
          <p:nvPr/>
        </p:nvSpPr>
        <p:spPr>
          <a:xfrm>
            <a:off x="482500" y="5283554"/>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발전과정</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5" name="직사각형 54">
            <a:extLst>
              <a:ext uri="{FF2B5EF4-FFF2-40B4-BE49-F238E27FC236}">
                <a16:creationId xmlns:a16="http://schemas.microsoft.com/office/drawing/2014/main" id="{8659F346-4844-8A59-875F-4F8B58D0A737}"/>
              </a:ext>
            </a:extLst>
          </p:cNvPr>
          <p:cNvSpPr/>
          <p:nvPr/>
        </p:nvSpPr>
        <p:spPr>
          <a:xfrm>
            <a:off x="476271" y="9026114"/>
            <a:ext cx="3365158"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 name="그룹 1">
            <a:extLst>
              <a:ext uri="{FF2B5EF4-FFF2-40B4-BE49-F238E27FC236}">
                <a16:creationId xmlns:a16="http://schemas.microsoft.com/office/drawing/2014/main" id="{E42C5666-B5C6-C649-1619-C88E46763214}"/>
              </a:ext>
            </a:extLst>
          </p:cNvPr>
          <p:cNvGrpSpPr/>
          <p:nvPr/>
        </p:nvGrpSpPr>
        <p:grpSpPr>
          <a:xfrm>
            <a:off x="487103" y="5829198"/>
            <a:ext cx="6058226" cy="1619661"/>
            <a:chOff x="488794" y="2584654"/>
            <a:chExt cx="8990440" cy="2059454"/>
          </a:xfrm>
        </p:grpSpPr>
        <p:sp>
          <p:nvSpPr>
            <p:cNvPr id="38" name="TextBox 37">
              <a:extLst>
                <a:ext uri="{FF2B5EF4-FFF2-40B4-BE49-F238E27FC236}">
                  <a16:creationId xmlns:a16="http://schemas.microsoft.com/office/drawing/2014/main" id="{EE699A51-52CB-CB9A-2A05-A31F3F6A318E}"/>
                </a:ext>
              </a:extLst>
            </p:cNvPr>
            <p:cNvSpPr txBox="1"/>
            <p:nvPr/>
          </p:nvSpPr>
          <p:spPr>
            <a:xfrm>
              <a:off x="4126685" y="2727301"/>
              <a:ext cx="1694690" cy="1698668"/>
            </a:xfrm>
            <a:prstGeom prst="rect">
              <a:avLst/>
            </a:prstGeom>
            <a:noFill/>
          </p:spPr>
          <p:txBody>
            <a:bodyPr wrap="square" tIns="180000" rtlCol="0" anchor="t">
              <a:spAutoFit/>
            </a:bodyPr>
            <a:lstStyle>
              <a:defPPr>
                <a:defRPr lang="en-US"/>
              </a:defPPr>
              <a:lvl1pPr marL="87313" indent="-87313" defTabSz="429814">
                <a:spcBef>
                  <a:spcPts val="600"/>
                </a:spcBef>
                <a:spcAft>
                  <a:spcPts val="600"/>
                </a:spcAft>
                <a:buFont typeface="Wingdings" panose="05000000000000000000" pitchFamily="2" charset="2"/>
                <a:buChar char="ü"/>
                <a:defRPr sz="800" b="1">
                  <a:ln>
                    <a:solidFill>
                      <a:schemeClr val="bg1">
                        <a:lumMod val="75000"/>
                        <a:alpha val="0"/>
                      </a:schemeClr>
                    </a:solidFill>
                  </a:ln>
                  <a:latin typeface="KoPub돋움체 Medium" panose="02020603020101020101" pitchFamily="18" charset="-127"/>
                  <a:ea typeface="KoPub돋움체 Medium" panose="02020603020101020101" pitchFamily="18" charset="-127"/>
                </a:defRPr>
              </a:lvl1pPr>
            </a:lstStyle>
            <a:p>
              <a:pPr marL="87313" marR="0" lvl="0" indent="-87313" algn="l" defTabSz="429814"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아서 사무엘</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교수가</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1959</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논문을 발표하며 인공지능의 한 분야로서 데이터를 바탕으로 반복해서 기계가 학습할 수 있도록 하는 </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머신러닝</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개념을 발표함</a:t>
              </a:r>
              <a:endPar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 name="TextBox 2">
              <a:extLst>
                <a:ext uri="{FF2B5EF4-FFF2-40B4-BE49-F238E27FC236}">
                  <a16:creationId xmlns:a16="http://schemas.microsoft.com/office/drawing/2014/main" id="{EEAC2389-EA64-2060-D578-8960292B1F8A}"/>
                </a:ext>
              </a:extLst>
            </p:cNvPr>
            <p:cNvSpPr txBox="1"/>
            <p:nvPr/>
          </p:nvSpPr>
          <p:spPr>
            <a:xfrm>
              <a:off x="7719926" y="2804568"/>
              <a:ext cx="1759308" cy="1552209"/>
            </a:xfrm>
            <a:prstGeom prst="rect">
              <a:avLst/>
            </a:prstGeom>
            <a:noFill/>
          </p:spPr>
          <p:txBody>
            <a:bodyPr wrap="square" tIns="180000" rtlCol="0" anchor="ctr">
              <a:spAutoFit/>
            </a:bodyPr>
            <a:lstStyle>
              <a:defPPr>
                <a:defRPr lang="en-US"/>
              </a:defPPr>
              <a:lvl1pPr marL="87313" indent="-87313" defTabSz="429814">
                <a:spcBef>
                  <a:spcPts val="600"/>
                </a:spcBef>
                <a:spcAft>
                  <a:spcPts val="600"/>
                </a:spcAft>
                <a:buFont typeface="Wingdings" panose="05000000000000000000" pitchFamily="2" charset="2"/>
                <a:buChar char="ü"/>
                <a:defRPr sz="800" b="1">
                  <a:ln>
                    <a:solidFill>
                      <a:schemeClr val="bg1">
                        <a:lumMod val="75000"/>
                        <a:alpha val="0"/>
                      </a:schemeClr>
                    </a:solidFill>
                  </a:ln>
                  <a:latin typeface="KoPub돋움체 Medium" panose="02020603020101020101" pitchFamily="18" charset="-127"/>
                  <a:ea typeface="KoPub돋움체 Medium" panose="02020603020101020101" pitchFamily="18" charset="-127"/>
                </a:defRPr>
              </a:lvl1pPr>
            </a:lstStyle>
            <a:p>
              <a:pPr marL="87313" marR="0" lvl="0" indent="-87313" algn="l" defTabSz="429814"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구글은 제공된 문장에서 단어 등의 데이터의 관계를 인공지능 기반으로 판단하여 해당 문장이 제공하는 맥락과 의미를 학습하는 방식의 트랜스포머 모델을 발표함</a:t>
              </a:r>
              <a:endPar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 name="직사각형 3">
              <a:extLst>
                <a:ext uri="{FF2B5EF4-FFF2-40B4-BE49-F238E27FC236}">
                  <a16:creationId xmlns:a16="http://schemas.microsoft.com/office/drawing/2014/main" id="{E59A0A9D-7F11-693F-7F3A-DDFE4424CDB7}"/>
                </a:ext>
              </a:extLst>
            </p:cNvPr>
            <p:cNvSpPr/>
            <p:nvPr/>
          </p:nvSpPr>
          <p:spPr>
            <a:xfrm>
              <a:off x="7703560" y="2584655"/>
              <a:ext cx="1750003" cy="192146"/>
            </a:xfrm>
            <a:prstGeom prst="rect">
              <a:avLst/>
            </a:prstGeom>
            <a:solidFill>
              <a:srgbClr val="1E49E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트랜스포머 모델 공개</a:t>
              </a:r>
            </a:p>
          </p:txBody>
        </p:sp>
        <p:sp>
          <p:nvSpPr>
            <p:cNvPr id="5" name="직사각형 4">
              <a:extLst>
                <a:ext uri="{FF2B5EF4-FFF2-40B4-BE49-F238E27FC236}">
                  <a16:creationId xmlns:a16="http://schemas.microsoft.com/office/drawing/2014/main" id="{CBBC928B-DB8F-F9C1-EA58-4AD0C908271A}"/>
                </a:ext>
              </a:extLst>
            </p:cNvPr>
            <p:cNvSpPr/>
            <p:nvPr/>
          </p:nvSpPr>
          <p:spPr>
            <a:xfrm>
              <a:off x="7703560" y="2794559"/>
              <a:ext cx="1750003" cy="18482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TextBox 5">
              <a:extLst>
                <a:ext uri="{FF2B5EF4-FFF2-40B4-BE49-F238E27FC236}">
                  <a16:creationId xmlns:a16="http://schemas.microsoft.com/office/drawing/2014/main" id="{13DE7FB5-56F0-7BE5-2A09-98CC75A7B709}"/>
                </a:ext>
              </a:extLst>
            </p:cNvPr>
            <p:cNvSpPr txBox="1"/>
            <p:nvPr/>
          </p:nvSpPr>
          <p:spPr>
            <a:xfrm>
              <a:off x="5894983" y="2733047"/>
              <a:ext cx="1759308" cy="1695253"/>
            </a:xfrm>
            <a:prstGeom prst="rect">
              <a:avLst/>
            </a:prstGeom>
            <a:noFill/>
          </p:spPr>
          <p:txBody>
            <a:bodyPr wrap="square" tIns="180000" rtlCol="0" anchor="t">
              <a:spAutoFit/>
            </a:bodyPr>
            <a:lstStyle>
              <a:defPPr>
                <a:defRPr lang="en-US"/>
              </a:defPPr>
              <a:lvl1pPr marL="87313" indent="-87313" defTabSz="429814">
                <a:spcBef>
                  <a:spcPts val="600"/>
                </a:spcBef>
                <a:spcAft>
                  <a:spcPts val="600"/>
                </a:spcAft>
                <a:buFont typeface="Wingdings" panose="05000000000000000000" pitchFamily="2" charset="2"/>
                <a:buChar char="ü"/>
                <a:defRPr sz="800" b="1">
                  <a:ln>
                    <a:solidFill>
                      <a:schemeClr val="bg1">
                        <a:lumMod val="75000"/>
                        <a:alpha val="0"/>
                      </a:schemeClr>
                    </a:solidFill>
                  </a:ln>
                  <a:latin typeface="KoPub돋움체 Medium" panose="02020603020101020101" pitchFamily="18" charset="-127"/>
                  <a:ea typeface="KoPub돋움체 Medium" panose="02020603020101020101" pitchFamily="18" charset="-127"/>
                </a:defRPr>
              </a:lvl1pPr>
            </a:lstStyle>
            <a:p>
              <a:pPr marL="87313" marR="0" lvl="0" indent="-87313" algn="l" defTabSz="429814"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제프리 힌트 교수는 다수의 계층</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(Layer)</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을 갖춘 신경망을 통해 컴퓨터가 태스크를 학습하고 정보를 체계화하여 스스로 패턴을 찾아낼 수 있게 하는 딥러닝</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(Deep Learning)</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개념을 공개함</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6" name="직사각형 25">
              <a:extLst>
                <a:ext uri="{FF2B5EF4-FFF2-40B4-BE49-F238E27FC236}">
                  <a16:creationId xmlns:a16="http://schemas.microsoft.com/office/drawing/2014/main" id="{53074BE5-FBFA-20AD-FEBF-E6794F9C7CFC}"/>
                </a:ext>
              </a:extLst>
            </p:cNvPr>
            <p:cNvSpPr/>
            <p:nvPr/>
          </p:nvSpPr>
          <p:spPr>
            <a:xfrm>
              <a:off x="5900289" y="2584655"/>
              <a:ext cx="1750003" cy="197740"/>
            </a:xfrm>
            <a:prstGeom prst="rect">
              <a:avLst/>
            </a:prstGeom>
            <a:solidFill>
              <a:srgbClr val="1E49E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딥러닝 알고리즘 발표</a:t>
              </a:r>
            </a:p>
          </p:txBody>
        </p:sp>
        <p:sp>
          <p:nvSpPr>
            <p:cNvPr id="28" name="직사각형 27">
              <a:extLst>
                <a:ext uri="{FF2B5EF4-FFF2-40B4-BE49-F238E27FC236}">
                  <a16:creationId xmlns:a16="http://schemas.microsoft.com/office/drawing/2014/main" id="{E538911A-0EAF-EC41-AE5E-E089B488ADBF}"/>
                </a:ext>
              </a:extLst>
            </p:cNvPr>
            <p:cNvSpPr/>
            <p:nvPr/>
          </p:nvSpPr>
          <p:spPr>
            <a:xfrm>
              <a:off x="5900290" y="2800152"/>
              <a:ext cx="1750003" cy="18392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9" name="직사각형 38">
              <a:extLst>
                <a:ext uri="{FF2B5EF4-FFF2-40B4-BE49-F238E27FC236}">
                  <a16:creationId xmlns:a16="http://schemas.microsoft.com/office/drawing/2014/main" id="{E10B81E7-2EEC-7D57-1BE8-FC9AB4A93969}"/>
                </a:ext>
              </a:extLst>
            </p:cNvPr>
            <p:cNvSpPr/>
            <p:nvPr/>
          </p:nvSpPr>
          <p:spPr>
            <a:xfrm>
              <a:off x="4131468" y="2584655"/>
              <a:ext cx="1706346" cy="192147"/>
            </a:xfrm>
            <a:prstGeom prst="rect">
              <a:avLst/>
            </a:prstGeom>
            <a:solidFill>
              <a:srgbClr val="1E49E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머신러닝의 등장</a:t>
              </a:r>
            </a:p>
          </p:txBody>
        </p:sp>
        <p:sp>
          <p:nvSpPr>
            <p:cNvPr id="42" name="직사각형 41">
              <a:extLst>
                <a:ext uri="{FF2B5EF4-FFF2-40B4-BE49-F238E27FC236}">
                  <a16:creationId xmlns:a16="http://schemas.microsoft.com/office/drawing/2014/main" id="{196C7E79-4696-23BD-D92C-70544CC5CCE3}"/>
                </a:ext>
              </a:extLst>
            </p:cNvPr>
            <p:cNvSpPr/>
            <p:nvPr/>
          </p:nvSpPr>
          <p:spPr>
            <a:xfrm>
              <a:off x="4131468" y="2794559"/>
              <a:ext cx="1706346" cy="184954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7" name="TextBox 46">
              <a:extLst>
                <a:ext uri="{FF2B5EF4-FFF2-40B4-BE49-F238E27FC236}">
                  <a16:creationId xmlns:a16="http://schemas.microsoft.com/office/drawing/2014/main" id="{6CA904C2-FF68-DB97-5493-9FBD86629559}"/>
                </a:ext>
              </a:extLst>
            </p:cNvPr>
            <p:cNvSpPr txBox="1"/>
            <p:nvPr/>
          </p:nvSpPr>
          <p:spPr>
            <a:xfrm>
              <a:off x="2319186" y="2740512"/>
              <a:ext cx="1737200" cy="1385589"/>
            </a:xfrm>
            <a:prstGeom prst="rect">
              <a:avLst/>
            </a:prstGeom>
            <a:noFill/>
          </p:spPr>
          <p:txBody>
            <a:bodyPr wrap="square" tIns="180000" rtlCol="0" anchor="t">
              <a:spAutoFit/>
            </a:bodyPr>
            <a:lstStyle>
              <a:defPPr>
                <a:defRPr lang="en-US"/>
              </a:defPPr>
              <a:lvl1pPr marL="87313" indent="-87313" defTabSz="429814">
                <a:spcBef>
                  <a:spcPts val="600"/>
                </a:spcBef>
                <a:spcAft>
                  <a:spcPts val="600"/>
                </a:spcAft>
                <a:buFont typeface="Wingdings" panose="05000000000000000000" pitchFamily="2" charset="2"/>
                <a:buChar char="ü"/>
                <a:defRPr sz="800" b="1">
                  <a:ln>
                    <a:solidFill>
                      <a:schemeClr val="bg1">
                        <a:lumMod val="75000"/>
                        <a:alpha val="0"/>
                      </a:schemeClr>
                    </a:solidFill>
                  </a:ln>
                  <a:latin typeface="KoPub돋움체 Medium" panose="02020603020101020101" pitchFamily="18" charset="-127"/>
                  <a:ea typeface="KoPub돋움체 Medium" panose="02020603020101020101" pitchFamily="18" charset="-127"/>
                </a:defRPr>
              </a:lvl1pPr>
            </a:lstStyle>
            <a:p>
              <a:pPr marL="87313" marR="0" lvl="0" indent="-87313" algn="l" defTabSz="429814"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수학교수 존 매카시</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마빈 민스키</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앨런 뉴웰</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허버트 사이먼 등의 </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4</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명의 과학자가 </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인공지능</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이라는 용어를 처음으로 거론함</a:t>
              </a:r>
            </a:p>
          </p:txBody>
        </p:sp>
        <p:sp>
          <p:nvSpPr>
            <p:cNvPr id="49" name="직사각형 48">
              <a:extLst>
                <a:ext uri="{FF2B5EF4-FFF2-40B4-BE49-F238E27FC236}">
                  <a16:creationId xmlns:a16="http://schemas.microsoft.com/office/drawing/2014/main" id="{827EDDFF-C9E4-B830-FEB6-4A67863B4A1A}"/>
                </a:ext>
              </a:extLst>
            </p:cNvPr>
            <p:cNvSpPr/>
            <p:nvPr/>
          </p:nvSpPr>
          <p:spPr>
            <a:xfrm>
              <a:off x="2301792" y="2584654"/>
              <a:ext cx="1774741" cy="203594"/>
            </a:xfrm>
            <a:prstGeom prst="rect">
              <a:avLst/>
            </a:prstGeom>
            <a:solidFill>
              <a:srgbClr val="1E49E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인공지능 용어의 확립</a:t>
              </a:r>
            </a:p>
          </p:txBody>
        </p:sp>
        <p:sp>
          <p:nvSpPr>
            <p:cNvPr id="50" name="직사각형 49">
              <a:extLst>
                <a:ext uri="{FF2B5EF4-FFF2-40B4-BE49-F238E27FC236}">
                  <a16:creationId xmlns:a16="http://schemas.microsoft.com/office/drawing/2014/main" id="{D57F0619-073F-92CA-D7F3-76C245324AA9}"/>
                </a:ext>
              </a:extLst>
            </p:cNvPr>
            <p:cNvSpPr/>
            <p:nvPr/>
          </p:nvSpPr>
          <p:spPr>
            <a:xfrm>
              <a:off x="2301793" y="2794559"/>
              <a:ext cx="1775814" cy="184954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57E11371-BF66-0B40-F742-EAF6E3BF5FC1}"/>
                </a:ext>
              </a:extLst>
            </p:cNvPr>
            <p:cNvSpPr txBox="1"/>
            <p:nvPr/>
          </p:nvSpPr>
          <p:spPr>
            <a:xfrm>
              <a:off x="511563" y="2741824"/>
              <a:ext cx="1715144" cy="1409166"/>
            </a:xfrm>
            <a:prstGeom prst="rect">
              <a:avLst/>
            </a:prstGeom>
            <a:noFill/>
          </p:spPr>
          <p:txBody>
            <a:bodyPr wrap="square" tIns="180000" rtlCol="0" anchor="t">
              <a:spAutoFit/>
            </a:bodyPr>
            <a:lstStyle>
              <a:defPPr>
                <a:defRPr lang="en-US"/>
              </a:defPPr>
              <a:lvl1pPr marL="180975" indent="-180975" defTabSz="429814">
                <a:spcBef>
                  <a:spcPts val="600"/>
                </a:spcBef>
                <a:spcAft>
                  <a:spcPts val="600"/>
                </a:spcAft>
                <a:buFont typeface="Wingdings" panose="05000000000000000000" pitchFamily="2" charset="2"/>
                <a:buChar char="ü"/>
                <a:defRPr sz="900" b="1">
                  <a:ln>
                    <a:solidFill>
                      <a:schemeClr val="bg1">
                        <a:lumMod val="75000"/>
                        <a:alpha val="0"/>
                      </a:schemeClr>
                    </a:solidFill>
                  </a:ln>
                  <a:latin typeface="KoPub돋움체 Medium" panose="02020603020101020101" pitchFamily="18" charset="-127"/>
                  <a:ea typeface="KoPub돋움체 Medium" panose="02020603020101020101" pitchFamily="18" charset="-127"/>
                </a:defRPr>
              </a:lvl1pPr>
            </a:lstStyle>
            <a:p>
              <a:pPr marL="87313" marR="0" lvl="0" indent="-87313" algn="l" defTabSz="429814"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기계에 연산을 수행하도록 명령하는 컴퓨터 명령문을 처음 만든 최초의 컴퓨터 프로그래머인 에이다 러브레이스가</a:t>
              </a:r>
              <a:r>
                <a:rPr kumimoji="0" lang="en-US" altLang="ko-KR"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인공지능의 가능성을 최초 언급</a:t>
              </a:r>
            </a:p>
          </p:txBody>
        </p:sp>
        <p:sp>
          <p:nvSpPr>
            <p:cNvPr id="52" name="직사각형 51">
              <a:extLst>
                <a:ext uri="{FF2B5EF4-FFF2-40B4-BE49-F238E27FC236}">
                  <a16:creationId xmlns:a16="http://schemas.microsoft.com/office/drawing/2014/main" id="{BBAB4EB1-D757-F62D-FC7C-92E67AC0C8B7}"/>
                </a:ext>
              </a:extLst>
            </p:cNvPr>
            <p:cNvSpPr/>
            <p:nvPr/>
          </p:nvSpPr>
          <p:spPr>
            <a:xfrm>
              <a:off x="488794" y="2589388"/>
              <a:ext cx="1750003" cy="203594"/>
            </a:xfrm>
            <a:prstGeom prst="rect">
              <a:avLst/>
            </a:prstGeom>
            <a:solidFill>
              <a:srgbClr val="1E49E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프로그래밍의 등장</a:t>
              </a:r>
            </a:p>
          </p:txBody>
        </p:sp>
        <p:sp>
          <p:nvSpPr>
            <p:cNvPr id="53" name="직사각형 52">
              <a:extLst>
                <a:ext uri="{FF2B5EF4-FFF2-40B4-BE49-F238E27FC236}">
                  <a16:creationId xmlns:a16="http://schemas.microsoft.com/office/drawing/2014/main" id="{BA269C8D-EB1A-AD1F-7C26-79D6CB668503}"/>
                </a:ext>
              </a:extLst>
            </p:cNvPr>
            <p:cNvSpPr/>
            <p:nvPr/>
          </p:nvSpPr>
          <p:spPr>
            <a:xfrm>
              <a:off x="488794" y="2783947"/>
              <a:ext cx="1750003" cy="185966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cxnSp>
        <p:nvCxnSpPr>
          <p:cNvPr id="56" name="직선 연결선 55">
            <a:extLst>
              <a:ext uri="{FF2B5EF4-FFF2-40B4-BE49-F238E27FC236}">
                <a16:creationId xmlns:a16="http://schemas.microsoft.com/office/drawing/2014/main" id="{CB0FE402-F53F-8056-0277-780333A0A3C8}"/>
              </a:ext>
            </a:extLst>
          </p:cNvPr>
          <p:cNvCxnSpPr>
            <a:cxnSpLocks/>
          </p:cNvCxnSpPr>
          <p:nvPr/>
        </p:nvCxnSpPr>
        <p:spPr>
          <a:xfrm>
            <a:off x="479269" y="7643649"/>
            <a:ext cx="6045356" cy="0"/>
          </a:xfrm>
          <a:prstGeom prst="line">
            <a:avLst/>
          </a:prstGeom>
          <a:ln w="38100">
            <a:solidFill>
              <a:srgbClr val="098E7E"/>
            </a:solidFill>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C8B5F1A8-6E94-5178-DF3A-66849F3E3F4E}"/>
              </a:ext>
            </a:extLst>
          </p:cNvPr>
          <p:cNvSpPr/>
          <p:nvPr/>
        </p:nvSpPr>
        <p:spPr>
          <a:xfrm>
            <a:off x="5928735"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6" name="직사각형 65">
            <a:extLst>
              <a:ext uri="{FF2B5EF4-FFF2-40B4-BE49-F238E27FC236}">
                <a16:creationId xmlns:a16="http://schemas.microsoft.com/office/drawing/2014/main" id="{E35F14A3-94F1-9FA0-D8B1-B7837D092AF7}"/>
              </a:ext>
            </a:extLst>
          </p:cNvPr>
          <p:cNvSpPr/>
          <p:nvPr/>
        </p:nvSpPr>
        <p:spPr>
          <a:xfrm>
            <a:off x="1357313" y="8000877"/>
            <a:ext cx="1981725" cy="3855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TextBox 66">
            <a:extLst>
              <a:ext uri="{FF2B5EF4-FFF2-40B4-BE49-F238E27FC236}">
                <a16:creationId xmlns:a16="http://schemas.microsoft.com/office/drawing/2014/main" id="{4ECF43C2-CBB3-0551-6AA8-17CB58C10F4F}"/>
              </a:ext>
            </a:extLst>
          </p:cNvPr>
          <p:cNvSpPr txBox="1"/>
          <p:nvPr/>
        </p:nvSpPr>
        <p:spPr>
          <a:xfrm>
            <a:off x="1472959" y="8059593"/>
            <a:ext cx="171192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IBM ‘</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딥블루</a:t>
            </a: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공개</a:t>
            </a:r>
            <a:b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세계 체스 챔피언과 대국에서 최초로 승리</a:t>
            </a:r>
          </a:p>
        </p:txBody>
      </p:sp>
      <p:cxnSp>
        <p:nvCxnSpPr>
          <p:cNvPr id="68" name="연결선: 꺾임 67">
            <a:extLst>
              <a:ext uri="{FF2B5EF4-FFF2-40B4-BE49-F238E27FC236}">
                <a16:creationId xmlns:a16="http://schemas.microsoft.com/office/drawing/2014/main" id="{4394CBA0-93B5-B13A-B79E-74F9B2BE8FDE}"/>
              </a:ext>
            </a:extLst>
          </p:cNvPr>
          <p:cNvCxnSpPr>
            <a:cxnSpLocks/>
          </p:cNvCxnSpPr>
          <p:nvPr/>
        </p:nvCxnSpPr>
        <p:spPr>
          <a:xfrm flipV="1">
            <a:off x="3339041" y="7710307"/>
            <a:ext cx="121135" cy="467131"/>
          </a:xfrm>
          <a:prstGeom prst="bentConnector2">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7AA1D77-466D-D895-A2D1-40C92BE27343}"/>
              </a:ext>
            </a:extLst>
          </p:cNvPr>
          <p:cNvSpPr txBox="1"/>
          <p:nvPr/>
        </p:nvSpPr>
        <p:spPr>
          <a:xfrm>
            <a:off x="916347" y="7771615"/>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1842</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70" name="TextBox 69">
            <a:extLst>
              <a:ext uri="{FF2B5EF4-FFF2-40B4-BE49-F238E27FC236}">
                <a16:creationId xmlns:a16="http://schemas.microsoft.com/office/drawing/2014/main" id="{DD0424A7-3697-511D-BE53-038DF49C1637}"/>
              </a:ext>
            </a:extLst>
          </p:cNvPr>
          <p:cNvSpPr txBox="1"/>
          <p:nvPr/>
        </p:nvSpPr>
        <p:spPr>
          <a:xfrm>
            <a:off x="2132523" y="7779668"/>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1956</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71" name="TextBox 70">
            <a:extLst>
              <a:ext uri="{FF2B5EF4-FFF2-40B4-BE49-F238E27FC236}">
                <a16:creationId xmlns:a16="http://schemas.microsoft.com/office/drawing/2014/main" id="{138460CB-838C-5E81-5B36-BEEF9CE858CD}"/>
              </a:ext>
            </a:extLst>
          </p:cNvPr>
          <p:cNvSpPr txBox="1"/>
          <p:nvPr/>
        </p:nvSpPr>
        <p:spPr>
          <a:xfrm>
            <a:off x="2522679" y="7785708"/>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1959</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72" name="TextBox 71">
            <a:extLst>
              <a:ext uri="{FF2B5EF4-FFF2-40B4-BE49-F238E27FC236}">
                <a16:creationId xmlns:a16="http://schemas.microsoft.com/office/drawing/2014/main" id="{1A5E97AF-211D-7440-3AFF-BE7A98184A45}"/>
              </a:ext>
            </a:extLst>
          </p:cNvPr>
          <p:cNvSpPr txBox="1"/>
          <p:nvPr/>
        </p:nvSpPr>
        <p:spPr>
          <a:xfrm>
            <a:off x="3318569" y="7781588"/>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1996</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73" name="직사각형 72">
            <a:extLst>
              <a:ext uri="{FF2B5EF4-FFF2-40B4-BE49-F238E27FC236}">
                <a16:creationId xmlns:a16="http://schemas.microsoft.com/office/drawing/2014/main" id="{BCCD623D-765C-12AA-8E3A-3AC7A96D3778}"/>
              </a:ext>
            </a:extLst>
          </p:cNvPr>
          <p:cNvSpPr/>
          <p:nvPr/>
        </p:nvSpPr>
        <p:spPr>
          <a:xfrm>
            <a:off x="1357313" y="8456768"/>
            <a:ext cx="2299222" cy="527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4" name="TextBox 73">
            <a:extLst>
              <a:ext uri="{FF2B5EF4-FFF2-40B4-BE49-F238E27FC236}">
                <a16:creationId xmlns:a16="http://schemas.microsoft.com/office/drawing/2014/main" id="{7CE14FF6-2547-34DA-DC66-7EF1EFDEAE6D}"/>
              </a:ext>
            </a:extLst>
          </p:cNvPr>
          <p:cNvSpPr txBox="1"/>
          <p:nvPr/>
        </p:nvSpPr>
        <p:spPr>
          <a:xfrm>
            <a:off x="1439064" y="8517939"/>
            <a:ext cx="2167230" cy="3847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러시아 인공지능 프로그램 ‘</a:t>
            </a: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Eugene’ </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공개</a:t>
            </a:r>
            <a:b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Eugene’</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은 </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판별 기준인 </a:t>
            </a:r>
            <a:b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‘튜링 테스트’를 세계 최초로 통과</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(2014</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년</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 </a:t>
            </a:r>
            <a:endPar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endParaRPr>
          </a:p>
        </p:txBody>
      </p:sp>
      <p:sp>
        <p:nvSpPr>
          <p:cNvPr id="77" name="직사각형 76">
            <a:extLst>
              <a:ext uri="{FF2B5EF4-FFF2-40B4-BE49-F238E27FC236}">
                <a16:creationId xmlns:a16="http://schemas.microsoft.com/office/drawing/2014/main" id="{1E39B6CE-C1E8-DB19-E4AC-89E23DFEA3A7}"/>
              </a:ext>
            </a:extLst>
          </p:cNvPr>
          <p:cNvSpPr/>
          <p:nvPr/>
        </p:nvSpPr>
        <p:spPr>
          <a:xfrm>
            <a:off x="3867150" y="8453704"/>
            <a:ext cx="2657475" cy="530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8" name="TextBox 77">
            <a:extLst>
              <a:ext uri="{FF2B5EF4-FFF2-40B4-BE49-F238E27FC236}">
                <a16:creationId xmlns:a16="http://schemas.microsoft.com/office/drawing/2014/main" id="{27054AC6-6613-8CC6-F82C-797A3B56B036}"/>
              </a:ext>
            </a:extLst>
          </p:cNvPr>
          <p:cNvSpPr txBox="1"/>
          <p:nvPr/>
        </p:nvSpPr>
        <p:spPr>
          <a:xfrm>
            <a:off x="3962139" y="8517939"/>
            <a:ext cx="2524571"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영국 스타트업 딥마인드</a:t>
            </a: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구글 자회사</a:t>
            </a: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가 </a:t>
            </a:r>
            <a:b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딥러닝 기반 인공지능 프로그램 ‘</a:t>
            </a:r>
            <a:r>
              <a:rPr kumimoji="0" lang="en-US" altLang="ko-KR"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AlphaGo’ </a:t>
            </a:r>
            <a:r>
              <a:rPr kumimoji="0" lang="ko-KR" altLang="en-US" sz="900" b="1"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공개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AlphaGo’</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는 이세돌 </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9</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단과의 대국에서 </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4</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승 </a:t>
            </a:r>
            <a:r>
              <a:rPr kumimoji="0" lang="en-US" altLang="ko-KR"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패 기록 </a:t>
            </a:r>
            <a:r>
              <a:rPr kumimoji="0" lang="en-US" altLang="ko-KR" sz="7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(2016</a:t>
            </a:r>
            <a:r>
              <a:rPr kumimoji="0" lang="ko-KR" altLang="en-US" sz="7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년</a:t>
            </a:r>
            <a:r>
              <a:rPr kumimoji="0" lang="en-US" altLang="ko-KR" sz="7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00" b="0" i="0" u="none" strike="noStrike" kern="1200" cap="none" spc="0" normalizeH="0" baseline="0" noProof="0" dirty="0">
              <a:ln>
                <a:solidFill>
                  <a:srgbClr val="FFFFFF">
                    <a:lumMod val="75000"/>
                    <a:alpha val="0"/>
                  </a:srgbClr>
                </a:solidFill>
              </a:ln>
              <a:gradFill>
                <a:gsLst>
                  <a:gs pos="0">
                    <a:srgbClr val="000000"/>
                  </a:gs>
                  <a:gs pos="100000">
                    <a:srgbClr val="000000"/>
                  </a:gs>
                </a:gsLst>
                <a:lin ang="0" scaled="0"/>
              </a:gradFill>
              <a:effectLst/>
              <a:uLnTx/>
              <a:uFillTx/>
              <a:latin typeface="KoPub돋움체 Medium" panose="02020603020101020101" pitchFamily="18" charset="-127"/>
              <a:ea typeface="KoPub돋움체 Medium" panose="02020603020101020101" pitchFamily="18" charset="-127"/>
              <a:cs typeface="+mn-cs"/>
            </a:endParaRPr>
          </a:p>
        </p:txBody>
      </p:sp>
      <p:cxnSp>
        <p:nvCxnSpPr>
          <p:cNvPr id="79" name="직선 연결선 78">
            <a:extLst>
              <a:ext uri="{FF2B5EF4-FFF2-40B4-BE49-F238E27FC236}">
                <a16:creationId xmlns:a16="http://schemas.microsoft.com/office/drawing/2014/main" id="{B883FB72-968D-CDC2-B406-0435A3E96C48}"/>
              </a:ext>
            </a:extLst>
          </p:cNvPr>
          <p:cNvCxnSpPr>
            <a:cxnSpLocks/>
            <a:endCxn id="8" idx="4"/>
          </p:cNvCxnSpPr>
          <p:nvPr/>
        </p:nvCxnSpPr>
        <p:spPr>
          <a:xfrm flipV="1">
            <a:off x="5639983" y="7711355"/>
            <a:ext cx="0" cy="742349"/>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5333CC0-2BA9-5B48-0DA6-3E27AF13B812}"/>
              </a:ext>
            </a:extLst>
          </p:cNvPr>
          <p:cNvSpPr txBox="1"/>
          <p:nvPr/>
        </p:nvSpPr>
        <p:spPr>
          <a:xfrm>
            <a:off x="5855314" y="7776306"/>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2017</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81" name="TextBox 80">
            <a:extLst>
              <a:ext uri="{FF2B5EF4-FFF2-40B4-BE49-F238E27FC236}">
                <a16:creationId xmlns:a16="http://schemas.microsoft.com/office/drawing/2014/main" id="{206C0626-D6F5-6319-A94C-9396C63B031A}"/>
              </a:ext>
            </a:extLst>
          </p:cNvPr>
          <p:cNvSpPr txBox="1"/>
          <p:nvPr/>
        </p:nvSpPr>
        <p:spPr>
          <a:xfrm>
            <a:off x="5473503" y="7777095"/>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2016</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82" name="TextBox 81">
            <a:extLst>
              <a:ext uri="{FF2B5EF4-FFF2-40B4-BE49-F238E27FC236}">
                <a16:creationId xmlns:a16="http://schemas.microsoft.com/office/drawing/2014/main" id="{8DF57B12-7DFA-B84C-83D6-6984ACFF8A1C}"/>
              </a:ext>
            </a:extLst>
          </p:cNvPr>
          <p:cNvSpPr txBox="1"/>
          <p:nvPr/>
        </p:nvSpPr>
        <p:spPr>
          <a:xfrm>
            <a:off x="4574233" y="7777621"/>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2006</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cxnSp>
        <p:nvCxnSpPr>
          <p:cNvPr id="83" name="연결선: 꺾임 82">
            <a:extLst>
              <a:ext uri="{FF2B5EF4-FFF2-40B4-BE49-F238E27FC236}">
                <a16:creationId xmlns:a16="http://schemas.microsoft.com/office/drawing/2014/main" id="{E242ABA6-2A00-F429-A836-42FAB58E4C81}"/>
              </a:ext>
            </a:extLst>
          </p:cNvPr>
          <p:cNvCxnSpPr>
            <a:cxnSpLocks/>
            <a:stCxn id="14" idx="0"/>
            <a:endCxn id="42" idx="2"/>
          </p:cNvCxnSpPr>
          <p:nvPr/>
        </p:nvCxnSpPr>
        <p:spPr>
          <a:xfrm rot="5400000" flipH="1" flipV="1">
            <a:off x="3034067" y="7093371"/>
            <a:ext cx="127084" cy="838060"/>
          </a:xfrm>
          <a:prstGeom prst="bentConnector3">
            <a:avLst>
              <a:gd name="adj1" fmla="val 50000"/>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8ADEB933-B693-1E58-A5C5-374F0C4177AB}"/>
              </a:ext>
            </a:extLst>
          </p:cNvPr>
          <p:cNvCxnSpPr>
            <a:cxnSpLocks/>
            <a:stCxn id="65" idx="0"/>
          </p:cNvCxnSpPr>
          <p:nvPr/>
        </p:nvCxnSpPr>
        <p:spPr>
          <a:xfrm flipV="1">
            <a:off x="5989838" y="7467397"/>
            <a:ext cx="1014" cy="108546"/>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E2E18D60-3762-41B1-8882-DEFCB9EF8EE7}"/>
              </a:ext>
            </a:extLst>
          </p:cNvPr>
          <p:cNvCxnSpPr>
            <a:cxnSpLocks/>
            <a:stCxn id="9" idx="0"/>
            <a:endCxn id="28" idx="2"/>
          </p:cNvCxnSpPr>
          <p:nvPr/>
        </p:nvCxnSpPr>
        <p:spPr>
          <a:xfrm flipH="1" flipV="1">
            <a:off x="4723272" y="7445171"/>
            <a:ext cx="3154" cy="130772"/>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1F290CAA-4029-76D7-903D-B6DD2372A054}"/>
              </a:ext>
            </a:extLst>
          </p:cNvPr>
          <p:cNvCxnSpPr>
            <a:cxnSpLocks/>
            <a:stCxn id="15" idx="0"/>
            <a:endCxn id="50" idx="2"/>
          </p:cNvCxnSpPr>
          <p:nvPr/>
        </p:nvCxnSpPr>
        <p:spPr>
          <a:xfrm flipV="1">
            <a:off x="2296442" y="7448859"/>
            <a:ext cx="10672" cy="127084"/>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sp>
        <p:nvSpPr>
          <p:cNvPr id="88" name="Freeform 15">
            <a:extLst>
              <a:ext uri="{FF2B5EF4-FFF2-40B4-BE49-F238E27FC236}">
                <a16:creationId xmlns:a16="http://schemas.microsoft.com/office/drawing/2014/main" id="{16C410E5-B70C-4914-ABEF-A7A71D40094D}"/>
              </a:ext>
            </a:extLst>
          </p:cNvPr>
          <p:cNvSpPr>
            <a:spLocks/>
          </p:cNvSpPr>
          <p:nvPr/>
        </p:nvSpPr>
        <p:spPr bwMode="gray">
          <a:xfrm rot="5400000">
            <a:off x="2990619" y="7344981"/>
            <a:ext cx="133800" cy="568846"/>
          </a:xfrm>
          <a:custGeom>
            <a:avLst/>
            <a:gdLst>
              <a:gd name="connsiteX0" fmla="*/ 4986 w 10000"/>
              <a:gd name="connsiteY0" fmla="*/ 0 h 8974"/>
              <a:gd name="connsiteX1" fmla="*/ 4986 w 10000"/>
              <a:gd name="connsiteY1" fmla="*/ 1026 h 8974"/>
              <a:gd name="connsiteX2" fmla="*/ 0 w 10000"/>
              <a:gd name="connsiteY2" fmla="*/ 1692 h 8974"/>
              <a:gd name="connsiteX3" fmla="*/ 10000 w 10000"/>
              <a:gd name="connsiteY3" fmla="*/ 3013 h 8974"/>
              <a:gd name="connsiteX4" fmla="*/ 0 w 10000"/>
              <a:gd name="connsiteY4" fmla="*/ 4346 h 8974"/>
              <a:gd name="connsiteX5" fmla="*/ 10000 w 10000"/>
              <a:gd name="connsiteY5" fmla="*/ 5667 h 8974"/>
              <a:gd name="connsiteX6" fmla="*/ 0 w 10000"/>
              <a:gd name="connsiteY6" fmla="*/ 6987 h 8974"/>
              <a:gd name="connsiteX7" fmla="*/ 10000 w 10000"/>
              <a:gd name="connsiteY7" fmla="*/ 8321 h 8974"/>
              <a:gd name="connsiteX8" fmla="*/ 10000 w 10000"/>
              <a:gd name="connsiteY8" fmla="*/ 8321 h 8974"/>
              <a:gd name="connsiteX9" fmla="*/ 4986 w 10000"/>
              <a:gd name="connsiteY9" fmla="*/ 8974 h 8974"/>
              <a:gd name="connsiteX0" fmla="*/ 4986 w 10000"/>
              <a:gd name="connsiteY0" fmla="*/ 0 h 8857"/>
              <a:gd name="connsiteX1" fmla="*/ 0 w 10000"/>
              <a:gd name="connsiteY1" fmla="*/ 742 h 8857"/>
              <a:gd name="connsiteX2" fmla="*/ 10000 w 10000"/>
              <a:gd name="connsiteY2" fmla="*/ 2214 h 8857"/>
              <a:gd name="connsiteX3" fmla="*/ 0 w 10000"/>
              <a:gd name="connsiteY3" fmla="*/ 3700 h 8857"/>
              <a:gd name="connsiteX4" fmla="*/ 10000 w 10000"/>
              <a:gd name="connsiteY4" fmla="*/ 5172 h 8857"/>
              <a:gd name="connsiteX5" fmla="*/ 0 w 10000"/>
              <a:gd name="connsiteY5" fmla="*/ 6643 h 8857"/>
              <a:gd name="connsiteX6" fmla="*/ 10000 w 10000"/>
              <a:gd name="connsiteY6" fmla="*/ 8129 h 8857"/>
              <a:gd name="connsiteX7" fmla="*/ 10000 w 10000"/>
              <a:gd name="connsiteY7" fmla="*/ 8129 h 8857"/>
              <a:gd name="connsiteX8" fmla="*/ 4986 w 10000"/>
              <a:gd name="connsiteY8" fmla="*/ 8857 h 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857">
                <a:moveTo>
                  <a:pt x="4986" y="0"/>
                </a:moveTo>
                <a:lnTo>
                  <a:pt x="0" y="742"/>
                </a:lnTo>
                <a:lnTo>
                  <a:pt x="10000" y="2214"/>
                </a:lnTo>
                <a:lnTo>
                  <a:pt x="0" y="3700"/>
                </a:lnTo>
                <a:lnTo>
                  <a:pt x="10000" y="5172"/>
                </a:lnTo>
                <a:lnTo>
                  <a:pt x="0" y="6643"/>
                </a:lnTo>
                <a:lnTo>
                  <a:pt x="10000" y="8129"/>
                </a:lnTo>
                <a:lnTo>
                  <a:pt x="10000" y="8129"/>
                </a:lnTo>
                <a:lnTo>
                  <a:pt x="4986" y="8857"/>
                </a:lnTo>
              </a:path>
            </a:pathLst>
          </a:custGeom>
          <a:noFill/>
          <a:ln w="12700" cap="rnd">
            <a:solidFill>
              <a:srgbClr val="00C0AE"/>
            </a:solidFill>
            <a:round/>
            <a:headEnd type="none" w="sm" len="sm"/>
            <a:tailEnd type="none" w="sm" len="sm"/>
          </a:ln>
          <a:effectLst/>
        </p:spPr>
        <p:txBody>
          <a:bodyPr lIns="58500" tIns="58500" rIns="58500" bIns="58500"/>
          <a:lstStyle/>
          <a:p>
            <a:pPr marL="0" marR="0" lvl="0" indent="0" algn="l" defTabSz="429814"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KoPub돋움체 Medium"/>
              <a:ea typeface="KoPub돋움체 Medium"/>
              <a:cs typeface="Univers for KPMG"/>
            </a:endParaRPr>
          </a:p>
        </p:txBody>
      </p:sp>
      <p:sp>
        <p:nvSpPr>
          <p:cNvPr id="89" name="Freeform 15">
            <a:extLst>
              <a:ext uri="{FF2B5EF4-FFF2-40B4-BE49-F238E27FC236}">
                <a16:creationId xmlns:a16="http://schemas.microsoft.com/office/drawing/2014/main" id="{CF6A0F72-FF97-51B4-3C84-4F11C6EEB260}"/>
              </a:ext>
            </a:extLst>
          </p:cNvPr>
          <p:cNvSpPr>
            <a:spLocks/>
          </p:cNvSpPr>
          <p:nvPr/>
        </p:nvSpPr>
        <p:spPr bwMode="gray">
          <a:xfrm rot="5400000">
            <a:off x="5108917" y="7344982"/>
            <a:ext cx="133800" cy="568846"/>
          </a:xfrm>
          <a:custGeom>
            <a:avLst/>
            <a:gdLst>
              <a:gd name="connsiteX0" fmla="*/ 4986 w 10000"/>
              <a:gd name="connsiteY0" fmla="*/ 0 h 8974"/>
              <a:gd name="connsiteX1" fmla="*/ 4986 w 10000"/>
              <a:gd name="connsiteY1" fmla="*/ 1026 h 8974"/>
              <a:gd name="connsiteX2" fmla="*/ 0 w 10000"/>
              <a:gd name="connsiteY2" fmla="*/ 1692 h 8974"/>
              <a:gd name="connsiteX3" fmla="*/ 10000 w 10000"/>
              <a:gd name="connsiteY3" fmla="*/ 3013 h 8974"/>
              <a:gd name="connsiteX4" fmla="*/ 0 w 10000"/>
              <a:gd name="connsiteY4" fmla="*/ 4346 h 8974"/>
              <a:gd name="connsiteX5" fmla="*/ 10000 w 10000"/>
              <a:gd name="connsiteY5" fmla="*/ 5667 h 8974"/>
              <a:gd name="connsiteX6" fmla="*/ 0 w 10000"/>
              <a:gd name="connsiteY6" fmla="*/ 6987 h 8974"/>
              <a:gd name="connsiteX7" fmla="*/ 10000 w 10000"/>
              <a:gd name="connsiteY7" fmla="*/ 8321 h 8974"/>
              <a:gd name="connsiteX8" fmla="*/ 10000 w 10000"/>
              <a:gd name="connsiteY8" fmla="*/ 8321 h 8974"/>
              <a:gd name="connsiteX9" fmla="*/ 4986 w 10000"/>
              <a:gd name="connsiteY9" fmla="*/ 8974 h 8974"/>
              <a:gd name="connsiteX0" fmla="*/ 4986 w 10000"/>
              <a:gd name="connsiteY0" fmla="*/ 0 h 8857"/>
              <a:gd name="connsiteX1" fmla="*/ 0 w 10000"/>
              <a:gd name="connsiteY1" fmla="*/ 742 h 8857"/>
              <a:gd name="connsiteX2" fmla="*/ 10000 w 10000"/>
              <a:gd name="connsiteY2" fmla="*/ 2214 h 8857"/>
              <a:gd name="connsiteX3" fmla="*/ 0 w 10000"/>
              <a:gd name="connsiteY3" fmla="*/ 3700 h 8857"/>
              <a:gd name="connsiteX4" fmla="*/ 10000 w 10000"/>
              <a:gd name="connsiteY4" fmla="*/ 5172 h 8857"/>
              <a:gd name="connsiteX5" fmla="*/ 0 w 10000"/>
              <a:gd name="connsiteY5" fmla="*/ 6643 h 8857"/>
              <a:gd name="connsiteX6" fmla="*/ 10000 w 10000"/>
              <a:gd name="connsiteY6" fmla="*/ 8129 h 8857"/>
              <a:gd name="connsiteX7" fmla="*/ 10000 w 10000"/>
              <a:gd name="connsiteY7" fmla="*/ 8129 h 8857"/>
              <a:gd name="connsiteX8" fmla="*/ 4986 w 10000"/>
              <a:gd name="connsiteY8" fmla="*/ 8857 h 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857">
                <a:moveTo>
                  <a:pt x="4986" y="0"/>
                </a:moveTo>
                <a:lnTo>
                  <a:pt x="0" y="742"/>
                </a:lnTo>
                <a:lnTo>
                  <a:pt x="10000" y="2214"/>
                </a:lnTo>
                <a:lnTo>
                  <a:pt x="0" y="3700"/>
                </a:lnTo>
                <a:lnTo>
                  <a:pt x="10000" y="5172"/>
                </a:lnTo>
                <a:lnTo>
                  <a:pt x="0" y="6643"/>
                </a:lnTo>
                <a:lnTo>
                  <a:pt x="10000" y="8129"/>
                </a:lnTo>
                <a:lnTo>
                  <a:pt x="10000" y="8129"/>
                </a:lnTo>
                <a:lnTo>
                  <a:pt x="4986" y="8857"/>
                </a:lnTo>
              </a:path>
            </a:pathLst>
          </a:custGeom>
          <a:noFill/>
          <a:ln w="12700" cap="rnd">
            <a:solidFill>
              <a:srgbClr val="00C0AE"/>
            </a:solidFill>
            <a:round/>
            <a:headEnd type="none" w="sm" len="sm"/>
            <a:tailEnd type="none" w="sm" len="sm"/>
          </a:ln>
          <a:effectLst/>
        </p:spPr>
        <p:txBody>
          <a:bodyPr lIns="58500" tIns="58500" rIns="58500" bIns="58500"/>
          <a:lstStyle/>
          <a:p>
            <a:pPr marL="0" marR="0" lvl="0" indent="0" algn="l" defTabSz="429814"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KoPub돋움체 Medium"/>
              <a:ea typeface="KoPub돋움체 Medium"/>
              <a:cs typeface="Univers for KPMG"/>
            </a:endParaRPr>
          </a:p>
        </p:txBody>
      </p:sp>
      <p:sp>
        <p:nvSpPr>
          <p:cNvPr id="90" name="Freeform 15">
            <a:extLst>
              <a:ext uri="{FF2B5EF4-FFF2-40B4-BE49-F238E27FC236}">
                <a16:creationId xmlns:a16="http://schemas.microsoft.com/office/drawing/2014/main" id="{B4F9A333-B6CE-A098-5830-FD807FDF24DD}"/>
              </a:ext>
            </a:extLst>
          </p:cNvPr>
          <p:cNvSpPr>
            <a:spLocks/>
          </p:cNvSpPr>
          <p:nvPr/>
        </p:nvSpPr>
        <p:spPr bwMode="gray">
          <a:xfrm rot="5400000">
            <a:off x="1565937" y="7341919"/>
            <a:ext cx="133800" cy="568846"/>
          </a:xfrm>
          <a:custGeom>
            <a:avLst/>
            <a:gdLst>
              <a:gd name="connsiteX0" fmla="*/ 4986 w 10000"/>
              <a:gd name="connsiteY0" fmla="*/ 0 h 8974"/>
              <a:gd name="connsiteX1" fmla="*/ 4986 w 10000"/>
              <a:gd name="connsiteY1" fmla="*/ 1026 h 8974"/>
              <a:gd name="connsiteX2" fmla="*/ 0 w 10000"/>
              <a:gd name="connsiteY2" fmla="*/ 1692 h 8974"/>
              <a:gd name="connsiteX3" fmla="*/ 10000 w 10000"/>
              <a:gd name="connsiteY3" fmla="*/ 3013 h 8974"/>
              <a:gd name="connsiteX4" fmla="*/ 0 w 10000"/>
              <a:gd name="connsiteY4" fmla="*/ 4346 h 8974"/>
              <a:gd name="connsiteX5" fmla="*/ 10000 w 10000"/>
              <a:gd name="connsiteY5" fmla="*/ 5667 h 8974"/>
              <a:gd name="connsiteX6" fmla="*/ 0 w 10000"/>
              <a:gd name="connsiteY6" fmla="*/ 6987 h 8974"/>
              <a:gd name="connsiteX7" fmla="*/ 10000 w 10000"/>
              <a:gd name="connsiteY7" fmla="*/ 8321 h 8974"/>
              <a:gd name="connsiteX8" fmla="*/ 10000 w 10000"/>
              <a:gd name="connsiteY8" fmla="*/ 8321 h 8974"/>
              <a:gd name="connsiteX9" fmla="*/ 4986 w 10000"/>
              <a:gd name="connsiteY9" fmla="*/ 8974 h 8974"/>
              <a:gd name="connsiteX0" fmla="*/ 4986 w 10000"/>
              <a:gd name="connsiteY0" fmla="*/ 0 h 8857"/>
              <a:gd name="connsiteX1" fmla="*/ 0 w 10000"/>
              <a:gd name="connsiteY1" fmla="*/ 742 h 8857"/>
              <a:gd name="connsiteX2" fmla="*/ 10000 w 10000"/>
              <a:gd name="connsiteY2" fmla="*/ 2214 h 8857"/>
              <a:gd name="connsiteX3" fmla="*/ 0 w 10000"/>
              <a:gd name="connsiteY3" fmla="*/ 3700 h 8857"/>
              <a:gd name="connsiteX4" fmla="*/ 10000 w 10000"/>
              <a:gd name="connsiteY4" fmla="*/ 5172 h 8857"/>
              <a:gd name="connsiteX5" fmla="*/ 0 w 10000"/>
              <a:gd name="connsiteY5" fmla="*/ 6643 h 8857"/>
              <a:gd name="connsiteX6" fmla="*/ 10000 w 10000"/>
              <a:gd name="connsiteY6" fmla="*/ 8129 h 8857"/>
              <a:gd name="connsiteX7" fmla="*/ 10000 w 10000"/>
              <a:gd name="connsiteY7" fmla="*/ 8129 h 8857"/>
              <a:gd name="connsiteX8" fmla="*/ 4986 w 10000"/>
              <a:gd name="connsiteY8" fmla="*/ 8857 h 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857">
                <a:moveTo>
                  <a:pt x="4986" y="0"/>
                </a:moveTo>
                <a:lnTo>
                  <a:pt x="0" y="742"/>
                </a:lnTo>
                <a:lnTo>
                  <a:pt x="10000" y="2214"/>
                </a:lnTo>
                <a:lnTo>
                  <a:pt x="0" y="3700"/>
                </a:lnTo>
                <a:lnTo>
                  <a:pt x="10000" y="5172"/>
                </a:lnTo>
                <a:lnTo>
                  <a:pt x="0" y="6643"/>
                </a:lnTo>
                <a:lnTo>
                  <a:pt x="10000" y="8129"/>
                </a:lnTo>
                <a:lnTo>
                  <a:pt x="10000" y="8129"/>
                </a:lnTo>
                <a:lnTo>
                  <a:pt x="4986" y="8857"/>
                </a:lnTo>
              </a:path>
            </a:pathLst>
          </a:custGeom>
          <a:noFill/>
          <a:ln w="12700" cap="rnd">
            <a:solidFill>
              <a:srgbClr val="00C0AE"/>
            </a:solidFill>
            <a:round/>
            <a:headEnd type="none" w="sm" len="sm"/>
            <a:tailEnd type="none" w="sm" len="sm"/>
          </a:ln>
          <a:effectLst/>
        </p:spPr>
        <p:txBody>
          <a:bodyPr lIns="58500" tIns="58500" rIns="58500" bIns="58500"/>
          <a:lstStyle/>
          <a:p>
            <a:pPr marL="0" marR="0" lvl="0" indent="0" algn="l" defTabSz="429814"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KoPub돋움체 Medium"/>
              <a:ea typeface="KoPub돋움체 Medium"/>
              <a:cs typeface="Univers for KPMG"/>
            </a:endParaRPr>
          </a:p>
        </p:txBody>
      </p:sp>
      <p:cxnSp>
        <p:nvCxnSpPr>
          <p:cNvPr id="92" name="연결선: 꺾임 91">
            <a:extLst>
              <a:ext uri="{FF2B5EF4-FFF2-40B4-BE49-F238E27FC236}">
                <a16:creationId xmlns:a16="http://schemas.microsoft.com/office/drawing/2014/main" id="{F14BE386-0A1A-31C0-99D6-17D49F0DE501}"/>
              </a:ext>
            </a:extLst>
          </p:cNvPr>
          <p:cNvCxnSpPr>
            <a:cxnSpLocks/>
          </p:cNvCxnSpPr>
          <p:nvPr/>
        </p:nvCxnSpPr>
        <p:spPr>
          <a:xfrm rot="5400000" flipH="1" flipV="1">
            <a:off x="3452532" y="7790624"/>
            <a:ext cx="743396" cy="582764"/>
          </a:xfrm>
          <a:prstGeom prst="bentConnector3">
            <a:avLst>
              <a:gd name="adj1" fmla="val 35697"/>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9517E761-8433-B932-A12D-6D8868884420}"/>
              </a:ext>
            </a:extLst>
          </p:cNvPr>
          <p:cNvSpPr/>
          <p:nvPr/>
        </p:nvSpPr>
        <p:spPr>
          <a:xfrm>
            <a:off x="5578880"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 name="타원 8">
            <a:extLst>
              <a:ext uri="{FF2B5EF4-FFF2-40B4-BE49-F238E27FC236}">
                <a16:creationId xmlns:a16="http://schemas.microsoft.com/office/drawing/2014/main" id="{AD5228E0-3D4D-42F1-F9AB-82AB4858FF04}"/>
              </a:ext>
            </a:extLst>
          </p:cNvPr>
          <p:cNvSpPr/>
          <p:nvPr/>
        </p:nvSpPr>
        <p:spPr>
          <a:xfrm>
            <a:off x="4665323"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타원 11">
            <a:extLst>
              <a:ext uri="{FF2B5EF4-FFF2-40B4-BE49-F238E27FC236}">
                <a16:creationId xmlns:a16="http://schemas.microsoft.com/office/drawing/2014/main" id="{D9F44F8B-9C8C-4376-6E52-7890802EFA82}"/>
              </a:ext>
            </a:extLst>
          </p:cNvPr>
          <p:cNvSpPr/>
          <p:nvPr/>
        </p:nvSpPr>
        <p:spPr>
          <a:xfrm>
            <a:off x="4061024"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타원 12">
            <a:extLst>
              <a:ext uri="{FF2B5EF4-FFF2-40B4-BE49-F238E27FC236}">
                <a16:creationId xmlns:a16="http://schemas.microsoft.com/office/drawing/2014/main" id="{9B50F37D-25CF-DE53-BF16-07E2B1668BBD}"/>
              </a:ext>
            </a:extLst>
          </p:cNvPr>
          <p:cNvSpPr/>
          <p:nvPr/>
        </p:nvSpPr>
        <p:spPr>
          <a:xfrm>
            <a:off x="3402222"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4" name="타원 13">
            <a:extLst>
              <a:ext uri="{FF2B5EF4-FFF2-40B4-BE49-F238E27FC236}">
                <a16:creationId xmlns:a16="http://schemas.microsoft.com/office/drawing/2014/main" id="{CD1B40B9-DBD9-83F2-2AE2-ABFEE6250376}"/>
              </a:ext>
            </a:extLst>
          </p:cNvPr>
          <p:cNvSpPr/>
          <p:nvPr/>
        </p:nvSpPr>
        <p:spPr>
          <a:xfrm>
            <a:off x="2617476"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5" name="타원 14">
            <a:extLst>
              <a:ext uri="{FF2B5EF4-FFF2-40B4-BE49-F238E27FC236}">
                <a16:creationId xmlns:a16="http://schemas.microsoft.com/office/drawing/2014/main" id="{6C8D6E3A-9E54-A12E-FDC4-42F2B867FD07}"/>
              </a:ext>
            </a:extLst>
          </p:cNvPr>
          <p:cNvSpPr/>
          <p:nvPr/>
        </p:nvSpPr>
        <p:spPr>
          <a:xfrm>
            <a:off x="2235339"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7" name="직선 연결선 16">
            <a:extLst>
              <a:ext uri="{FF2B5EF4-FFF2-40B4-BE49-F238E27FC236}">
                <a16:creationId xmlns:a16="http://schemas.microsoft.com/office/drawing/2014/main" id="{636A24A8-F2CA-8048-7DB9-170D1FC4951D}"/>
              </a:ext>
            </a:extLst>
          </p:cNvPr>
          <p:cNvCxnSpPr>
            <a:cxnSpLocks/>
            <a:stCxn id="18" idx="0"/>
            <a:endCxn id="53" idx="2"/>
          </p:cNvCxnSpPr>
          <p:nvPr/>
        </p:nvCxnSpPr>
        <p:spPr>
          <a:xfrm flipV="1">
            <a:off x="1073840" y="7448469"/>
            <a:ext cx="2885" cy="127474"/>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C9406980-4661-5A28-A7C5-425EAC1E6D22}"/>
              </a:ext>
            </a:extLst>
          </p:cNvPr>
          <p:cNvSpPr/>
          <p:nvPr/>
        </p:nvSpPr>
        <p:spPr>
          <a:xfrm>
            <a:off x="1012737" y="7575943"/>
            <a:ext cx="122206" cy="13541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6" name="TextBox 75">
            <a:extLst>
              <a:ext uri="{FF2B5EF4-FFF2-40B4-BE49-F238E27FC236}">
                <a16:creationId xmlns:a16="http://schemas.microsoft.com/office/drawing/2014/main" id="{DC981C95-77A9-457D-6F36-9670424834FC}"/>
              </a:ext>
            </a:extLst>
          </p:cNvPr>
          <p:cNvSpPr txBox="1"/>
          <p:nvPr/>
        </p:nvSpPr>
        <p:spPr>
          <a:xfrm>
            <a:off x="3981148" y="7785708"/>
            <a:ext cx="312586" cy="12311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2001</a:t>
            </a:r>
            <a:r>
              <a:rPr kumimoji="0" lang="ko-KR" altLang="en-US" sz="8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cxnSp>
        <p:nvCxnSpPr>
          <p:cNvPr id="7" name="직선 연결선 6">
            <a:extLst>
              <a:ext uri="{FF2B5EF4-FFF2-40B4-BE49-F238E27FC236}">
                <a16:creationId xmlns:a16="http://schemas.microsoft.com/office/drawing/2014/main" id="{558B6030-D7B1-9966-B260-58FFDC88EC90}"/>
              </a:ext>
            </a:extLst>
          </p:cNvPr>
          <p:cNvCxnSpPr>
            <a:cxnSpLocks/>
          </p:cNvCxnSpPr>
          <p:nvPr/>
        </p:nvCxnSpPr>
        <p:spPr>
          <a:xfrm>
            <a:off x="1957388" y="1281113"/>
            <a:ext cx="0" cy="410949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90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45630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인공지능 기술의 발전에서 핵심이 되었던 기능으로 딥러닝의 역할은 빼놓을 수 없다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딥러닝 기술은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2006</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등장한 개념으로 사전 학습된 체계를 활용하여 인공지능이 자체적으로 새롭게 입력되는 정보를 기존 체계에 적용하여 자체적으로 학습할 수 있도록 하는 기능이다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딥러닝 개념을 적용한 파운데이션 모델은 초기에는 입력되는 데이터를 어떻게 분리하는지에 따른 컨셉으로 구분하였다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2010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년대 초중반까지는 딥러닝 기반 모델은 이미지의 패턴을 파악하고 이를 기반으로 입력되는 영상과 이미지를 인식하는 비전 기반의 딥러닝 네트워크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‘CNN’</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활용한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모델과 문장의 흐름을 이해하고 단어별 분류를 통하여 자연어에 대한 처리 능력을 탑재한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‘RNN’</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활용한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발전하였다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딥러닝을 기반으로 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2014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년에 등장한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GAN(Generative Adversarial Networks)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모델을 기점으로 다양한 활용가치가 주목되었다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GAN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모델은 모델 내에 데이터를 판별하는 기능과 생성하는 기능을 함께 탑재한다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딥러닝 기반으로 사전 훈련된 기준에 따라 데이터의 적합성을 판단하는 판별기와 모델이 가진 데이터를 활용하여 실제와 가장 유사한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(Maximum Likelihood)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형태의 거짓 정보를 생성하도록 하는 생성기가 서로 대립하여 기능을 향상시키며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실제와 가까운 결과물을 만들어 낼 수 있도록 운영된다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GAN</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모델이 이미지 및 영상을 생성하는 데 가치가 있지만 언어를 생성하기 어려운 이유는 언어는 문장에 들어간 단어와 흐름에 따라 정해지는 관계를 학습하는 것이 필요한 영향이 크다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이러한 언어의 구조적 특성을 이해하고 언어를 생성하기 위한 데이터별로 함유된 의미와 문장의 흐름에 따른 관계를 학습하는 데 우수한 성능을 가진 파운데이션 모델이 등장한 것은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2017</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년의 트랜스포머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(Transformer)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구글이 공개한 트랜스포머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모델은 자연어 처리에서 각 단어가 가지는 의미와 문장 내에서의 단어 간의 흐름과 관계를 분석하는 데 높은 성능을 가지고 있어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LLM(Large Language Model)</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측면에서 높은 가치를 보이는 것으로 평가된다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09285" y="5086442"/>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트랜스포머</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모델은 자연어 처리에서 각 단어가 가지는 의미와 문장 내에서의 단어 간의 흐름과 관계를 분석하는 데 높은 성능</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05967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80D8456-1AEE-98E8-B09F-BF09DE89CBFF}"/>
              </a:ext>
            </a:extLst>
          </p:cNvPr>
          <p:cNvSpPr txBox="1"/>
          <p:nvPr/>
        </p:nvSpPr>
        <p:spPr>
          <a:xfrm>
            <a:off x="502065" y="6352594"/>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딥러닝의 발전 단계</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3" name="그룹 2">
            <a:extLst>
              <a:ext uri="{FF2B5EF4-FFF2-40B4-BE49-F238E27FC236}">
                <a16:creationId xmlns:a16="http://schemas.microsoft.com/office/drawing/2014/main" id="{B34AAFE1-A92D-3914-5056-04CA3D87EAE1}"/>
              </a:ext>
            </a:extLst>
          </p:cNvPr>
          <p:cNvGrpSpPr/>
          <p:nvPr/>
        </p:nvGrpSpPr>
        <p:grpSpPr>
          <a:xfrm>
            <a:off x="507102" y="6850172"/>
            <a:ext cx="6002088" cy="2147972"/>
            <a:chOff x="506976" y="6936976"/>
            <a:chExt cx="5926650" cy="2147972"/>
          </a:xfrm>
        </p:grpSpPr>
        <p:sp>
          <p:nvSpPr>
            <p:cNvPr id="4" name="직사각형 3">
              <a:extLst>
                <a:ext uri="{FF2B5EF4-FFF2-40B4-BE49-F238E27FC236}">
                  <a16:creationId xmlns:a16="http://schemas.microsoft.com/office/drawing/2014/main" id="{93840E0B-3406-3896-2B68-B21F28893648}"/>
                </a:ext>
              </a:extLst>
            </p:cNvPr>
            <p:cNvSpPr/>
            <p:nvPr/>
          </p:nvSpPr>
          <p:spPr>
            <a:xfrm>
              <a:off x="508812" y="6936976"/>
              <a:ext cx="5924814" cy="238750"/>
            </a:xfrm>
            <a:prstGeom prst="rect">
              <a:avLst/>
            </a:prstGeom>
            <a:solidFill>
              <a:srgbClr val="098E7E"/>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Deep-Learning</a:t>
              </a:r>
              <a:endPar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직사각형 4">
              <a:extLst>
                <a:ext uri="{FF2B5EF4-FFF2-40B4-BE49-F238E27FC236}">
                  <a16:creationId xmlns:a16="http://schemas.microsoft.com/office/drawing/2014/main" id="{46007923-F373-7AB6-2214-52E4438D0EB5}"/>
                </a:ext>
              </a:extLst>
            </p:cNvPr>
            <p:cNvSpPr/>
            <p:nvPr/>
          </p:nvSpPr>
          <p:spPr>
            <a:xfrm>
              <a:off x="508812" y="7176100"/>
              <a:ext cx="1478937" cy="464194"/>
            </a:xfrm>
            <a:prstGeom prst="rect">
              <a:avLst/>
            </a:prstGeom>
            <a:solidFill>
              <a:srgbClr val="234DE3"/>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CNN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(Convolutional </a:t>
              </a:r>
              <a:b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b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Neural Network) </a:t>
              </a:r>
              <a:endParaRPr kumimoji="0" lang="ko-KR" altLang="en-US"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11" name="직사각형 10">
              <a:extLst>
                <a:ext uri="{FF2B5EF4-FFF2-40B4-BE49-F238E27FC236}">
                  <a16:creationId xmlns:a16="http://schemas.microsoft.com/office/drawing/2014/main" id="{B657CE5C-9DD7-8B0F-7E12-F4E361FA5484}"/>
                </a:ext>
              </a:extLst>
            </p:cNvPr>
            <p:cNvSpPr/>
            <p:nvPr/>
          </p:nvSpPr>
          <p:spPr>
            <a:xfrm>
              <a:off x="506976" y="7669471"/>
              <a:ext cx="1468972" cy="1415477"/>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1980</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년대 등장한 개념으로 </a:t>
              </a: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Convolutional Layer</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를 거치며 부분별 이미지가 가지는 패턴을 파악하고 데이터를 분석함</a:t>
              </a: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패턴분석을 통한 영상과 이미지를 인식하는 데 특화</a:t>
              </a:r>
            </a:p>
          </p:txBody>
        </p:sp>
        <p:sp>
          <p:nvSpPr>
            <p:cNvPr id="32" name="직사각형 31">
              <a:extLst>
                <a:ext uri="{FF2B5EF4-FFF2-40B4-BE49-F238E27FC236}">
                  <a16:creationId xmlns:a16="http://schemas.microsoft.com/office/drawing/2014/main" id="{608E84DD-0B32-0D3B-2E5D-7C6BB2656922}"/>
                </a:ext>
              </a:extLst>
            </p:cNvPr>
            <p:cNvSpPr/>
            <p:nvPr/>
          </p:nvSpPr>
          <p:spPr>
            <a:xfrm>
              <a:off x="1988473" y="7176100"/>
              <a:ext cx="1478937" cy="464194"/>
            </a:xfrm>
            <a:prstGeom prst="rect">
              <a:avLst/>
            </a:prstGeom>
            <a:solidFill>
              <a:srgbClr val="234DE3"/>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RNN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(Recurrent </a:t>
              </a:r>
              <a:b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b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Neural Network)</a:t>
              </a:r>
              <a:endParaRPr kumimoji="0" lang="ko-KR" altLang="en-US"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33" name="직사각형 32">
              <a:extLst>
                <a:ext uri="{FF2B5EF4-FFF2-40B4-BE49-F238E27FC236}">
                  <a16:creationId xmlns:a16="http://schemas.microsoft.com/office/drawing/2014/main" id="{762A7E94-1D6F-26A2-CF91-5164762EB2BD}"/>
                </a:ext>
              </a:extLst>
            </p:cNvPr>
            <p:cNvSpPr/>
            <p:nvPr/>
          </p:nvSpPr>
          <p:spPr>
            <a:xfrm>
              <a:off x="1997610" y="7669471"/>
              <a:ext cx="1468972" cy="1415477"/>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1980</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년대 등장한 개념으로 데이터의 입력과 출력을 순환적 구조로 해결</a:t>
              </a: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문장의 흐름을 이해하고 단어별 분류 기능을 탑재하여 자연어 처리에 특화</a:t>
              </a:r>
            </a:p>
          </p:txBody>
        </p:sp>
        <p:sp>
          <p:nvSpPr>
            <p:cNvPr id="34" name="직사각형 33">
              <a:extLst>
                <a:ext uri="{FF2B5EF4-FFF2-40B4-BE49-F238E27FC236}">
                  <a16:creationId xmlns:a16="http://schemas.microsoft.com/office/drawing/2014/main" id="{670FA19F-6737-B95D-3437-1A8C9EFB24A2}"/>
                </a:ext>
              </a:extLst>
            </p:cNvPr>
            <p:cNvSpPr/>
            <p:nvPr/>
          </p:nvSpPr>
          <p:spPr>
            <a:xfrm>
              <a:off x="3478839" y="7176100"/>
              <a:ext cx="1478937" cy="464194"/>
            </a:xfrm>
            <a:prstGeom prst="rect">
              <a:avLst/>
            </a:prstGeom>
            <a:solidFill>
              <a:srgbClr val="234DE3"/>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GAN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(Generative Adversarial Network)</a:t>
              </a:r>
              <a:endParaRPr kumimoji="0" lang="ko-KR" altLang="en-US"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35" name="직사각형 34">
              <a:extLst>
                <a:ext uri="{FF2B5EF4-FFF2-40B4-BE49-F238E27FC236}">
                  <a16:creationId xmlns:a16="http://schemas.microsoft.com/office/drawing/2014/main" id="{99A6FFC4-DD76-6D18-7522-3781354240B8}"/>
                </a:ext>
              </a:extLst>
            </p:cNvPr>
            <p:cNvSpPr/>
            <p:nvPr/>
          </p:nvSpPr>
          <p:spPr>
            <a:xfrm>
              <a:off x="3484642" y="7669471"/>
              <a:ext cx="1461703" cy="1415477"/>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2014</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년에 발표된 개념으로 정보를 생성하는 기능과 판별하는 기능이 서로 대립하여 기능을 향상시키는 모델</a:t>
              </a: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사전</a:t>
              </a: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훈련된 데이터를 기반으로 주어진 데이터를 판별 및 실제와 가장 유사한 정보를 생성</a:t>
              </a:r>
            </a:p>
          </p:txBody>
        </p:sp>
        <p:sp>
          <p:nvSpPr>
            <p:cNvPr id="36" name="직사각형 35">
              <a:extLst>
                <a:ext uri="{FF2B5EF4-FFF2-40B4-BE49-F238E27FC236}">
                  <a16:creationId xmlns:a16="http://schemas.microsoft.com/office/drawing/2014/main" id="{0FB86F00-80F5-8D98-9E88-AE0876EE8CCD}"/>
                </a:ext>
              </a:extLst>
            </p:cNvPr>
            <p:cNvSpPr/>
            <p:nvPr/>
          </p:nvSpPr>
          <p:spPr>
            <a:xfrm>
              <a:off x="4963305" y="7177370"/>
              <a:ext cx="1470321" cy="463298"/>
            </a:xfrm>
            <a:prstGeom prst="rect">
              <a:avLst/>
            </a:prstGeom>
            <a:solidFill>
              <a:srgbClr val="234DE3"/>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Transformer</a:t>
              </a:r>
              <a:endParaRPr kumimoji="0" lang="ko-KR" altLang="en-US" sz="9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37" name="직사각형 36">
              <a:extLst>
                <a:ext uri="{FF2B5EF4-FFF2-40B4-BE49-F238E27FC236}">
                  <a16:creationId xmlns:a16="http://schemas.microsoft.com/office/drawing/2014/main" id="{BCF2F8B0-06FF-6FBF-5AF0-7DBF7852CF38}"/>
                </a:ext>
              </a:extLst>
            </p:cNvPr>
            <p:cNvSpPr/>
            <p:nvPr/>
          </p:nvSpPr>
          <p:spPr>
            <a:xfrm>
              <a:off x="4963305" y="7669471"/>
              <a:ext cx="1461704" cy="1415477"/>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2017</a:t>
              </a: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구글이 공개한 모델로 단어의 의미와 문장 내 단어 간 관계를 분석 </a:t>
              </a: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언어의 구조적 특성을 이해하고 언어를 생성하는 데 특화</a:t>
              </a:r>
            </a:p>
          </p:txBody>
        </p:sp>
      </p:grpSp>
      <p:sp>
        <p:nvSpPr>
          <p:cNvPr id="38" name="직사각형 37">
            <a:extLst>
              <a:ext uri="{FF2B5EF4-FFF2-40B4-BE49-F238E27FC236}">
                <a16:creationId xmlns:a16="http://schemas.microsoft.com/office/drawing/2014/main" id="{682DA116-2ADD-C9F2-A077-A67320E2143A}"/>
              </a:ext>
            </a:extLst>
          </p:cNvPr>
          <p:cNvSpPr/>
          <p:nvPr/>
        </p:nvSpPr>
        <p:spPr>
          <a:xfrm>
            <a:off x="483034" y="9032653"/>
            <a:ext cx="3365158"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216106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417830"/>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모델의 발전과 챗</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출시</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모델은 언어를 생성하는 데 우수한 기능을 가진 파운데이션 모델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트랜스포머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(Transformer)’</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만들어진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LLM(Large Language Model)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형태의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공개한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지속적으로 발전해 온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중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GPT-3.5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버전을 기반으로 출시되었다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모델은 새로운 버전의 모델을 발표하며 모델이 데이터를 학습하는 방식이 진화할 수 있도록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새로운 모델의 진화는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더 많은 데이터를 인간의 개입 없이 효율적으로 진행 하도록 하는 것과 사람이 만드는 표현과 더욱 유사한 퀄리티의 결과물을 생성해 낼 수 있도록 하는 학습 및 튜닝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(Tuning)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방식의 변화를 기반으로 이루어졌다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GPT-1: 2018</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최초로 공개되었던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은 트랜스포머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파운데이션 모델로 하여 사전에 데이터 레이블 작업이 없는 비지도 학습 방식을 결합하여 대용량의 데이터를 학습할 수 있도록 한 특성을 가지고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GPT-1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대비 학습 과정을 더욱 단순화하여 대용량의 데이터를 학습하는 데 더욱 용이해지도록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에서는 비지도 학습을 베이스로 하지만 데이터가 더욱 적합하게 학습 될 수 있도록 하는 파인튜닝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미세조정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과정이 들어가 있어 인공지능이 자체적으로 학습할 수 있는 단계에 한계가 존재하였다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메타러닝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(Meta-learning)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방식을 활용하여 모델이 자체적으로 학습할 수 있는 내용을 확대하였다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확대된 학습 데이터를 기반으로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한 서비스의 사용 범위를 확대할 수 있도록 하여 가치를 증진시켰다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GPT-3.5: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인간 교육자의 개입을 추가한 강화학습 방식을 도입하여 모델이 생성하는 결과값의 적합성을 강화하였다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모델에서 생성할 수 있는 결과값을 인간 교육자가 확인하고 결과값의 적합성에 대한 순위를 매김으로써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추후 모델이 가장 적합한 결과물을 생성할 수 있도록 구성하였다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61607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모델은 새로운 버전의 모델을 발표하며 모델이 데이터를 학습하는 방식이 진화</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27644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E59FF7D-CE7E-3024-79B2-737063E41FAC}"/>
              </a:ext>
            </a:extLst>
          </p:cNvPr>
          <p:cNvSpPr txBox="1"/>
          <p:nvPr/>
        </p:nvSpPr>
        <p:spPr>
          <a:xfrm>
            <a:off x="479884" y="9035512"/>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오픈</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 name="그룹 3">
            <a:extLst>
              <a:ext uri="{FF2B5EF4-FFF2-40B4-BE49-F238E27FC236}">
                <a16:creationId xmlns:a16="http://schemas.microsoft.com/office/drawing/2014/main" id="{2E1C5E30-9BB8-741A-0CD5-C03426000078}"/>
              </a:ext>
            </a:extLst>
          </p:cNvPr>
          <p:cNvGrpSpPr/>
          <p:nvPr/>
        </p:nvGrpSpPr>
        <p:grpSpPr>
          <a:xfrm>
            <a:off x="493668" y="6991251"/>
            <a:ext cx="6030952" cy="2020175"/>
            <a:chOff x="493668" y="6991251"/>
            <a:chExt cx="6030952" cy="2020175"/>
          </a:xfrm>
        </p:grpSpPr>
        <p:sp>
          <p:nvSpPr>
            <p:cNvPr id="2" name="직사각형 1">
              <a:extLst>
                <a:ext uri="{FF2B5EF4-FFF2-40B4-BE49-F238E27FC236}">
                  <a16:creationId xmlns:a16="http://schemas.microsoft.com/office/drawing/2014/main" id="{6D22D2CC-6546-8393-7902-7938CAD794CA}"/>
                </a:ext>
              </a:extLst>
            </p:cNvPr>
            <p:cNvSpPr/>
            <p:nvPr/>
          </p:nvSpPr>
          <p:spPr>
            <a:xfrm>
              <a:off x="708405" y="8508083"/>
              <a:ext cx="5816215" cy="376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66813"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인간 교육자</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(Labeler)</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가 학습시킬 내용의 결과값을 사전에 조정하고 도출된 결과값에 순위를 매김으로써 가장 효율적인 결과값이 도출 될 수 있도록 학습을 진행함</a:t>
              </a:r>
            </a:p>
          </p:txBody>
        </p:sp>
        <p:sp>
          <p:nvSpPr>
            <p:cNvPr id="3" name="직사각형 2">
              <a:extLst>
                <a:ext uri="{FF2B5EF4-FFF2-40B4-BE49-F238E27FC236}">
                  <a16:creationId xmlns:a16="http://schemas.microsoft.com/office/drawing/2014/main" id="{8238A344-56E4-A62B-4782-117602E7FCAB}"/>
                </a:ext>
              </a:extLst>
            </p:cNvPr>
            <p:cNvSpPr/>
            <p:nvPr/>
          </p:nvSpPr>
          <p:spPr>
            <a:xfrm>
              <a:off x="708405" y="8042735"/>
              <a:ext cx="5816215" cy="3739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66813"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GPT-3</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는 학습되는 데이터의 크기를 큰 폭으로 확대하여 데이터 학습 과정에서 프로그램 자체적으로 학습 방식과 스킬을 강화하는 메타러닝</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(Meta-Learning)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방식을 활용하여 강화함 </a:t>
              </a:r>
            </a:p>
          </p:txBody>
        </p:sp>
        <p:sp>
          <p:nvSpPr>
            <p:cNvPr id="5" name="직사각형 4">
              <a:extLst>
                <a:ext uri="{FF2B5EF4-FFF2-40B4-BE49-F238E27FC236}">
                  <a16:creationId xmlns:a16="http://schemas.microsoft.com/office/drawing/2014/main" id="{20145CF7-6CD7-B0ED-44C4-2FD3EEF6D85C}"/>
                </a:ext>
              </a:extLst>
            </p:cNvPr>
            <p:cNvSpPr/>
            <p:nvPr/>
          </p:nvSpPr>
          <p:spPr>
            <a:xfrm>
              <a:off x="708405" y="7580056"/>
              <a:ext cx="5816215" cy="371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66813"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GPT-2</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는 비지도학습 과정에서 파인튜닝</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미세조정</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단계를 생략하여 대용량 데이터 학습이 용이하도록 구성함</a:t>
              </a:r>
            </a:p>
          </p:txBody>
        </p:sp>
        <p:sp>
          <p:nvSpPr>
            <p:cNvPr id="7" name="직사각형 6">
              <a:extLst>
                <a:ext uri="{FF2B5EF4-FFF2-40B4-BE49-F238E27FC236}">
                  <a16:creationId xmlns:a16="http://schemas.microsoft.com/office/drawing/2014/main" id="{3B64752A-14C8-B408-3653-33445373A7BE}"/>
                </a:ext>
              </a:extLst>
            </p:cNvPr>
            <p:cNvSpPr/>
            <p:nvPr/>
          </p:nvSpPr>
          <p:spPr>
            <a:xfrm>
              <a:off x="708405" y="7111917"/>
              <a:ext cx="5816215" cy="376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66813"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트랜스포머</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(Transformer)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모델에 사전 데이터 레이블이 필요하지 않은 비지도학습</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방식을 결합하여 학습하는 머신러닝 기법을 접목하여 대용량 학습이 가능하도록 함</a:t>
              </a:r>
            </a:p>
          </p:txBody>
        </p:sp>
        <p:sp>
          <p:nvSpPr>
            <p:cNvPr id="9" name="직사각형 8">
              <a:extLst>
                <a:ext uri="{FF2B5EF4-FFF2-40B4-BE49-F238E27FC236}">
                  <a16:creationId xmlns:a16="http://schemas.microsoft.com/office/drawing/2014/main" id="{6904588E-B431-F86A-A616-F8721CCE570F}"/>
                </a:ext>
              </a:extLst>
            </p:cNvPr>
            <p:cNvSpPr/>
            <p:nvPr/>
          </p:nvSpPr>
          <p:spPr>
            <a:xfrm>
              <a:off x="493668" y="7442890"/>
              <a:ext cx="1252537" cy="26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GPT-1</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10" name="직사각형 9">
              <a:extLst>
                <a:ext uri="{FF2B5EF4-FFF2-40B4-BE49-F238E27FC236}">
                  <a16:creationId xmlns:a16="http://schemas.microsoft.com/office/drawing/2014/main" id="{E8989A02-5E6E-97FF-0628-34F3361B7C3D}"/>
                </a:ext>
              </a:extLst>
            </p:cNvPr>
            <p:cNvSpPr/>
            <p:nvPr/>
          </p:nvSpPr>
          <p:spPr>
            <a:xfrm>
              <a:off x="493668" y="7878593"/>
              <a:ext cx="1252537" cy="26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GPT-2</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11" name="직사각형 10">
              <a:extLst>
                <a:ext uri="{FF2B5EF4-FFF2-40B4-BE49-F238E27FC236}">
                  <a16:creationId xmlns:a16="http://schemas.microsoft.com/office/drawing/2014/main" id="{B237C1BE-0FC3-1B0E-4192-9E896D33F3E9}"/>
                </a:ext>
              </a:extLst>
            </p:cNvPr>
            <p:cNvSpPr/>
            <p:nvPr/>
          </p:nvSpPr>
          <p:spPr>
            <a:xfrm>
              <a:off x="493668" y="8313560"/>
              <a:ext cx="1252537" cy="262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GPT-3</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12" name="직사각형 11">
              <a:extLst>
                <a:ext uri="{FF2B5EF4-FFF2-40B4-BE49-F238E27FC236}">
                  <a16:creationId xmlns:a16="http://schemas.microsoft.com/office/drawing/2014/main" id="{401B31E4-5239-DFE8-B167-B1DDC2BA7DA7}"/>
                </a:ext>
              </a:extLst>
            </p:cNvPr>
            <p:cNvSpPr/>
            <p:nvPr/>
          </p:nvSpPr>
          <p:spPr>
            <a:xfrm>
              <a:off x="493668" y="8748526"/>
              <a:ext cx="1252537" cy="262900"/>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GPT-3.5</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13" name="화살표: 아래쪽 12">
              <a:extLst>
                <a:ext uri="{FF2B5EF4-FFF2-40B4-BE49-F238E27FC236}">
                  <a16:creationId xmlns:a16="http://schemas.microsoft.com/office/drawing/2014/main" id="{8B714C21-75B3-F701-8769-E585A68A65A3}"/>
                </a:ext>
              </a:extLst>
            </p:cNvPr>
            <p:cNvSpPr/>
            <p:nvPr/>
          </p:nvSpPr>
          <p:spPr>
            <a:xfrm>
              <a:off x="1014352" y="7679912"/>
              <a:ext cx="195510" cy="193223"/>
            </a:xfrm>
            <a:prstGeom prst="down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4" name="화살표: 아래쪽 13">
              <a:extLst>
                <a:ext uri="{FF2B5EF4-FFF2-40B4-BE49-F238E27FC236}">
                  <a16:creationId xmlns:a16="http://schemas.microsoft.com/office/drawing/2014/main" id="{462F6695-5253-7F58-ECE5-2B0EA024177B}"/>
                </a:ext>
              </a:extLst>
            </p:cNvPr>
            <p:cNvSpPr/>
            <p:nvPr/>
          </p:nvSpPr>
          <p:spPr>
            <a:xfrm>
              <a:off x="1009530" y="8118617"/>
              <a:ext cx="200145" cy="192095"/>
            </a:xfrm>
            <a:prstGeom prst="down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5" name="화살표: 아래쪽 14">
              <a:extLst>
                <a:ext uri="{FF2B5EF4-FFF2-40B4-BE49-F238E27FC236}">
                  <a16:creationId xmlns:a16="http://schemas.microsoft.com/office/drawing/2014/main" id="{E84AB17A-3D7D-53E0-B701-7663D7164681}"/>
                </a:ext>
              </a:extLst>
            </p:cNvPr>
            <p:cNvSpPr/>
            <p:nvPr/>
          </p:nvSpPr>
          <p:spPr>
            <a:xfrm>
              <a:off x="1009530" y="8570444"/>
              <a:ext cx="200145" cy="167877"/>
            </a:xfrm>
            <a:prstGeom prst="down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화살표: 아래쪽 15">
              <a:extLst>
                <a:ext uri="{FF2B5EF4-FFF2-40B4-BE49-F238E27FC236}">
                  <a16:creationId xmlns:a16="http://schemas.microsoft.com/office/drawing/2014/main" id="{4367CAA5-0CA2-388E-3D8E-32D2D938F64A}"/>
                </a:ext>
              </a:extLst>
            </p:cNvPr>
            <p:cNvSpPr/>
            <p:nvPr/>
          </p:nvSpPr>
          <p:spPr>
            <a:xfrm>
              <a:off x="1004708" y="7237703"/>
              <a:ext cx="204780" cy="205187"/>
            </a:xfrm>
            <a:prstGeom prst="downArrow">
              <a:avLst/>
            </a:prstGeom>
            <a:solidFill>
              <a:srgbClr val="132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7" name="직사각형 16">
              <a:extLst>
                <a:ext uri="{FF2B5EF4-FFF2-40B4-BE49-F238E27FC236}">
                  <a16:creationId xmlns:a16="http://schemas.microsoft.com/office/drawing/2014/main" id="{276E6640-CB23-ECFE-ABC8-61950236AEB8}"/>
                </a:ext>
              </a:extLst>
            </p:cNvPr>
            <p:cNvSpPr/>
            <p:nvPr/>
          </p:nvSpPr>
          <p:spPr>
            <a:xfrm>
              <a:off x="502904" y="6991251"/>
              <a:ext cx="1252537" cy="262900"/>
            </a:xfrm>
            <a:prstGeom prst="rect">
              <a:avLst/>
            </a:prstGeom>
            <a:solidFill>
              <a:srgbClr val="132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Transformer </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모델</a:t>
              </a:r>
            </a:p>
          </p:txBody>
        </p:sp>
      </p:grpSp>
      <p:sp>
        <p:nvSpPr>
          <p:cNvPr id="18" name="TextBox 17">
            <a:extLst>
              <a:ext uri="{FF2B5EF4-FFF2-40B4-BE49-F238E27FC236}">
                <a16:creationId xmlns:a16="http://schemas.microsoft.com/office/drawing/2014/main" id="{9D946B42-4839-131B-A704-C7FC03E7EBB9}"/>
              </a:ext>
            </a:extLst>
          </p:cNvPr>
          <p:cNvSpPr txBox="1"/>
          <p:nvPr/>
        </p:nvSpPr>
        <p:spPr>
          <a:xfrm>
            <a:off x="484959" y="6495617"/>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[GPT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모델 학습방식의 발전 단계</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Tree>
    <p:extLst>
      <p:ext uri="{BB962C8B-B14F-4D97-AF65-F5344CB8AC3E}">
        <p14:creationId xmlns:p14="http://schemas.microsoft.com/office/powerpoint/2010/main" val="247574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494500"/>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GPT-3.5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한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 공개되었다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등장은 기존 등장했던 어떠한 플랫폼과 대비해서도 놀라운 파급력을 불러왔다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서비스를 무료로 공개한 지 단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 만에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이용자가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만 명이 확보되며 인스타그램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스포티파이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페이스북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기존 유명 서비스들을 뛰어넘는 화제성을 보여줬다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이용자가 묻는 질문에 대하여 빠른 속도로 답변을 제공하였으며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GPT-3.5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기반의 우수한 성능으로 이용자가 인간과 대화하는 수준의 느낌을 받을 수 있도록 높은 표현력을 가진 답변이 나오도록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이용자가 제시하는 질문에 답변을 생성할 뿐 아니라 작사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문서 집필 등 창작 기능을 포함하여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활용 분야가 다양해질 수 있음을 이용자가 체감하게 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 출시한 서비스는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외에도 텍스트를 기반으로 이미지를 생성하는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달리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(DALL-E)’,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음성을 인식하여 텍스트를 추출하는 음성 정보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위스퍼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(Whisper)’</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출시하였다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공개 이후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대한 관심이 크게 확대된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초에 새로운 버전의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텍스트와 함께 소리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등 다양한 형태의 데이터를 하나의 모델에서 함께 분석하여 결과를 생성할 수 있는 멀티모달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(Multi-Modal)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기능을 도입하여 더욱 업그레이드 된 성능을 과시하였다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GPT-4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더욱 강화된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Plus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선보이는 등 진보된 기술력을 활용한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서비스의 강화가 지속 이루어질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52054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진보된 기술력을 활용한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서비스의 강화가 지속 이루어질 것으로 전망</a:t>
            </a:r>
          </a:p>
        </p:txBody>
      </p:sp>
      <p:sp>
        <p:nvSpPr>
          <p:cNvPr id="2" name="TextBox 1">
            <a:extLst>
              <a:ext uri="{FF2B5EF4-FFF2-40B4-BE49-F238E27FC236}">
                <a16:creationId xmlns:a16="http://schemas.microsoft.com/office/drawing/2014/main" id="{E8EC196C-6F72-A5B1-7E41-19268ADF0576}"/>
              </a:ext>
            </a:extLst>
          </p:cNvPr>
          <p:cNvSpPr txBox="1"/>
          <p:nvPr/>
        </p:nvSpPr>
        <p:spPr>
          <a:xfrm>
            <a:off x="476250" y="8669413"/>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 name="직사각형 3">
            <a:extLst>
              <a:ext uri="{FF2B5EF4-FFF2-40B4-BE49-F238E27FC236}">
                <a16:creationId xmlns:a16="http://schemas.microsoft.com/office/drawing/2014/main" id="{66600C67-0637-0325-34AB-2182C8BED931}"/>
              </a:ext>
            </a:extLst>
          </p:cNvPr>
          <p:cNvSpPr/>
          <p:nvPr/>
        </p:nvSpPr>
        <p:spPr>
          <a:xfrm>
            <a:off x="509556" y="6970313"/>
            <a:ext cx="740229" cy="94634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GPT</a:t>
            </a:r>
            <a:endParaRPr kumimoji="0" lang="ko-KR" altLang="en-US" sz="1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직사각형 4">
            <a:extLst>
              <a:ext uri="{FF2B5EF4-FFF2-40B4-BE49-F238E27FC236}">
                <a16:creationId xmlns:a16="http://schemas.microsoft.com/office/drawing/2014/main" id="{AB4E0BCA-4173-A25A-D8E5-2FE6E1E41E73}"/>
              </a:ext>
            </a:extLst>
          </p:cNvPr>
          <p:cNvSpPr/>
          <p:nvPr/>
        </p:nvSpPr>
        <p:spPr>
          <a:xfrm>
            <a:off x="1664728" y="6225364"/>
            <a:ext cx="679587" cy="742121"/>
          </a:xfrm>
          <a:prstGeom prst="rect">
            <a:avLst/>
          </a:prstGeom>
          <a:solidFill>
            <a:srgbClr val="2846C2"/>
          </a:solidFill>
          <a:ln w="3175">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DALL·E</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sp>
        <p:nvSpPr>
          <p:cNvPr id="6" name="직사각형 5">
            <a:extLst>
              <a:ext uri="{FF2B5EF4-FFF2-40B4-BE49-F238E27FC236}">
                <a16:creationId xmlns:a16="http://schemas.microsoft.com/office/drawing/2014/main" id="{937E3608-C231-7037-EC00-0D94A8CE170D}"/>
              </a:ext>
            </a:extLst>
          </p:cNvPr>
          <p:cNvSpPr/>
          <p:nvPr/>
        </p:nvSpPr>
        <p:spPr>
          <a:xfrm>
            <a:off x="1664728" y="7132239"/>
            <a:ext cx="679588" cy="621830"/>
          </a:xfrm>
          <a:prstGeom prst="rect">
            <a:avLst/>
          </a:prstGeom>
          <a:solidFill>
            <a:srgbClr val="2846C2"/>
          </a:solidFill>
          <a:ln w="3175">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a:cs typeface="+mn-cs"/>
              </a:rPr>
              <a:t>챗GPT</a:t>
            </a:r>
            <a:endPar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a:cs typeface="+mn-cs"/>
            </a:endParaRPr>
          </a:p>
        </p:txBody>
      </p:sp>
      <p:sp>
        <p:nvSpPr>
          <p:cNvPr id="7" name="직사각형 6">
            <a:extLst>
              <a:ext uri="{FF2B5EF4-FFF2-40B4-BE49-F238E27FC236}">
                <a16:creationId xmlns:a16="http://schemas.microsoft.com/office/drawing/2014/main" id="{87500848-D09D-D9F2-5C80-9700AC49E26E}"/>
              </a:ext>
            </a:extLst>
          </p:cNvPr>
          <p:cNvSpPr/>
          <p:nvPr/>
        </p:nvSpPr>
        <p:spPr>
          <a:xfrm>
            <a:off x="1664728" y="7908289"/>
            <a:ext cx="679588" cy="713528"/>
          </a:xfrm>
          <a:prstGeom prst="rect">
            <a:avLst/>
          </a:prstGeom>
          <a:solidFill>
            <a:srgbClr val="2846C2"/>
          </a:solidFill>
          <a:ln w="3175">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Whisper </a:t>
            </a:r>
          </a:p>
        </p:txBody>
      </p:sp>
      <p:cxnSp>
        <p:nvCxnSpPr>
          <p:cNvPr id="8" name="연결선: 꺾임 7">
            <a:extLst>
              <a:ext uri="{FF2B5EF4-FFF2-40B4-BE49-F238E27FC236}">
                <a16:creationId xmlns:a16="http://schemas.microsoft.com/office/drawing/2014/main" id="{3905FC29-7BDA-FB20-BADF-6DD66856E07B}"/>
              </a:ext>
            </a:extLst>
          </p:cNvPr>
          <p:cNvCxnSpPr>
            <a:cxnSpLocks/>
            <a:stCxn id="4" idx="3"/>
            <a:endCxn id="7" idx="1"/>
          </p:cNvCxnSpPr>
          <p:nvPr/>
        </p:nvCxnSpPr>
        <p:spPr>
          <a:xfrm>
            <a:off x="1249785" y="7443485"/>
            <a:ext cx="414943" cy="821568"/>
          </a:xfrm>
          <a:prstGeom prst="bentConnector3">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3758AD9E-5AC1-A5F8-8694-E518F46D0C22}"/>
              </a:ext>
            </a:extLst>
          </p:cNvPr>
          <p:cNvCxnSpPr>
            <a:cxnSpLocks/>
            <a:stCxn id="4" idx="3"/>
            <a:endCxn id="5" idx="1"/>
          </p:cNvCxnSpPr>
          <p:nvPr/>
        </p:nvCxnSpPr>
        <p:spPr>
          <a:xfrm flipV="1">
            <a:off x="1249785" y="6596425"/>
            <a:ext cx="414943" cy="847060"/>
          </a:xfrm>
          <a:prstGeom prst="bentConnector3">
            <a:avLst/>
          </a:prstGeom>
          <a:ln w="3175">
            <a:solidFill>
              <a:srgbClr val="1E49E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0FF921E5-92D3-5874-2957-7C55484D26D1}"/>
              </a:ext>
            </a:extLst>
          </p:cNvPr>
          <p:cNvCxnSpPr>
            <a:cxnSpLocks/>
            <a:stCxn id="4" idx="3"/>
            <a:endCxn id="6" idx="1"/>
          </p:cNvCxnSpPr>
          <p:nvPr/>
        </p:nvCxnSpPr>
        <p:spPr>
          <a:xfrm flipV="1">
            <a:off x="1249785" y="7443154"/>
            <a:ext cx="414943" cy="331"/>
          </a:xfrm>
          <a:prstGeom prst="line">
            <a:avLst/>
          </a:prstGeom>
          <a:ln w="3175">
            <a:solidFill>
              <a:srgbClr val="1E49E2"/>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D1FC402-00D7-41B3-EA2C-0149457EA4D9}"/>
              </a:ext>
            </a:extLst>
          </p:cNvPr>
          <p:cNvSpPr/>
          <p:nvPr/>
        </p:nvSpPr>
        <p:spPr>
          <a:xfrm>
            <a:off x="2381335" y="6226424"/>
            <a:ext cx="4143290" cy="735355"/>
          </a:xfrm>
          <a:prstGeom prst="rect">
            <a:avLst/>
          </a:prstGeom>
          <a:solidFill>
            <a:schemeClr val="bg1">
              <a:lumMod val="95000"/>
            </a:schemeClr>
          </a:solidFill>
          <a:ln w="3175">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텍스트 기반 이미지 생성 모델 </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(’21</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월 공개</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이용자가 원하는 형태의 그림을 텍스트 입력 혹은 보유 이미지 삽입 등의 방식으로 제공하면 인공지능 기반으로 이용자 요구 조건에 부합하는 이미지를 생성</a:t>
            </a:r>
          </a:p>
        </p:txBody>
      </p:sp>
      <p:sp>
        <p:nvSpPr>
          <p:cNvPr id="12" name="직사각형 11">
            <a:extLst>
              <a:ext uri="{FF2B5EF4-FFF2-40B4-BE49-F238E27FC236}">
                <a16:creationId xmlns:a16="http://schemas.microsoft.com/office/drawing/2014/main" id="{A6B441DC-9220-F368-F056-ED907EA58F09}"/>
              </a:ext>
            </a:extLst>
          </p:cNvPr>
          <p:cNvSpPr/>
          <p:nvPr/>
        </p:nvSpPr>
        <p:spPr>
          <a:xfrm>
            <a:off x="2381251" y="7132239"/>
            <a:ext cx="4143374" cy="621830"/>
          </a:xfrm>
          <a:prstGeom prst="rect">
            <a:avLst/>
          </a:prstGeom>
          <a:solidFill>
            <a:schemeClr val="bg1">
              <a:lumMod val="95000"/>
            </a:schemeClr>
          </a:solidFill>
          <a:ln w="3175">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대화형 인공지능 모델</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(’22</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월 공개</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사용자가 제시하는 질문에 실시간 답변을 생성하여 제공</a:t>
            </a:r>
            <a:endPar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제시된 질문에 답변을 제시 외에도</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작사</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문서 집필 등 창작 영역에서도 우수한 성능을 보임</a:t>
            </a:r>
          </a:p>
        </p:txBody>
      </p:sp>
      <p:sp>
        <p:nvSpPr>
          <p:cNvPr id="13" name="직사각형 12">
            <a:extLst>
              <a:ext uri="{FF2B5EF4-FFF2-40B4-BE49-F238E27FC236}">
                <a16:creationId xmlns:a16="http://schemas.microsoft.com/office/drawing/2014/main" id="{FD81F1FB-9D31-7D66-2D1B-07411C15B38B}"/>
              </a:ext>
            </a:extLst>
          </p:cNvPr>
          <p:cNvSpPr/>
          <p:nvPr/>
        </p:nvSpPr>
        <p:spPr>
          <a:xfrm>
            <a:off x="2381335" y="7908287"/>
            <a:ext cx="4143289" cy="711113"/>
          </a:xfrm>
          <a:prstGeom prst="rect">
            <a:avLst/>
          </a:prstGeom>
          <a:solidFill>
            <a:schemeClr val="bg1">
              <a:lumMod val="95000"/>
            </a:schemeClr>
          </a:solidFill>
          <a:ln w="3175">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음성 인식 기반 텍스트 변환 모델 </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(’22</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년 </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9</a:t>
            </a: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월 공개</a:t>
            </a:r>
            <a:r>
              <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사전 학습된 음성 정보를 기반으로 한국어 등 다국적 언어를 인식하여 텍스트 작성 가능</a:t>
            </a:r>
            <a:endParaRPr kumimoji="0" lang="en-US" altLang="ko-KR"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인식된 텍스트를 활용하여 실시간 번역 기능 제공</a:t>
            </a:r>
          </a:p>
        </p:txBody>
      </p:sp>
      <p:sp>
        <p:nvSpPr>
          <p:cNvPr id="17" name="TextBox 16">
            <a:extLst>
              <a:ext uri="{FF2B5EF4-FFF2-40B4-BE49-F238E27FC236}">
                <a16:creationId xmlns:a16="http://schemas.microsoft.com/office/drawing/2014/main" id="{463D95FD-7F06-BFFB-D4E0-CCB14AD1E900}"/>
              </a:ext>
            </a:extLst>
          </p:cNvPr>
          <p:cNvSpPr txBox="1"/>
          <p:nvPr/>
        </p:nvSpPr>
        <p:spPr>
          <a:xfrm>
            <a:off x="476250" y="5677140"/>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[GPT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기반으로 탄생한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서비스</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cxnSp>
        <p:nvCxnSpPr>
          <p:cNvPr id="3" name="직선 연결선 2">
            <a:extLst>
              <a:ext uri="{FF2B5EF4-FFF2-40B4-BE49-F238E27FC236}">
                <a16:creationId xmlns:a16="http://schemas.microsoft.com/office/drawing/2014/main" id="{0CBFD9CB-8273-FDA1-EA77-DBDADB75F212}"/>
              </a:ext>
            </a:extLst>
          </p:cNvPr>
          <p:cNvCxnSpPr>
            <a:cxnSpLocks/>
          </p:cNvCxnSpPr>
          <p:nvPr/>
        </p:nvCxnSpPr>
        <p:spPr>
          <a:xfrm>
            <a:off x="1957388" y="1281113"/>
            <a:ext cx="0" cy="399628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222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오각형 6">
            <a:extLst>
              <a:ext uri="{FF2B5EF4-FFF2-40B4-BE49-F238E27FC236}">
                <a16:creationId xmlns:a16="http://schemas.microsoft.com/office/drawing/2014/main" id="{AD0F845F-E32D-292E-AD5C-3542CF03E32E}"/>
              </a:ext>
            </a:extLst>
          </p:cNvPr>
          <p:cNvSpPr/>
          <p:nvPr/>
        </p:nvSpPr>
        <p:spPr>
          <a:xfrm rot="5400000">
            <a:off x="2981784" y="5449649"/>
            <a:ext cx="977016" cy="5541156"/>
          </a:xfrm>
          <a:prstGeom prst="homePlate">
            <a:avLst>
              <a:gd name="adj" fmla="val 48908"/>
            </a:avLst>
          </a:prstGeom>
          <a:solidFill>
            <a:srgbClr val="D9E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33" name="사각형: 둥근 모서리 32">
            <a:extLst>
              <a:ext uri="{FF2B5EF4-FFF2-40B4-BE49-F238E27FC236}">
                <a16:creationId xmlns:a16="http://schemas.microsoft.com/office/drawing/2014/main" id="{59E8A355-1921-2178-DFB1-8E1135A02CF7}"/>
              </a:ext>
            </a:extLst>
          </p:cNvPr>
          <p:cNvSpPr/>
          <p:nvPr/>
        </p:nvSpPr>
        <p:spPr>
          <a:xfrm>
            <a:off x="4663475" y="8454367"/>
            <a:ext cx="806431"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사각형: 둥근 모서리 25">
            <a:extLst>
              <a:ext uri="{FF2B5EF4-FFF2-40B4-BE49-F238E27FC236}">
                <a16:creationId xmlns:a16="http://schemas.microsoft.com/office/drawing/2014/main" id="{C37C0055-8D64-E97D-7EC2-21EDCA9783AA}"/>
              </a:ext>
            </a:extLst>
          </p:cNvPr>
          <p:cNvSpPr/>
          <p:nvPr/>
        </p:nvSpPr>
        <p:spPr>
          <a:xfrm>
            <a:off x="1622006" y="8454367"/>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8" name="사각형: 둥근 모서리 27">
            <a:extLst>
              <a:ext uri="{FF2B5EF4-FFF2-40B4-BE49-F238E27FC236}">
                <a16:creationId xmlns:a16="http://schemas.microsoft.com/office/drawing/2014/main" id="{4420F455-FF1A-FAEF-C3E2-FE838F65F3A9}"/>
              </a:ext>
            </a:extLst>
          </p:cNvPr>
          <p:cNvSpPr/>
          <p:nvPr/>
        </p:nvSpPr>
        <p:spPr>
          <a:xfrm>
            <a:off x="2192759" y="8454367"/>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사각형: 둥근 모서리 31">
            <a:extLst>
              <a:ext uri="{FF2B5EF4-FFF2-40B4-BE49-F238E27FC236}">
                <a16:creationId xmlns:a16="http://schemas.microsoft.com/office/drawing/2014/main" id="{9C6355E3-B5AD-EFE1-5BF8-8F623A1A7A03}"/>
              </a:ext>
            </a:extLst>
          </p:cNvPr>
          <p:cNvSpPr/>
          <p:nvPr/>
        </p:nvSpPr>
        <p:spPr>
          <a:xfrm>
            <a:off x="2763511" y="8454367"/>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5" name="사각형: 둥근 모서리 24">
            <a:extLst>
              <a:ext uri="{FF2B5EF4-FFF2-40B4-BE49-F238E27FC236}">
                <a16:creationId xmlns:a16="http://schemas.microsoft.com/office/drawing/2014/main" id="{1D196DC8-DC57-90CE-DFBE-19DE4BDE1E53}"/>
              </a:ext>
            </a:extLst>
          </p:cNvPr>
          <p:cNvSpPr/>
          <p:nvPr/>
        </p:nvSpPr>
        <p:spPr>
          <a:xfrm>
            <a:off x="1051253" y="8454367"/>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687134"/>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빅테크 플랫폼의 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개발 방식</a:t>
            </a:r>
            <a:endPar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서비스를 개발하기 위해서는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구현할 수 있는 파운데이션 모델을 구축하는 것이 주요한 첫 단계이다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파운데이션 모델은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서비스를 구현하기 위한 주요 기술을 수행하는 모델로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 주요 빅테크 플랫폼 기업은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서비스의 개발을 위해 자체 모델의 개발과 외부 모델을 활용하는 두 종류의 방식으로 진행되고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 등 국내∙외 빅테크 플랫폼 기업은 자사가 가지고 있는 높은 기술적 이해도를 기반으로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파운데이션 모델을 출시 및 개발하고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자체 모델을 개발하는 기업은 파운데이션 모델 개발 과정에서 얻을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기능에 대한 높은 이해도가 관련 서비스를 개발하는 데 주요한 자산이 될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방식으로 활용될 수 있다는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가진 장점을 활용하기 위해 모델에 대한 높은 기술적 이해도는 활용 가치가 높다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분야로 파생되는 여러 서비스를 운영하는 빅테크 플랫폼 기업에게는 특히 파운데이션 모델을 구축하는 경험을 통하여 터득하는 기술적 이해도를 기반으로 플랫폼의 특성을 반영하여 활용성이 높은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개발할 수 있을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 파운데이션 모델을 활용하여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개발한 대표적인 빅테크 플랫폼 기업은 마이크로소프트이다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파운데이션 모델인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개발한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투자를 진행하였으며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모델을 활용하여 서비스를 개발하고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또한 메타가 개발한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활용할 계획을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외부에서 개발한 파운데이션 모델을 활용하는 빅테크 플랫폼 기업은 파운데이션 모델을 개발하기 위한 개발 부담이 없이 성능이 입증된 우수한 모델을 활용할 수 있다는 장점이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우수한 성능을 보이기 위해서는 다량의 데이터를 학습시키는 등 데이터 관리 측면에서의 부담이 존재한다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 업체와의 제휴를 통한 파운데이션 모델 활용 방식은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운영을 위하여 기업에서 가지는 데이터 관리 등의 부담을 완화 할 수 있다는 측면에서도 장점이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93423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빅테크 플랫폼 기업은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기반으로 한 서비스의 개발을 위해 자체 모델의 개발과 외부 모델을 활용하는 두 방식으로 진행</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58371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7935BDA-F477-0024-F064-6F9765772B21}"/>
              </a:ext>
            </a:extLst>
          </p:cNvPr>
          <p:cNvSpPr txBox="1"/>
          <p:nvPr/>
        </p:nvSpPr>
        <p:spPr>
          <a:xfrm>
            <a:off x="466675" y="680155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빅테크 기업의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파운데이션</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개발 방식</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5" name="TextBox 4">
            <a:extLst>
              <a:ext uri="{FF2B5EF4-FFF2-40B4-BE49-F238E27FC236}">
                <a16:creationId xmlns:a16="http://schemas.microsoft.com/office/drawing/2014/main" id="{0A36523A-2E6C-4309-BC13-33E7954536D5}"/>
              </a:ext>
            </a:extLst>
          </p:cNvPr>
          <p:cNvSpPr txBox="1"/>
          <p:nvPr/>
        </p:nvSpPr>
        <p:spPr>
          <a:xfrm>
            <a:off x="482048" y="9104417"/>
            <a:ext cx="4515026" cy="159462"/>
          </a:xfrm>
          <a:prstGeom prst="rect">
            <a:avLst/>
          </a:prstGeom>
          <a:noFill/>
        </p:spPr>
        <p:txBody>
          <a:bodyPr wrap="squar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언론보도 종합</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경제연구원</a:t>
            </a:r>
            <a:endPar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endParaRPr>
          </a:p>
        </p:txBody>
      </p:sp>
      <p:sp>
        <p:nvSpPr>
          <p:cNvPr id="18" name="순서도: 대체 처리 17">
            <a:extLst>
              <a:ext uri="{FF2B5EF4-FFF2-40B4-BE49-F238E27FC236}">
                <a16:creationId xmlns:a16="http://schemas.microsoft.com/office/drawing/2014/main" id="{3FE49279-FEF9-FF6D-4F1F-0511018F70BB}"/>
              </a:ext>
            </a:extLst>
          </p:cNvPr>
          <p:cNvSpPr/>
          <p:nvPr/>
        </p:nvSpPr>
        <p:spPr>
          <a:xfrm>
            <a:off x="482049" y="7645473"/>
            <a:ext cx="2783692" cy="221263"/>
          </a:xfrm>
          <a:prstGeom prst="flowChartAlternateProcess">
            <a:avLst/>
          </a:prstGeom>
          <a:solidFill>
            <a:srgbClr val="8FAADC"/>
          </a:solidFill>
          <a:ln>
            <a:solidFill>
              <a:srgbClr val="7395D3"/>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자체 파운데이션 모델 개발</a:t>
            </a:r>
            <a:endParaRPr kumimoji="0" lang="en-US" altLang="ko-KR"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endParaRPr>
          </a:p>
        </p:txBody>
      </p:sp>
      <p:sp>
        <p:nvSpPr>
          <p:cNvPr id="19" name="순서도: 대체 처리 18">
            <a:extLst>
              <a:ext uri="{FF2B5EF4-FFF2-40B4-BE49-F238E27FC236}">
                <a16:creationId xmlns:a16="http://schemas.microsoft.com/office/drawing/2014/main" id="{61BB96D0-30F8-9AFD-01B5-EDC951B070A0}"/>
              </a:ext>
            </a:extLst>
          </p:cNvPr>
          <p:cNvSpPr/>
          <p:nvPr/>
        </p:nvSpPr>
        <p:spPr>
          <a:xfrm>
            <a:off x="3608758" y="7631166"/>
            <a:ext cx="2915867" cy="235570"/>
          </a:xfrm>
          <a:prstGeom prst="flowChartAlternateProcess">
            <a:avLst/>
          </a:prstGeom>
          <a:solidFill>
            <a:srgbClr val="8FAADC"/>
          </a:solidFill>
          <a:ln>
            <a:solidFill>
              <a:srgbClr val="7395D3"/>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외부 파운데이션 모델 활용</a:t>
            </a:r>
            <a:endParaRPr kumimoji="0" lang="en-US" altLang="ko-KR"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endParaRPr>
          </a:p>
        </p:txBody>
      </p:sp>
      <p:cxnSp>
        <p:nvCxnSpPr>
          <p:cNvPr id="22" name="꺾인 연결선 7">
            <a:extLst>
              <a:ext uri="{FF2B5EF4-FFF2-40B4-BE49-F238E27FC236}">
                <a16:creationId xmlns:a16="http://schemas.microsoft.com/office/drawing/2014/main" id="{853CD41D-2E86-CFC7-B250-DB424DD0AA24}"/>
              </a:ext>
            </a:extLst>
          </p:cNvPr>
          <p:cNvCxnSpPr>
            <a:cxnSpLocks/>
            <a:stCxn id="18" idx="0"/>
            <a:endCxn id="19" idx="0"/>
          </p:cNvCxnSpPr>
          <p:nvPr/>
        </p:nvCxnSpPr>
        <p:spPr>
          <a:xfrm rot="5400000" flipH="1" flipV="1">
            <a:off x="3463140" y="6041922"/>
            <a:ext cx="14307" cy="3192797"/>
          </a:xfrm>
          <a:prstGeom prst="bentConnector3">
            <a:avLst>
              <a:gd name="adj1" fmla="val 1697819"/>
            </a:avLst>
          </a:prstGeom>
          <a:ln>
            <a:solidFill>
              <a:srgbClr val="7395D3"/>
            </a:solidFill>
          </a:ln>
          <a:effectLst/>
        </p:spPr>
        <p:style>
          <a:lnRef idx="2">
            <a:schemeClr val="accent1"/>
          </a:lnRef>
          <a:fillRef idx="0">
            <a:schemeClr val="accent1"/>
          </a:fillRef>
          <a:effectRef idx="1">
            <a:schemeClr val="accent1"/>
          </a:effectRef>
          <a:fontRef idx="minor">
            <a:schemeClr val="tx1"/>
          </a:fontRef>
        </p:style>
      </p:cxnSp>
      <p:sp>
        <p:nvSpPr>
          <p:cNvPr id="23" name="순서도: 대체 처리 22">
            <a:extLst>
              <a:ext uri="{FF2B5EF4-FFF2-40B4-BE49-F238E27FC236}">
                <a16:creationId xmlns:a16="http://schemas.microsoft.com/office/drawing/2014/main" id="{26F9C5CB-44BE-3503-E01A-DACEBA87BB6D}"/>
              </a:ext>
            </a:extLst>
          </p:cNvPr>
          <p:cNvSpPr/>
          <p:nvPr/>
        </p:nvSpPr>
        <p:spPr>
          <a:xfrm>
            <a:off x="482051" y="7315817"/>
            <a:ext cx="6042574" cy="255763"/>
          </a:xfrm>
          <a:prstGeom prst="flowChartAlternateProcess">
            <a:avLst/>
          </a:prstGeom>
          <a:solidFill>
            <a:srgbClr val="234DE3"/>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빅테크 플랫폼</a:t>
            </a:r>
          </a:p>
        </p:txBody>
      </p:sp>
      <p:sp>
        <p:nvSpPr>
          <p:cNvPr id="24" name="순서도: 대체 처리 23">
            <a:extLst>
              <a:ext uri="{FF2B5EF4-FFF2-40B4-BE49-F238E27FC236}">
                <a16:creationId xmlns:a16="http://schemas.microsoft.com/office/drawing/2014/main" id="{821C91DC-FD4F-E8BE-3D1F-1A5E5F249A6A}"/>
              </a:ext>
            </a:extLst>
          </p:cNvPr>
          <p:cNvSpPr/>
          <p:nvPr/>
        </p:nvSpPr>
        <p:spPr>
          <a:xfrm>
            <a:off x="482049" y="8754965"/>
            <a:ext cx="6042576" cy="259925"/>
          </a:xfrm>
          <a:prstGeom prst="flowChartAlternateProces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생성형 </a:t>
            </a:r>
            <a:r>
              <a:rPr kumimoji="0" lang="en-US" altLang="ko-KR"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AI </a:t>
            </a:r>
            <a:r>
              <a:rPr kumimoji="0" lang="ko-KR" alt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모델 기반 서비스 혁신 전략 실현</a:t>
            </a:r>
          </a:p>
        </p:txBody>
      </p:sp>
      <p:sp>
        <p:nvSpPr>
          <p:cNvPr id="2" name="Rectangle 8">
            <a:extLst>
              <a:ext uri="{FF2B5EF4-FFF2-40B4-BE49-F238E27FC236}">
                <a16:creationId xmlns:a16="http://schemas.microsoft.com/office/drawing/2014/main" id="{D5B13FE2-CD7C-1F2F-5524-03DD196EEF13}"/>
              </a:ext>
            </a:extLst>
          </p:cNvPr>
          <p:cNvSpPr>
            <a:spLocks noChangeArrowheads="1"/>
          </p:cNvSpPr>
          <p:nvPr/>
        </p:nvSpPr>
        <p:spPr bwMode="auto">
          <a:xfrm>
            <a:off x="333375" y="668338"/>
            <a:ext cx="6191250"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빅테크 플랫폼 기업의 생성형 </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AI </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혁신 전략</a:t>
            </a:r>
          </a:p>
        </p:txBody>
      </p:sp>
      <p:sp>
        <p:nvSpPr>
          <p:cNvPr id="12" name="직사각형 11">
            <a:extLst>
              <a:ext uri="{FF2B5EF4-FFF2-40B4-BE49-F238E27FC236}">
                <a16:creationId xmlns:a16="http://schemas.microsoft.com/office/drawing/2014/main" id="{F698D209-A6FF-B23D-70E6-5A855F7DE73B}"/>
              </a:ext>
            </a:extLst>
          </p:cNvPr>
          <p:cNvSpPr/>
          <p:nvPr/>
        </p:nvSpPr>
        <p:spPr>
          <a:xfrm>
            <a:off x="484201" y="7913628"/>
            <a:ext cx="2783692" cy="472693"/>
          </a:xfrm>
          <a:prstGeom prst="rect">
            <a:avLst/>
          </a:prstGeom>
          <a:solidFill>
            <a:schemeClr val="bg1"/>
          </a:solidFill>
          <a:ln w="19050">
            <a:solidFill>
              <a:srgbClr val="7395D3"/>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marL="269875" marR="0" lvl="0" indent="-1825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자체 모델을 활용하여 생성형 </a:t>
            </a:r>
            <a:r>
              <a:rPr kumimoji="0" lang="en-US" altLang="ko-KR"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AI</a:t>
            </a:r>
            <a:r>
              <a:rPr kumimoji="0" lang="ko-KR" altLang="en-US"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에 대한 이해도 높음</a:t>
            </a:r>
            <a:endParaRPr kumimoji="0" lang="en-US" altLang="ko-KR"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a:p>
            <a:pPr marL="269875" marR="0" lvl="0" indent="-1825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플랫폼 특성에 따른 모델 활용 용이  </a:t>
            </a:r>
            <a:endParaRPr kumimoji="0" lang="en-US" altLang="ko-KR"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p:txBody>
      </p:sp>
      <p:sp>
        <p:nvSpPr>
          <p:cNvPr id="13" name="직사각형 12">
            <a:extLst>
              <a:ext uri="{FF2B5EF4-FFF2-40B4-BE49-F238E27FC236}">
                <a16:creationId xmlns:a16="http://schemas.microsoft.com/office/drawing/2014/main" id="{7EB02E3F-CAA9-EE12-870A-981961D44724}"/>
              </a:ext>
            </a:extLst>
          </p:cNvPr>
          <p:cNvSpPr/>
          <p:nvPr/>
        </p:nvSpPr>
        <p:spPr>
          <a:xfrm>
            <a:off x="3608758" y="7913628"/>
            <a:ext cx="2919170" cy="472693"/>
          </a:xfrm>
          <a:prstGeom prst="rect">
            <a:avLst/>
          </a:prstGeom>
          <a:solidFill>
            <a:schemeClr val="bg1"/>
          </a:solidFill>
          <a:ln w="19050">
            <a:solidFill>
              <a:srgbClr val="7395D3"/>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marL="269875" marR="0" lvl="0" indent="-1825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개발 부담 없이 우수한 성능의 모델 활용</a:t>
            </a:r>
            <a:endParaRPr kumimoji="0" lang="en-US" altLang="ko-KR"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a:p>
            <a:pPr marL="269875" marR="0" lvl="0" indent="-1825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데이터 관리 등 외부 전문 기업과의 제휴를 통한 부담 완화 가능</a:t>
            </a:r>
            <a:endParaRPr kumimoji="0" lang="en-US" altLang="ko-KR" sz="8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p:txBody>
      </p:sp>
      <p:sp>
        <p:nvSpPr>
          <p:cNvPr id="16" name="사각형: 둥근 모서리 15">
            <a:extLst>
              <a:ext uri="{FF2B5EF4-FFF2-40B4-BE49-F238E27FC236}">
                <a16:creationId xmlns:a16="http://schemas.microsoft.com/office/drawing/2014/main" id="{6FBA0203-8449-ABE4-F202-62439762E5CC}"/>
              </a:ext>
            </a:extLst>
          </p:cNvPr>
          <p:cNvSpPr/>
          <p:nvPr/>
        </p:nvSpPr>
        <p:spPr>
          <a:xfrm>
            <a:off x="480500" y="8454367"/>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3" name="그림 2">
            <a:extLst>
              <a:ext uri="{FF2B5EF4-FFF2-40B4-BE49-F238E27FC236}">
                <a16:creationId xmlns:a16="http://schemas.microsoft.com/office/drawing/2014/main" id="{5E1AAA98-3031-22B0-0F1A-B9A100781C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4078" y="8507063"/>
            <a:ext cx="434789" cy="146866"/>
          </a:xfrm>
          <a:prstGeom prst="rect">
            <a:avLst/>
          </a:prstGeom>
        </p:spPr>
      </p:pic>
      <p:pic>
        <p:nvPicPr>
          <p:cNvPr id="5" name="Picture 4" descr="naver logo">
            <a:extLst>
              <a:ext uri="{FF2B5EF4-FFF2-40B4-BE49-F238E27FC236}">
                <a16:creationId xmlns:a16="http://schemas.microsoft.com/office/drawing/2014/main" id="{EAE0A926-B0E5-5600-1F3C-24A7AF045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033" y="8536557"/>
            <a:ext cx="416148" cy="8151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AD6B0411-20DD-2150-63D7-024E6C0FDD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51122" y="8507233"/>
            <a:ext cx="347580" cy="144801"/>
          </a:xfrm>
          <a:prstGeom prst="rect">
            <a:avLst/>
          </a:prstGeom>
        </p:spPr>
      </p:pic>
      <p:pic>
        <p:nvPicPr>
          <p:cNvPr id="7" name="Picture 8">
            <a:extLst>
              <a:ext uri="{FF2B5EF4-FFF2-40B4-BE49-F238E27FC236}">
                <a16:creationId xmlns:a16="http://schemas.microsoft.com/office/drawing/2014/main" id="{8168E983-70D7-B32E-75B3-620E0DC0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280" y="8532302"/>
            <a:ext cx="444817" cy="900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24B0120E-0595-1F30-CE45-728CC2AA5F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283" y="8491498"/>
            <a:ext cx="458384" cy="192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icrosoft corporate logo.">
            <a:extLst>
              <a:ext uri="{FF2B5EF4-FFF2-40B4-BE49-F238E27FC236}">
                <a16:creationId xmlns:a16="http://schemas.microsoft.com/office/drawing/2014/main" id="{8A452525-A085-75D2-92EF-07BAED4DE3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275" t="37911" r="22953" b="38018"/>
          <a:stretch/>
        </p:blipFill>
        <p:spPr bwMode="auto">
          <a:xfrm>
            <a:off x="4742604" y="8496271"/>
            <a:ext cx="648172" cy="15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251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225469"/>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시장이 확대되며 다양화 되고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기반의 서비스는 온라인을 기반으로 하고 기술력을 접목할 다양한 사업 분야를 가진 빅테크 플랫폼 시장에 큰 변화를 불러올 수 있을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언어 기반 모델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사용화가 가장 빠르게 나타나며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 접목한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기반의 플랫폼 서비스 혁신도 빠르게 나타나고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다수의 빅테크 플랫폼 기업은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한 텍스트 중심의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외에도 음성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등의 생성형 기술을 접목하여 빅테크 플랫폼에서 제공하는 서비스의 효용성을 강화하기 위한 전략을 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국내외 빅테크 플랫폼의 생성형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도입은 네트워크 효과를 위한 플랫폼 이용 확보 전략에서도 주요한 역할을 차지할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혁신 전략에는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①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라인업 확대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②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신뢰도 강화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③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고객층 다변화 도모로 구성되는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가지의 주요 트렌드에 주목해야한다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종류의 서비스를 운영하는 빅테크 플랫폼과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문자</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음성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등 다양한 형태의 콘텐츠와 연계되어 정보를 획득 및 생성 할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특징을 연계하여 빅테크 플랫폼은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연계한 서비스를 제공할 수 있는 라인업을 확대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lvl="0" algn="just" defTabSz="520700" eaLnBrk="0" hangingPunct="0">
              <a:lnSpc>
                <a:spcPct val="125000"/>
              </a:lnSpc>
              <a:spcBef>
                <a:spcPts val="600"/>
              </a:spcBef>
              <a:spcAft>
                <a:spcPts val="600"/>
              </a:spcAft>
              <a:defRPr/>
            </a:pP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생성형 </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AI</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가 그럴싸한 오답을 내놓는 현상인 할루시네이션</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환각 현상</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만들어내는 다양한 거짓 정보를 목격한 이용자들이 가질 수 있는 낮은 신뢰도를 극복하기 위해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플랫폼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기업들은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의 콘텐츠 신뢰도 강화를 위한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전략 또한 펼치고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이용자가 참가하는 다면 생태계의 플랫폼 산업의 특성상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제공하는 효용을 느낄 수 있는 고객층의 다변화를 위하여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적용 범위를 다양화 하고자 노력하는 기업이 나타나고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46402" y="4922208"/>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빅테크 플랫폼 기업의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기반으로 한 혁신 전략에는 ① 서비스 라인업 확대</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②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신뢰도 강화</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③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이용자층 확대</a:t>
            </a:r>
          </a:p>
        </p:txBody>
      </p:sp>
      <p:sp>
        <p:nvSpPr>
          <p:cNvPr id="56" name="TextBox 55">
            <a:extLst>
              <a:ext uri="{FF2B5EF4-FFF2-40B4-BE49-F238E27FC236}">
                <a16:creationId xmlns:a16="http://schemas.microsoft.com/office/drawing/2014/main" id="{2ABFFFCF-370A-59CD-C775-3492890F71AF}"/>
              </a:ext>
            </a:extLst>
          </p:cNvPr>
          <p:cNvSpPr txBox="1"/>
          <p:nvPr/>
        </p:nvSpPr>
        <p:spPr>
          <a:xfrm>
            <a:off x="480011" y="6106841"/>
            <a:ext cx="4998769"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빅테크 플랫폼의 혁신 전략 트렌드와 주요 전략 실행 기업</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8" name="TextBox 4">
            <a:extLst>
              <a:ext uri="{FF2B5EF4-FFF2-40B4-BE49-F238E27FC236}">
                <a16:creationId xmlns:a16="http://schemas.microsoft.com/office/drawing/2014/main" id="{88068B7D-253E-A377-E977-669BD91DD759}"/>
              </a:ext>
            </a:extLst>
          </p:cNvPr>
          <p:cNvSpPr txBox="1"/>
          <p:nvPr/>
        </p:nvSpPr>
        <p:spPr>
          <a:xfrm>
            <a:off x="482048" y="9167917"/>
            <a:ext cx="4515026" cy="159462"/>
          </a:xfrm>
          <a:prstGeom prst="rect">
            <a:avLst/>
          </a:prstGeom>
          <a:noFill/>
        </p:spPr>
        <p:txBody>
          <a:bodyPr wrap="squar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언론보도 종합</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경제연구원</a:t>
            </a:r>
            <a:endPar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endParaRPr>
          </a:p>
        </p:txBody>
      </p:sp>
      <p:sp>
        <p:nvSpPr>
          <p:cNvPr id="38" name="직사각형 37">
            <a:extLst>
              <a:ext uri="{FF2B5EF4-FFF2-40B4-BE49-F238E27FC236}">
                <a16:creationId xmlns:a16="http://schemas.microsoft.com/office/drawing/2014/main" id="{3BA38ED1-57FA-7D99-FF50-74CEA914B073}"/>
              </a:ext>
            </a:extLst>
          </p:cNvPr>
          <p:cNvSpPr/>
          <p:nvPr/>
        </p:nvSpPr>
        <p:spPr>
          <a:xfrm>
            <a:off x="480011" y="6859507"/>
            <a:ext cx="6044614" cy="220511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1" name="사각형: 둥근 위쪽 모서리 40">
            <a:extLst>
              <a:ext uri="{FF2B5EF4-FFF2-40B4-BE49-F238E27FC236}">
                <a16:creationId xmlns:a16="http://schemas.microsoft.com/office/drawing/2014/main" id="{4CADC5F5-0730-F05C-2EE9-7DBA193E2052}"/>
              </a:ext>
            </a:extLst>
          </p:cNvPr>
          <p:cNvSpPr/>
          <p:nvPr/>
        </p:nvSpPr>
        <p:spPr>
          <a:xfrm>
            <a:off x="640284" y="6645275"/>
            <a:ext cx="1788592" cy="2369719"/>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3" name="사각형: 둥근 위쪽 모서리 42">
            <a:extLst>
              <a:ext uri="{FF2B5EF4-FFF2-40B4-BE49-F238E27FC236}">
                <a16:creationId xmlns:a16="http://schemas.microsoft.com/office/drawing/2014/main" id="{DAAC023B-982A-0B1A-48F0-580E5DEEFAEA}"/>
              </a:ext>
            </a:extLst>
          </p:cNvPr>
          <p:cNvSpPr/>
          <p:nvPr/>
        </p:nvSpPr>
        <p:spPr>
          <a:xfrm>
            <a:off x="4469333" y="6645275"/>
            <a:ext cx="1893367" cy="2369719"/>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rgbClr val="098E7E"/>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gradFill>
                  <a:gsLst>
                    <a:gs pos="0">
                      <a:srgbClr val="1E49E2">
                        <a:lumMod val="5000"/>
                        <a:lumOff val="95000"/>
                      </a:srgbClr>
                    </a:gs>
                    <a:gs pos="74000">
                      <a:srgbClr val="1E49E2">
                        <a:lumMod val="45000"/>
                        <a:lumOff val="55000"/>
                      </a:srgbClr>
                    </a:gs>
                    <a:gs pos="83000">
                      <a:srgbClr val="1E49E2">
                        <a:lumMod val="45000"/>
                        <a:lumOff val="55000"/>
                      </a:srgbClr>
                    </a:gs>
                    <a:gs pos="100000">
                      <a:srgbClr val="1E49E2">
                        <a:lumMod val="30000"/>
                        <a:lumOff val="70000"/>
                      </a:srgbClr>
                    </a:gs>
                  </a:gsLst>
                  <a:lin ang="5400000" scaled="1"/>
                </a:gra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4" name="사각형: 둥근 위쪽 모서리 43">
            <a:extLst>
              <a:ext uri="{FF2B5EF4-FFF2-40B4-BE49-F238E27FC236}">
                <a16:creationId xmlns:a16="http://schemas.microsoft.com/office/drawing/2014/main" id="{BC6C2E98-0CBD-5E7B-5426-FDB0D9494359}"/>
              </a:ext>
            </a:extLst>
          </p:cNvPr>
          <p:cNvSpPr/>
          <p:nvPr/>
        </p:nvSpPr>
        <p:spPr>
          <a:xfrm>
            <a:off x="2554809" y="6645275"/>
            <a:ext cx="1788592" cy="2369719"/>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rgbClr val="234DE3"/>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6" name="TextBox 45">
            <a:extLst>
              <a:ext uri="{FF2B5EF4-FFF2-40B4-BE49-F238E27FC236}">
                <a16:creationId xmlns:a16="http://schemas.microsoft.com/office/drawing/2014/main" id="{C7757951-C068-D293-7788-D38A8B212A80}"/>
              </a:ext>
            </a:extLst>
          </p:cNvPr>
          <p:cNvSpPr txBox="1"/>
          <p:nvPr/>
        </p:nvSpPr>
        <p:spPr>
          <a:xfrm>
            <a:off x="772284" y="6681052"/>
            <a:ext cx="17062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FFFFFF">
                      <a:lumMod val="75000"/>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FFFFF">
                      <a:lumMod val="75000"/>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접목 </a:t>
            </a:r>
            <a:endParaRPr kumimoji="0" lang="en-US" altLang="ko-KR" sz="1000" b="1" i="0" u="none" strike="noStrike" kern="1200" cap="none" spc="0" normalizeH="0" baseline="0" noProof="0" dirty="0">
              <a:ln>
                <a:solidFill>
                  <a:srgbClr val="FFFFFF">
                    <a:lumMod val="75000"/>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47" name="사각형: 둥근 모서리 46">
            <a:extLst>
              <a:ext uri="{FF2B5EF4-FFF2-40B4-BE49-F238E27FC236}">
                <a16:creationId xmlns:a16="http://schemas.microsoft.com/office/drawing/2014/main" id="{30C3A2E9-0EDC-E8C2-E318-41F5A4887D67}"/>
              </a:ext>
            </a:extLst>
          </p:cNvPr>
          <p:cNvSpPr/>
          <p:nvPr/>
        </p:nvSpPr>
        <p:spPr>
          <a:xfrm>
            <a:off x="708073" y="6703722"/>
            <a:ext cx="325640" cy="317953"/>
          </a:xfrm>
          <a:prstGeom prst="roundRect">
            <a:avLst>
              <a:gd name="adj" fmla="val 5000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tIns="0" bIns="36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1</a:t>
            </a:r>
            <a:endParaRPr kumimoji="0" lang="ko-KR" altLang="en-US"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48" name="TextBox 47">
            <a:extLst>
              <a:ext uri="{FF2B5EF4-FFF2-40B4-BE49-F238E27FC236}">
                <a16:creationId xmlns:a16="http://schemas.microsoft.com/office/drawing/2014/main" id="{7124CA90-89AD-04BA-D105-F2490B76C671}"/>
              </a:ext>
            </a:extLst>
          </p:cNvPr>
          <p:cNvSpPr txBox="1"/>
          <p:nvPr/>
        </p:nvSpPr>
        <p:spPr>
          <a:xfrm>
            <a:off x="2646702" y="6681052"/>
            <a:ext cx="177841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234DE3"/>
                    </a:gs>
                    <a:gs pos="100000">
                      <a:srgbClr val="234DE3"/>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FFFFFF">
                      <a:lumMod val="75000"/>
                      <a:alpha val="0"/>
                    </a:srgbClr>
                  </a:solidFill>
                </a:ln>
                <a:gradFill>
                  <a:gsLst>
                    <a:gs pos="0">
                      <a:srgbClr val="234DE3"/>
                    </a:gs>
                    <a:gs pos="100000">
                      <a:srgbClr val="234DE3"/>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FFFFF">
                      <a:lumMod val="75000"/>
                      <a:alpha val="0"/>
                    </a:srgbClr>
                  </a:solidFill>
                </a:ln>
                <a:gradFill>
                  <a:gsLst>
                    <a:gs pos="0">
                      <a:srgbClr val="234DE3"/>
                    </a:gs>
                    <a:gs pos="100000">
                      <a:srgbClr val="234DE3"/>
                    </a:gs>
                  </a:gsLst>
                  <a:lin ang="5400000" scaled="1"/>
                </a:gradFill>
                <a:effectLst/>
                <a:uLnTx/>
                <a:uFillTx/>
                <a:latin typeface="KoPub돋움체 Medium" panose="02020603020101020101" pitchFamily="18" charset="-127"/>
                <a:ea typeface="KoPub돋움체 Medium" panose="02020603020101020101" pitchFamily="18" charset="-127"/>
                <a:cs typeface="+mn-cs"/>
              </a:rPr>
              <a:t>이용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234DE3"/>
                    </a:gs>
                    <a:gs pos="100000">
                      <a:srgbClr val="234DE3"/>
                    </a:gs>
                  </a:gsLst>
                  <a:lin ang="5400000" scaled="1"/>
                </a:gradFill>
                <a:effectLst/>
                <a:uLnTx/>
                <a:uFillTx/>
                <a:latin typeface="KoPub돋움체 Medium" panose="02020603020101020101" pitchFamily="18" charset="-127"/>
                <a:ea typeface="KoPub돋움체 Medium" panose="02020603020101020101" pitchFamily="18" charset="-127"/>
                <a:cs typeface="+mn-cs"/>
              </a:rPr>
              <a:t>신뢰도 강화</a:t>
            </a:r>
          </a:p>
        </p:txBody>
      </p:sp>
      <p:sp>
        <p:nvSpPr>
          <p:cNvPr id="49" name="사각형: 둥근 모서리 48">
            <a:extLst>
              <a:ext uri="{FF2B5EF4-FFF2-40B4-BE49-F238E27FC236}">
                <a16:creationId xmlns:a16="http://schemas.microsoft.com/office/drawing/2014/main" id="{B7027EFF-1E8E-E547-AC5C-DB65CC976A96}"/>
              </a:ext>
            </a:extLst>
          </p:cNvPr>
          <p:cNvSpPr/>
          <p:nvPr/>
        </p:nvSpPr>
        <p:spPr>
          <a:xfrm>
            <a:off x="2626107" y="6703722"/>
            <a:ext cx="325640" cy="317953"/>
          </a:xfrm>
          <a:prstGeom prst="roundRect">
            <a:avLst>
              <a:gd name="adj" fmla="val 50000"/>
            </a:avLst>
          </a:prstGeom>
          <a:solidFill>
            <a:srgbClr val="234DE3"/>
          </a:solidFill>
          <a:ln>
            <a:noFill/>
          </a:ln>
          <a:effectLst/>
        </p:spPr>
        <p:style>
          <a:lnRef idx="1">
            <a:schemeClr val="accent1"/>
          </a:lnRef>
          <a:fillRef idx="3">
            <a:schemeClr val="accent1"/>
          </a:fillRef>
          <a:effectRef idx="2">
            <a:schemeClr val="accent1"/>
          </a:effectRef>
          <a:fontRef idx="minor">
            <a:schemeClr val="lt1"/>
          </a:fontRef>
        </p:style>
        <p:txBody>
          <a:bodyPr tIns="0" bIns="36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2</a:t>
            </a:r>
            <a:endParaRPr kumimoji="0" lang="ko-KR" altLang="en-US"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50" name="TextBox 49">
            <a:extLst>
              <a:ext uri="{FF2B5EF4-FFF2-40B4-BE49-F238E27FC236}">
                <a16:creationId xmlns:a16="http://schemas.microsoft.com/office/drawing/2014/main" id="{40A80D82-FE7E-3B69-A9BA-0CB81A7A367E}"/>
              </a:ext>
            </a:extLst>
          </p:cNvPr>
          <p:cNvSpPr txBox="1"/>
          <p:nvPr/>
        </p:nvSpPr>
        <p:spPr>
          <a:xfrm>
            <a:off x="4591308" y="6681052"/>
            <a:ext cx="177841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098E7E"/>
                    </a:gs>
                    <a:gs pos="100000">
                      <a:srgbClr val="098E7E"/>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FFFFFF">
                      <a:lumMod val="75000"/>
                      <a:alpha val="0"/>
                    </a:srgbClr>
                  </a:solidFill>
                </a:ln>
                <a:gradFill>
                  <a:gsLst>
                    <a:gs pos="0">
                      <a:srgbClr val="098E7E"/>
                    </a:gs>
                    <a:gs pos="100000">
                      <a:srgbClr val="098E7E"/>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FFFFF">
                      <a:lumMod val="75000"/>
                      <a:alpha val="0"/>
                    </a:srgbClr>
                  </a:solidFill>
                </a:ln>
                <a:gradFill>
                  <a:gsLst>
                    <a:gs pos="0">
                      <a:srgbClr val="098E7E"/>
                    </a:gs>
                    <a:gs pos="100000">
                      <a:srgbClr val="098E7E"/>
                    </a:gs>
                  </a:gsLst>
                  <a:lin ang="5400000" scaled="1"/>
                </a:gradFill>
                <a:effectLst/>
                <a:uLnTx/>
                <a:uFillTx/>
                <a:latin typeface="KoPub돋움체 Medium" panose="02020603020101020101" pitchFamily="18" charset="-127"/>
                <a:ea typeface="KoPub돋움체 Medium" panose="02020603020101020101" pitchFamily="18" charset="-127"/>
                <a:cs typeface="+mn-cs"/>
              </a:rPr>
              <a:t>기반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098E7E"/>
                    </a:gs>
                    <a:gs pos="100000">
                      <a:srgbClr val="098E7E"/>
                    </a:gs>
                  </a:gsLst>
                  <a:lin ang="5400000" scaled="1"/>
                </a:gra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sp>
        <p:nvSpPr>
          <p:cNvPr id="51" name="사각형: 둥근 모서리 50">
            <a:extLst>
              <a:ext uri="{FF2B5EF4-FFF2-40B4-BE49-F238E27FC236}">
                <a16:creationId xmlns:a16="http://schemas.microsoft.com/office/drawing/2014/main" id="{D3427E09-709D-E9B0-14EA-8C7733C38905}"/>
              </a:ext>
            </a:extLst>
          </p:cNvPr>
          <p:cNvSpPr/>
          <p:nvPr/>
        </p:nvSpPr>
        <p:spPr>
          <a:xfrm>
            <a:off x="4532110" y="6703722"/>
            <a:ext cx="325640" cy="317953"/>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tIns="0" bIns="36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3</a:t>
            </a:r>
            <a:endParaRPr kumimoji="0" lang="ko-KR" altLang="en-US" sz="16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52" name="텍스트 개체 틀 7">
            <a:extLst>
              <a:ext uri="{FF2B5EF4-FFF2-40B4-BE49-F238E27FC236}">
                <a16:creationId xmlns:a16="http://schemas.microsoft.com/office/drawing/2014/main" id="{CF17D156-F2FC-4589-521C-AC071BD09874}"/>
              </a:ext>
            </a:extLst>
          </p:cNvPr>
          <p:cNvSpPr txBox="1">
            <a:spLocks/>
          </p:cNvSpPr>
          <p:nvPr/>
        </p:nvSpPr>
        <p:spPr>
          <a:xfrm>
            <a:off x="734758" y="7141179"/>
            <a:ext cx="1606888" cy="661894"/>
          </a:xfrm>
          <a:prstGeom prst="rect">
            <a:avLst/>
          </a:prstGeom>
          <a:solidFill>
            <a:schemeClr val="bg1">
              <a:lumMod val="95000"/>
            </a:schemeClr>
          </a:solidFill>
          <a:ln>
            <a:solidFill>
              <a:srgbClr val="DEDEDE"/>
            </a:solidFill>
          </a:ln>
        </p:spPr>
        <p:txBody>
          <a:bodyPr lIns="108000" tIns="0" rIns="0" bIns="0" anchor="ctr" anchorCtr="0">
            <a:no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500"/>
              </a:spcBef>
              <a:spcAft>
                <a:spcPts val="0"/>
              </a:spcAft>
              <a:buClrTx/>
              <a:buSzTx/>
              <a:buFontTx/>
              <a:buNone/>
              <a:tabLst/>
              <a:defRPr/>
            </a:pP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생성형 </a:t>
            </a:r>
            <a:r>
              <a:rPr kumimoji="0" lang="en-US" altLang="ko-KR"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AI</a:t>
            </a: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의 확장성과 빅테크 플랫폼의 다양한 서비스 범위를 연계한 서비스 라인업 확대 추진</a:t>
            </a:r>
            <a:endParaRPr kumimoji="0" lang="en-US" altLang="ko-KR" sz="9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pic>
        <p:nvPicPr>
          <p:cNvPr id="53" name="그림 52">
            <a:extLst>
              <a:ext uri="{FF2B5EF4-FFF2-40B4-BE49-F238E27FC236}">
                <a16:creationId xmlns:a16="http://schemas.microsoft.com/office/drawing/2014/main" id="{CF6D70B1-DC40-EDAF-34E9-7D4661B34B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3303" y="7959577"/>
            <a:ext cx="461741" cy="187602"/>
          </a:xfrm>
          <a:prstGeom prst="rect">
            <a:avLst/>
          </a:prstGeom>
        </p:spPr>
      </p:pic>
      <p:pic>
        <p:nvPicPr>
          <p:cNvPr id="54" name="Picture 2" descr="Microsoft corporate logo.">
            <a:extLst>
              <a:ext uri="{FF2B5EF4-FFF2-40B4-BE49-F238E27FC236}">
                <a16:creationId xmlns:a16="http://schemas.microsoft.com/office/drawing/2014/main" id="{96240B69-733D-A66A-735A-DD4D2AB974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75" t="34197" r="22953" b="36477"/>
          <a:stretch/>
        </p:blipFill>
        <p:spPr bwMode="auto">
          <a:xfrm>
            <a:off x="761979" y="8293099"/>
            <a:ext cx="528116" cy="20126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a:extLst>
              <a:ext uri="{FF2B5EF4-FFF2-40B4-BE49-F238E27FC236}">
                <a16:creationId xmlns:a16="http://schemas.microsoft.com/office/drawing/2014/main" id="{41C520FB-9E29-5829-3B93-846B34ADB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67" y="8714257"/>
            <a:ext cx="444684" cy="89995"/>
          </a:xfrm>
          <a:prstGeom prst="rect">
            <a:avLst/>
          </a:prstGeom>
          <a:noFill/>
          <a:extLst>
            <a:ext uri="{909E8E84-426E-40DD-AFC4-6F175D3DCCD1}">
              <a14:hiddenFill xmlns:a14="http://schemas.microsoft.com/office/drawing/2010/main">
                <a:solidFill>
                  <a:srgbClr val="FFFFFF"/>
                </a:solidFill>
              </a14:hiddenFill>
            </a:ext>
          </a:extLst>
        </p:spPr>
      </p:pic>
      <p:sp>
        <p:nvSpPr>
          <p:cNvPr id="58" name="직사각형 57">
            <a:extLst>
              <a:ext uri="{FF2B5EF4-FFF2-40B4-BE49-F238E27FC236}">
                <a16:creationId xmlns:a16="http://schemas.microsoft.com/office/drawing/2014/main" id="{1EFB0327-1D67-31FD-5A7E-EF718FCB1342}"/>
              </a:ext>
            </a:extLst>
          </p:cNvPr>
          <p:cNvSpPr/>
          <p:nvPr/>
        </p:nvSpPr>
        <p:spPr>
          <a:xfrm>
            <a:off x="1322192" y="7902226"/>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음성 등 멀티모달</a:t>
            </a:r>
            <a:b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기능</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도입</a:t>
            </a:r>
          </a:p>
        </p:txBody>
      </p:sp>
      <p:sp>
        <p:nvSpPr>
          <p:cNvPr id="59" name="직사각형 58">
            <a:extLst>
              <a:ext uri="{FF2B5EF4-FFF2-40B4-BE49-F238E27FC236}">
                <a16:creationId xmlns:a16="http://schemas.microsoft.com/office/drawing/2014/main" id="{22B876E5-F282-C6DC-BC3A-FFBF3E606277}"/>
              </a:ext>
            </a:extLst>
          </p:cNvPr>
          <p:cNvSpPr/>
          <p:nvPr/>
        </p:nvSpPr>
        <p:spPr>
          <a:xfrm>
            <a:off x="1322192" y="8273741"/>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B2B</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제휴 통한 서비스 도입 분야 확대</a:t>
            </a:r>
          </a:p>
        </p:txBody>
      </p:sp>
      <p:sp>
        <p:nvSpPr>
          <p:cNvPr id="60" name="직사각형 59">
            <a:extLst>
              <a:ext uri="{FF2B5EF4-FFF2-40B4-BE49-F238E27FC236}">
                <a16:creationId xmlns:a16="http://schemas.microsoft.com/office/drawing/2014/main" id="{5353BB97-DDD1-2BF8-BA03-99C05563EAE9}"/>
              </a:ext>
            </a:extLst>
          </p:cNvPr>
          <p:cNvSpPr/>
          <p:nvPr/>
        </p:nvSpPr>
        <p:spPr>
          <a:xfrm>
            <a:off x="1322192" y="8631221"/>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메타버스 콘텐츠 제작 서비스 개발 추진</a:t>
            </a:r>
          </a:p>
        </p:txBody>
      </p:sp>
      <p:cxnSp>
        <p:nvCxnSpPr>
          <p:cNvPr id="63" name="직선 연결선 62">
            <a:extLst>
              <a:ext uri="{FF2B5EF4-FFF2-40B4-BE49-F238E27FC236}">
                <a16:creationId xmlns:a16="http://schemas.microsoft.com/office/drawing/2014/main" id="{DF7602CB-764C-A926-1EA5-022E9EF3A492}"/>
              </a:ext>
            </a:extLst>
          </p:cNvPr>
          <p:cNvCxnSpPr>
            <a:cxnSpLocks/>
          </p:cNvCxnSpPr>
          <p:nvPr/>
        </p:nvCxnSpPr>
        <p:spPr>
          <a:xfrm>
            <a:off x="752475" y="8213854"/>
            <a:ext cx="1600517" cy="0"/>
          </a:xfrm>
          <a:prstGeom prst="line">
            <a:avLst/>
          </a:prstGeom>
          <a:ln w="6350">
            <a:solidFill>
              <a:srgbClr val="DEDEDE"/>
            </a:solidFill>
          </a:ln>
          <a:effectLst/>
        </p:spPr>
        <p:style>
          <a:lnRef idx="2">
            <a:schemeClr val="accent3"/>
          </a:lnRef>
          <a:fillRef idx="0">
            <a:schemeClr val="accent3"/>
          </a:fillRef>
          <a:effectRef idx="1">
            <a:schemeClr val="accent3"/>
          </a:effectRef>
          <a:fontRef idx="minor">
            <a:schemeClr val="tx1"/>
          </a:fontRef>
        </p:style>
      </p:cxnSp>
      <p:cxnSp>
        <p:nvCxnSpPr>
          <p:cNvPr id="1025" name="직선 연결선 1024">
            <a:extLst>
              <a:ext uri="{FF2B5EF4-FFF2-40B4-BE49-F238E27FC236}">
                <a16:creationId xmlns:a16="http://schemas.microsoft.com/office/drawing/2014/main" id="{47074AF4-64BE-E75E-6316-AC113E60860B}"/>
              </a:ext>
            </a:extLst>
          </p:cNvPr>
          <p:cNvCxnSpPr>
            <a:cxnSpLocks/>
          </p:cNvCxnSpPr>
          <p:nvPr/>
        </p:nvCxnSpPr>
        <p:spPr>
          <a:xfrm>
            <a:off x="752475" y="8585329"/>
            <a:ext cx="1600517" cy="0"/>
          </a:xfrm>
          <a:prstGeom prst="line">
            <a:avLst/>
          </a:prstGeom>
          <a:ln w="6350">
            <a:solidFill>
              <a:srgbClr val="DEDEDE"/>
            </a:solidFill>
          </a:ln>
          <a:effectLst/>
        </p:spPr>
        <p:style>
          <a:lnRef idx="2">
            <a:schemeClr val="accent3"/>
          </a:lnRef>
          <a:fillRef idx="0">
            <a:schemeClr val="accent3"/>
          </a:fillRef>
          <a:effectRef idx="1">
            <a:schemeClr val="accent3"/>
          </a:effectRef>
          <a:fontRef idx="minor">
            <a:schemeClr val="tx1"/>
          </a:fontRef>
        </p:style>
      </p:cxnSp>
      <p:sp>
        <p:nvSpPr>
          <p:cNvPr id="1027" name="텍스트 개체 틀 7">
            <a:extLst>
              <a:ext uri="{FF2B5EF4-FFF2-40B4-BE49-F238E27FC236}">
                <a16:creationId xmlns:a16="http://schemas.microsoft.com/office/drawing/2014/main" id="{D0501225-E2DF-4203-DD23-DBD1ECBCD62E}"/>
              </a:ext>
            </a:extLst>
          </p:cNvPr>
          <p:cNvSpPr txBox="1">
            <a:spLocks/>
          </p:cNvSpPr>
          <p:nvPr/>
        </p:nvSpPr>
        <p:spPr>
          <a:xfrm>
            <a:off x="2647949" y="7141179"/>
            <a:ext cx="1619251" cy="661894"/>
          </a:xfrm>
          <a:prstGeom prst="rect">
            <a:avLst/>
          </a:prstGeom>
          <a:solidFill>
            <a:schemeClr val="bg1">
              <a:lumMod val="95000"/>
            </a:schemeClr>
          </a:solidFill>
          <a:ln>
            <a:solidFill>
              <a:srgbClr val="DEDEDE"/>
            </a:solidFill>
          </a:ln>
        </p:spPr>
        <p:txBody>
          <a:bodyPr lIns="108000" tIns="0" rIns="0" bIns="0" anchor="ctr" anchorCtr="0">
            <a:no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500"/>
              </a:spcBef>
              <a:spcAft>
                <a:spcPts val="0"/>
              </a:spcAft>
              <a:buClrTx/>
              <a:buSzTx/>
              <a:buFontTx/>
              <a:buNone/>
              <a:tabLst/>
              <a:defRPr/>
            </a:pP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이용자가 믿고 사용할 수 있는 생성형 </a:t>
            </a:r>
            <a:r>
              <a:rPr kumimoji="0" lang="en-US" altLang="ko-KR"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AI </a:t>
            </a: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서비스를 구성하기 위한 서비스 신뢰도 강화 방안 마련</a:t>
            </a:r>
          </a:p>
        </p:txBody>
      </p:sp>
      <p:pic>
        <p:nvPicPr>
          <p:cNvPr id="1028" name="그림 1027">
            <a:extLst>
              <a:ext uri="{FF2B5EF4-FFF2-40B4-BE49-F238E27FC236}">
                <a16:creationId xmlns:a16="http://schemas.microsoft.com/office/drawing/2014/main" id="{C717CA13-62EF-C257-D751-8CA7354D1A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70203" y="8048117"/>
            <a:ext cx="461741" cy="187602"/>
          </a:xfrm>
          <a:prstGeom prst="rect">
            <a:avLst/>
          </a:prstGeom>
        </p:spPr>
      </p:pic>
      <p:pic>
        <p:nvPicPr>
          <p:cNvPr id="1029" name="Picture 2">
            <a:extLst>
              <a:ext uri="{FF2B5EF4-FFF2-40B4-BE49-F238E27FC236}">
                <a16:creationId xmlns:a16="http://schemas.microsoft.com/office/drawing/2014/main" id="{27BCA8C4-A65D-0A0B-86F9-65499FB15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6107" y="8600109"/>
            <a:ext cx="555718" cy="233608"/>
          </a:xfrm>
          <a:prstGeom prst="rect">
            <a:avLst/>
          </a:prstGeom>
          <a:noFill/>
          <a:extLst>
            <a:ext uri="{909E8E84-426E-40DD-AFC4-6F175D3DCCD1}">
              <a14:hiddenFill xmlns:a14="http://schemas.microsoft.com/office/drawing/2010/main">
                <a:solidFill>
                  <a:srgbClr val="FFFFFF"/>
                </a:solidFill>
              </a14:hiddenFill>
            </a:ext>
          </a:extLst>
        </p:spPr>
      </p:pic>
      <p:sp>
        <p:nvSpPr>
          <p:cNvPr id="1030" name="직사각형 1029">
            <a:extLst>
              <a:ext uri="{FF2B5EF4-FFF2-40B4-BE49-F238E27FC236}">
                <a16:creationId xmlns:a16="http://schemas.microsoft.com/office/drawing/2014/main" id="{9270E3B1-06ED-3BE2-7C91-33B59EE30D54}"/>
              </a:ext>
            </a:extLst>
          </p:cNvPr>
          <p:cNvSpPr/>
          <p:nvPr/>
        </p:nvSpPr>
        <p:spPr>
          <a:xfrm>
            <a:off x="3208142" y="8000291"/>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콘텐츠의 정보 요약 기능 및 </a:t>
            </a:r>
            <a:b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출처 표기 기능 도입 등</a:t>
            </a:r>
          </a:p>
        </p:txBody>
      </p:sp>
      <p:sp>
        <p:nvSpPr>
          <p:cNvPr id="1031" name="직사각형 1030">
            <a:extLst>
              <a:ext uri="{FF2B5EF4-FFF2-40B4-BE49-F238E27FC236}">
                <a16:creationId xmlns:a16="http://schemas.microsoft.com/office/drawing/2014/main" id="{845B216D-B128-4064-EFC4-E4228063FC25}"/>
              </a:ext>
            </a:extLst>
          </p:cNvPr>
          <p:cNvSpPr/>
          <p:nvPr/>
        </p:nvSpPr>
        <p:spPr>
          <a:xfrm>
            <a:off x="3208142" y="8541014"/>
            <a:ext cx="1179476"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파인튜닝</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(Fine-Tuning),</a:t>
            </a:r>
            <a:r>
              <a:rPr kumimoji="0" lang="en-US" altLang="ko-KR" sz="1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추론 방식 개선 등 품질 강화 추진</a:t>
            </a:r>
          </a:p>
        </p:txBody>
      </p:sp>
      <p:cxnSp>
        <p:nvCxnSpPr>
          <p:cNvPr id="1032" name="직선 연결선 1031">
            <a:extLst>
              <a:ext uri="{FF2B5EF4-FFF2-40B4-BE49-F238E27FC236}">
                <a16:creationId xmlns:a16="http://schemas.microsoft.com/office/drawing/2014/main" id="{6725139D-D7E5-BEB8-43E8-3C570FCFC734}"/>
              </a:ext>
            </a:extLst>
          </p:cNvPr>
          <p:cNvCxnSpPr>
            <a:cxnSpLocks/>
          </p:cNvCxnSpPr>
          <p:nvPr/>
        </p:nvCxnSpPr>
        <p:spPr>
          <a:xfrm>
            <a:off x="2657475" y="8395758"/>
            <a:ext cx="1600517" cy="0"/>
          </a:xfrm>
          <a:prstGeom prst="line">
            <a:avLst/>
          </a:prstGeom>
          <a:ln w="6350">
            <a:solidFill>
              <a:srgbClr val="DEDEDE"/>
            </a:solidFill>
          </a:ln>
          <a:effectLst/>
        </p:spPr>
        <p:style>
          <a:lnRef idx="2">
            <a:schemeClr val="accent3"/>
          </a:lnRef>
          <a:fillRef idx="0">
            <a:schemeClr val="accent3"/>
          </a:fillRef>
          <a:effectRef idx="1">
            <a:schemeClr val="accent3"/>
          </a:effectRef>
          <a:fontRef idx="minor">
            <a:schemeClr val="tx1"/>
          </a:fontRef>
        </p:style>
      </p:cxnSp>
      <p:sp>
        <p:nvSpPr>
          <p:cNvPr id="1033" name="텍스트 개체 틀 7">
            <a:extLst>
              <a:ext uri="{FF2B5EF4-FFF2-40B4-BE49-F238E27FC236}">
                <a16:creationId xmlns:a16="http://schemas.microsoft.com/office/drawing/2014/main" id="{FC7A3E91-2D1F-5CC1-565B-90AE745801FB}"/>
              </a:ext>
            </a:extLst>
          </p:cNvPr>
          <p:cNvSpPr txBox="1">
            <a:spLocks/>
          </p:cNvSpPr>
          <p:nvPr/>
        </p:nvSpPr>
        <p:spPr>
          <a:xfrm>
            <a:off x="4552949" y="7141179"/>
            <a:ext cx="1729428" cy="661894"/>
          </a:xfrm>
          <a:prstGeom prst="rect">
            <a:avLst/>
          </a:prstGeom>
          <a:solidFill>
            <a:schemeClr val="bg1">
              <a:lumMod val="95000"/>
            </a:schemeClr>
          </a:solidFill>
          <a:ln>
            <a:solidFill>
              <a:srgbClr val="DEDEDE"/>
            </a:solidFill>
          </a:ln>
        </p:spPr>
        <p:txBody>
          <a:bodyPr lIns="108000" tIns="0" rIns="0" bIns="0" anchor="ctr" anchorCtr="0">
            <a:no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500"/>
              </a:spcBef>
              <a:spcAft>
                <a:spcPts val="0"/>
              </a:spcAft>
              <a:buClrTx/>
              <a:buSzTx/>
              <a:buFontTx/>
              <a:buNone/>
              <a:tabLst/>
              <a:defRPr/>
            </a:pP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다면 플랫폼 생태계 내 다양한 이용자가 생성형 </a:t>
            </a:r>
            <a:r>
              <a:rPr kumimoji="0" lang="en-US" altLang="ko-KR"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AI</a:t>
            </a:r>
            <a:r>
              <a:rPr kumimoji="0" lang="ko-KR" altLang="en-US" sz="9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의 효용을 체감할 수 있도록 고객층의 다변화 도모</a:t>
            </a:r>
          </a:p>
        </p:txBody>
      </p:sp>
      <p:pic>
        <p:nvPicPr>
          <p:cNvPr id="1034" name="Picture 4" descr="naver logo">
            <a:extLst>
              <a:ext uri="{FF2B5EF4-FFF2-40B4-BE49-F238E27FC236}">
                <a16:creationId xmlns:a16="http://schemas.microsoft.com/office/drawing/2014/main" id="{7F68BB7C-96FA-5041-F1AA-D18F96C269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841" y="8503190"/>
            <a:ext cx="463140" cy="10852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Microsoft corporate logo.">
            <a:extLst>
              <a:ext uri="{FF2B5EF4-FFF2-40B4-BE49-F238E27FC236}">
                <a16:creationId xmlns:a16="http://schemas.microsoft.com/office/drawing/2014/main" id="{CA80BDC5-298F-C347-018F-894940E12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75" t="34197" r="22953" b="36477"/>
          <a:stretch/>
        </p:blipFill>
        <p:spPr bwMode="auto">
          <a:xfrm>
            <a:off x="4589571" y="8023478"/>
            <a:ext cx="528116" cy="198060"/>
          </a:xfrm>
          <a:prstGeom prst="rect">
            <a:avLst/>
          </a:prstGeom>
          <a:noFill/>
          <a:extLst>
            <a:ext uri="{909E8E84-426E-40DD-AFC4-6F175D3DCCD1}">
              <a14:hiddenFill xmlns:a14="http://schemas.microsoft.com/office/drawing/2010/main">
                <a:solidFill>
                  <a:srgbClr val="FFFFFF"/>
                </a:solidFill>
              </a14:hiddenFill>
            </a:ext>
          </a:extLst>
        </p:spPr>
      </p:pic>
      <p:sp>
        <p:nvSpPr>
          <p:cNvPr id="1038" name="직사각형 1037">
            <a:extLst>
              <a:ext uri="{FF2B5EF4-FFF2-40B4-BE49-F238E27FC236}">
                <a16:creationId xmlns:a16="http://schemas.microsoft.com/office/drawing/2014/main" id="{706B4AE1-D0F7-9F38-13B5-70FAD736F88B}"/>
              </a:ext>
            </a:extLst>
          </p:cNvPr>
          <p:cNvSpPr/>
          <p:nvPr/>
        </p:nvSpPr>
        <p:spPr>
          <a:xfrm>
            <a:off x="5141717" y="7998431"/>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차량용 서비스</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워크 솔루션 등 다양한 타깃층 공략 추진</a:t>
            </a:r>
          </a:p>
        </p:txBody>
      </p:sp>
      <p:sp>
        <p:nvSpPr>
          <p:cNvPr id="1039" name="직사각형 1038">
            <a:extLst>
              <a:ext uri="{FF2B5EF4-FFF2-40B4-BE49-F238E27FC236}">
                <a16:creationId xmlns:a16="http://schemas.microsoft.com/office/drawing/2014/main" id="{54C46E0A-1DAF-001C-B88F-679A2A6C24D0}"/>
              </a:ext>
            </a:extLst>
          </p:cNvPr>
          <p:cNvSpPr/>
          <p:nvPr/>
        </p:nvSpPr>
        <p:spPr>
          <a:xfrm>
            <a:off x="5141717" y="8543212"/>
            <a:ext cx="1130225" cy="2634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개발자용 프로그램</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광고 생성</a:t>
            </a:r>
            <a:r>
              <a:rPr kumimoji="0" lang="en-US" altLang="ko-KR"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헬스케어 등 이용자층 확대 추진</a:t>
            </a:r>
          </a:p>
        </p:txBody>
      </p:sp>
      <p:cxnSp>
        <p:nvCxnSpPr>
          <p:cNvPr id="1040" name="직선 연결선 1039">
            <a:extLst>
              <a:ext uri="{FF2B5EF4-FFF2-40B4-BE49-F238E27FC236}">
                <a16:creationId xmlns:a16="http://schemas.microsoft.com/office/drawing/2014/main" id="{11FC213C-F948-5140-445C-219120902D66}"/>
              </a:ext>
            </a:extLst>
          </p:cNvPr>
          <p:cNvCxnSpPr>
            <a:cxnSpLocks/>
          </p:cNvCxnSpPr>
          <p:nvPr/>
        </p:nvCxnSpPr>
        <p:spPr>
          <a:xfrm>
            <a:off x="4572000" y="8398048"/>
            <a:ext cx="1695450" cy="0"/>
          </a:xfrm>
          <a:prstGeom prst="line">
            <a:avLst/>
          </a:prstGeom>
          <a:ln w="6350">
            <a:solidFill>
              <a:srgbClr val="DEDEDE"/>
            </a:solidFill>
          </a:ln>
          <a:effectLst/>
        </p:spPr>
        <p:style>
          <a:lnRef idx="2">
            <a:schemeClr val="accent3"/>
          </a:lnRef>
          <a:fillRef idx="0">
            <a:schemeClr val="accent3"/>
          </a:fillRef>
          <a:effectRef idx="1">
            <a:schemeClr val="accent3"/>
          </a:effectRef>
          <a:fontRef idx="minor">
            <a:schemeClr val="tx1"/>
          </a:fontRef>
        </p:style>
      </p:cxnSp>
      <p:pic>
        <p:nvPicPr>
          <p:cNvPr id="1043" name="그림 1042" descr="폰트, 그래픽, 로고, 텍스트이(가) 표시된 사진&#10;&#10;자동 생성된 설명">
            <a:extLst>
              <a:ext uri="{FF2B5EF4-FFF2-40B4-BE49-F238E27FC236}">
                <a16:creationId xmlns:a16="http://schemas.microsoft.com/office/drawing/2014/main" id="{277E9D91-DA50-7100-F728-3E67ABDB3FBA}"/>
              </a:ext>
            </a:extLst>
          </p:cNvPr>
          <p:cNvPicPr>
            <a:picLocks noChangeAspect="1"/>
          </p:cNvPicPr>
          <p:nvPr/>
        </p:nvPicPr>
        <p:blipFill>
          <a:blip r:embed="rId8"/>
          <a:stretch>
            <a:fillRect/>
          </a:stretch>
        </p:blipFill>
        <p:spPr>
          <a:xfrm>
            <a:off x="4601841" y="8690721"/>
            <a:ext cx="479042" cy="148343"/>
          </a:xfrm>
          <a:prstGeom prst="rect">
            <a:avLst/>
          </a:prstGeom>
        </p:spPr>
      </p:pic>
      <p:cxnSp>
        <p:nvCxnSpPr>
          <p:cNvPr id="2" name="직선 연결선 1">
            <a:extLst>
              <a:ext uri="{FF2B5EF4-FFF2-40B4-BE49-F238E27FC236}">
                <a16:creationId xmlns:a16="http://schemas.microsoft.com/office/drawing/2014/main" id="{FB362249-51FD-74CA-806C-AEEA03FB4824}"/>
              </a:ext>
            </a:extLst>
          </p:cNvPr>
          <p:cNvCxnSpPr>
            <a:cxnSpLocks/>
          </p:cNvCxnSpPr>
          <p:nvPr/>
        </p:nvCxnSpPr>
        <p:spPr>
          <a:xfrm>
            <a:off x="1957388" y="1281113"/>
            <a:ext cx="0" cy="486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282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화살표: 오른쪽 24">
            <a:extLst>
              <a:ext uri="{FF2B5EF4-FFF2-40B4-BE49-F238E27FC236}">
                <a16:creationId xmlns:a16="http://schemas.microsoft.com/office/drawing/2014/main" id="{AB5F7D72-ECF0-4CA8-97CC-8AD5A97D2024}"/>
              </a:ext>
            </a:extLst>
          </p:cNvPr>
          <p:cNvSpPr/>
          <p:nvPr/>
        </p:nvSpPr>
        <p:spPr>
          <a:xfrm>
            <a:off x="3076374" y="7487083"/>
            <a:ext cx="551729" cy="755459"/>
          </a:xfrm>
          <a:prstGeom prst="rightArrow">
            <a:avLst>
              <a:gd name="adj1" fmla="val 50000"/>
              <a:gd name="adj2" fmla="val 3857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6" name="그룹 5">
            <a:extLst>
              <a:ext uri="{FF2B5EF4-FFF2-40B4-BE49-F238E27FC236}">
                <a16:creationId xmlns:a16="http://schemas.microsoft.com/office/drawing/2014/main" id="{6113E236-4EA3-05B1-8A2A-7D3D73048207}"/>
              </a:ext>
            </a:extLst>
          </p:cNvPr>
          <p:cNvGrpSpPr/>
          <p:nvPr/>
        </p:nvGrpSpPr>
        <p:grpSpPr>
          <a:xfrm>
            <a:off x="498307" y="6721440"/>
            <a:ext cx="2578065" cy="2312910"/>
            <a:chOff x="498307" y="6700969"/>
            <a:chExt cx="2578065" cy="2350645"/>
          </a:xfrm>
        </p:grpSpPr>
        <p:sp>
          <p:nvSpPr>
            <p:cNvPr id="2" name="이등변 삼각형 1">
              <a:extLst>
                <a:ext uri="{FF2B5EF4-FFF2-40B4-BE49-F238E27FC236}">
                  <a16:creationId xmlns:a16="http://schemas.microsoft.com/office/drawing/2014/main" id="{9305FDEC-D448-9ADE-DE46-2CEEAED890DA}"/>
                </a:ext>
              </a:extLst>
            </p:cNvPr>
            <p:cNvSpPr/>
            <p:nvPr/>
          </p:nvSpPr>
          <p:spPr>
            <a:xfrm>
              <a:off x="498308" y="7870782"/>
              <a:ext cx="2578064" cy="1177834"/>
            </a:xfrm>
            <a:prstGeom prst="triangle">
              <a:avLst/>
            </a:prstGeom>
            <a:solidFill>
              <a:srgbClr val="4769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 name="이등변 삼각형 2">
              <a:extLst>
                <a:ext uri="{FF2B5EF4-FFF2-40B4-BE49-F238E27FC236}">
                  <a16:creationId xmlns:a16="http://schemas.microsoft.com/office/drawing/2014/main" id="{FD2A63C0-26AD-8917-0F13-94C1B340ECDF}"/>
                </a:ext>
              </a:extLst>
            </p:cNvPr>
            <p:cNvSpPr/>
            <p:nvPr/>
          </p:nvSpPr>
          <p:spPr>
            <a:xfrm rot="10800000">
              <a:off x="498309" y="6700969"/>
              <a:ext cx="2578063" cy="1196813"/>
            </a:xfrm>
            <a:prstGeom prst="triangle">
              <a:avLst/>
            </a:prstGeom>
            <a:solidFill>
              <a:srgbClr val="4769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 name="이등변 삼각형 3">
              <a:extLst>
                <a:ext uri="{FF2B5EF4-FFF2-40B4-BE49-F238E27FC236}">
                  <a16:creationId xmlns:a16="http://schemas.microsoft.com/office/drawing/2014/main" id="{698479D4-309C-0173-7EFA-01AD6358FC9B}"/>
                </a:ext>
              </a:extLst>
            </p:cNvPr>
            <p:cNvSpPr/>
            <p:nvPr/>
          </p:nvSpPr>
          <p:spPr>
            <a:xfrm rot="16200000">
              <a:off x="1248323" y="7223560"/>
              <a:ext cx="2350638" cy="1305461"/>
            </a:xfrm>
            <a:prstGeom prst="triangle">
              <a:avLst/>
            </a:prstGeom>
            <a:solidFill>
              <a:srgbClr val="CD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이등변 삼각형 4">
              <a:extLst>
                <a:ext uri="{FF2B5EF4-FFF2-40B4-BE49-F238E27FC236}">
                  <a16:creationId xmlns:a16="http://schemas.microsoft.com/office/drawing/2014/main" id="{DA7FD24E-B9B7-F56E-263C-47DACAE1B962}"/>
                </a:ext>
              </a:extLst>
            </p:cNvPr>
            <p:cNvSpPr/>
            <p:nvPr/>
          </p:nvSpPr>
          <p:spPr>
            <a:xfrm rot="5400000">
              <a:off x="-37128" y="7236413"/>
              <a:ext cx="2350636" cy="1279765"/>
            </a:xfrm>
            <a:prstGeom prst="triangle">
              <a:avLst/>
            </a:prstGeom>
            <a:solidFill>
              <a:srgbClr val="CD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1" name="타원 10">
            <a:extLst>
              <a:ext uri="{FF2B5EF4-FFF2-40B4-BE49-F238E27FC236}">
                <a16:creationId xmlns:a16="http://schemas.microsoft.com/office/drawing/2014/main" id="{C4751344-8430-1D98-F3C1-266CF20EA6A8}"/>
              </a:ext>
            </a:extLst>
          </p:cNvPr>
          <p:cNvSpPr/>
          <p:nvPr/>
        </p:nvSpPr>
        <p:spPr>
          <a:xfrm>
            <a:off x="994012" y="7115133"/>
            <a:ext cx="1570016" cy="1570016"/>
          </a:xfrm>
          <a:prstGeom prst="ellipse">
            <a:avLst/>
          </a:prstGeom>
          <a:solidFill>
            <a:schemeClr val="tx1">
              <a:alpha val="30000"/>
            </a:schemeClr>
          </a:solidFill>
          <a:ln w="12700">
            <a:solidFill>
              <a:srgbClr val="ABD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186997"/>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빅테크 플랫폼의 생성형 </a:t>
            </a:r>
            <a:r>
              <a:rPr kumimoji="0" lang="en-US" altLang="ko-KR" sz="11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혁신 전략</a:t>
            </a:r>
            <a:endParaRPr kumimoji="0" lang="en-US" altLang="ko-KR" sz="11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마이크로소프트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B2B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제휴를 통한 생성형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솔루션의 확대 </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컴퓨팅 디바이스에서 오랜 기간 활용되어 온 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(Windows) 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기반으로 이용자의 자사 플랫폼 유입을 도모하고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연계한 다양한 사업 분야로의 확장을 도모하였다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마이크로소프트의 플랫폼 생태계에서 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주요한 구심점이 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검색 엔진 기반의 플랫폼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빙</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(Bing)’</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은 윈도우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사용하는 컴퓨팅 디바이스에서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와의 연계성을 활용한 웹브라우저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엣지</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Edge)’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등을 통한 메인 검색 포탈로 활용되고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마이크로소프트도 구글과 같이 다량의 데이터 처리 역량을 기반으로 한 클라우드 컴퓨팅 시스템을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PaaS(Platform-as-a-Service), IaaS(Internet-as-a-Service)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다양한 형태로 활용될 수 있도록 제공하고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작업</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환경에서 주로 활용되는 문서 작업</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데이터 편집 등의 업무 작업을 지원하는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오피스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(Office)’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소프트웨어와 디지털 워크 솔루션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팀즈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(Teams)’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등의 업무지원 소프트웨어도 마이크로소프트에서 제공하는 주요 사업 분야이다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컴퓨팅 디바이스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게이밍 디바이스 등의 하드웨어를 제조하여 이용자가 다양한 기능을 활용할 수 있게 함과 동시에</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엑스박스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(Xbox)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등의 자사의 플랫폼으로 쉽게 유입될 수 있도록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주요 빅테크 플랫폼 기업 중 유일하게 외부모델을 기반으로 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활용하고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공개되기 시작한 초기인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2019</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년부터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년까지 지속적으로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투자를 진행하고 있으며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총 투자금액은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 수준으로 알려졌다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45986" y="468590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빅테크 플랫폼 기업 중 유일하게 외부모델을 기반으로 한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모델을 활용</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05967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03796B-11F4-4BEF-5771-93D61D171CFC}"/>
              </a:ext>
            </a:extLst>
          </p:cNvPr>
          <p:cNvSpPr txBox="1"/>
          <p:nvPr/>
        </p:nvSpPr>
        <p:spPr>
          <a:xfrm>
            <a:off x="474290" y="6213971"/>
            <a:ext cx="3959924"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마이크로소프트 주요 플랫폼 사업모델 및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0" name="TextBox 9">
            <a:extLst>
              <a:ext uri="{FF2B5EF4-FFF2-40B4-BE49-F238E27FC236}">
                <a16:creationId xmlns:a16="http://schemas.microsoft.com/office/drawing/2014/main" id="{75BC86CA-9439-E060-3BA6-4DDF55C547DF}"/>
              </a:ext>
            </a:extLst>
          </p:cNvPr>
          <p:cNvSpPr txBox="1"/>
          <p:nvPr/>
        </p:nvSpPr>
        <p:spPr>
          <a:xfrm>
            <a:off x="489989" y="9111949"/>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언론보도 종합</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경제연구원</a:t>
            </a:r>
          </a:p>
        </p:txBody>
      </p:sp>
      <p:sp>
        <p:nvSpPr>
          <p:cNvPr id="7" name="타원 6">
            <a:extLst>
              <a:ext uri="{FF2B5EF4-FFF2-40B4-BE49-F238E27FC236}">
                <a16:creationId xmlns:a16="http://schemas.microsoft.com/office/drawing/2014/main" id="{5B8C1C20-EEF2-5F20-0418-F430E0F84469}"/>
              </a:ext>
            </a:extLst>
          </p:cNvPr>
          <p:cNvSpPr/>
          <p:nvPr/>
        </p:nvSpPr>
        <p:spPr>
          <a:xfrm>
            <a:off x="1458586" y="7579707"/>
            <a:ext cx="640868" cy="640868"/>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8" name="Picture 2" descr="Microsoft corporate logo.">
            <a:extLst>
              <a:ext uri="{FF2B5EF4-FFF2-40B4-BE49-F238E27FC236}">
                <a16:creationId xmlns:a16="http://schemas.microsoft.com/office/drawing/2014/main" id="{98516B31-54D6-D001-6FFE-EE57EDE30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75" t="34197" r="22953" b="36477"/>
          <a:stretch/>
        </p:blipFill>
        <p:spPr bwMode="auto">
          <a:xfrm>
            <a:off x="1520054" y="7829475"/>
            <a:ext cx="516038" cy="1551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7C0F583-6C66-5061-60FA-CC1E68A2FB03}"/>
              </a:ext>
            </a:extLst>
          </p:cNvPr>
          <p:cNvSpPr txBox="1"/>
          <p:nvPr/>
        </p:nvSpPr>
        <p:spPr>
          <a:xfrm>
            <a:off x="868822" y="6814869"/>
            <a:ext cx="1837041" cy="2616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PaaS, IaaS </a:t>
            </a: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등 다량의 데이터 처리 역량을 </a:t>
            </a:r>
            <a:endParaRPr kumimoji="0" lang="en-US" altLang="ko-KR"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기반으로 한 클라우드 컴퓨팅 시스템 제공</a:t>
            </a:r>
          </a:p>
        </p:txBody>
      </p:sp>
      <p:sp>
        <p:nvSpPr>
          <p:cNvPr id="13" name="TextBox 12">
            <a:extLst>
              <a:ext uri="{FF2B5EF4-FFF2-40B4-BE49-F238E27FC236}">
                <a16:creationId xmlns:a16="http://schemas.microsoft.com/office/drawing/2014/main" id="{D17FFD49-5810-B830-8304-532F7E1185AA}"/>
              </a:ext>
            </a:extLst>
          </p:cNvPr>
          <p:cNvSpPr txBox="1"/>
          <p:nvPr/>
        </p:nvSpPr>
        <p:spPr>
          <a:xfrm>
            <a:off x="838175" y="8847986"/>
            <a:ext cx="1862690"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MS Office, Teams </a:t>
            </a: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등 소프트웨어 툴 공급</a:t>
            </a:r>
          </a:p>
        </p:txBody>
      </p:sp>
      <p:sp>
        <p:nvSpPr>
          <p:cNvPr id="14" name="TextBox 13">
            <a:extLst>
              <a:ext uri="{FF2B5EF4-FFF2-40B4-BE49-F238E27FC236}">
                <a16:creationId xmlns:a16="http://schemas.microsoft.com/office/drawing/2014/main" id="{80F07BBA-73B7-BF38-3E10-8C9A5D8DE019}"/>
              </a:ext>
            </a:extLst>
          </p:cNvPr>
          <p:cNvSpPr txBox="1"/>
          <p:nvPr/>
        </p:nvSpPr>
        <p:spPr>
          <a:xfrm>
            <a:off x="614268" y="7207180"/>
            <a:ext cx="261610" cy="1359646"/>
          </a:xfrm>
          <a:prstGeom prst="rect">
            <a:avLst/>
          </a:prstGeom>
          <a:noFill/>
        </p:spPr>
        <p:txBody>
          <a:bodyPr vert="eaVert"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검색 플랫폼 </a:t>
            </a: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Bing </a:t>
            </a: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운영 및 검색 내역 대상 광고 게시</a:t>
            </a:r>
          </a:p>
        </p:txBody>
      </p:sp>
      <p:sp>
        <p:nvSpPr>
          <p:cNvPr id="15" name="TextBox 14">
            <a:extLst>
              <a:ext uri="{FF2B5EF4-FFF2-40B4-BE49-F238E27FC236}">
                <a16:creationId xmlns:a16="http://schemas.microsoft.com/office/drawing/2014/main" id="{6B2B0D8F-642E-72F5-59CD-D8845E422D1B}"/>
              </a:ext>
            </a:extLst>
          </p:cNvPr>
          <p:cNvSpPr txBox="1"/>
          <p:nvPr/>
        </p:nvSpPr>
        <p:spPr>
          <a:xfrm>
            <a:off x="2667216" y="7299185"/>
            <a:ext cx="261610" cy="1207037"/>
          </a:xfrm>
          <a:prstGeom prst="rect">
            <a:avLst/>
          </a:prstGeom>
          <a:noFill/>
        </p:spPr>
        <p:txBody>
          <a:bodyPr vert="eaVert"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컴퓨터</a:t>
            </a: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(Surface)</a:t>
            </a:r>
            <a:r>
              <a:rPr lang="en-US" altLang="ko-KR" sz="850" dirty="0">
                <a:ln>
                  <a:solidFill>
                    <a:srgbClr val="FD349C">
                      <a:alpha val="0"/>
                    </a:srgbClr>
                  </a:solidFill>
                </a:ln>
                <a:solidFill>
                  <a:srgbClr val="193DC1"/>
                </a:solidFill>
                <a:latin typeface="KoPub돋움체 Medium" panose="02020603020101020101" pitchFamily="18" charset="-127"/>
                <a:ea typeface="KoPub돋움체 Medium" panose="02020603020101020101" pitchFamily="18" charset="-127"/>
              </a:rPr>
              <a:t>·</a:t>
            </a: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Xbox </a:t>
            </a: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등 </a:t>
            </a:r>
            <a:endPar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하드웨어 제조</a:t>
            </a:r>
          </a:p>
        </p:txBody>
      </p:sp>
      <p:sp>
        <p:nvSpPr>
          <p:cNvPr id="16" name="TextBox 15">
            <a:extLst>
              <a:ext uri="{FF2B5EF4-FFF2-40B4-BE49-F238E27FC236}">
                <a16:creationId xmlns:a16="http://schemas.microsoft.com/office/drawing/2014/main" id="{D117F4AF-671B-AB59-A071-5A7891410BF6}"/>
              </a:ext>
            </a:extLst>
          </p:cNvPr>
          <p:cNvSpPr txBox="1"/>
          <p:nvPr/>
        </p:nvSpPr>
        <p:spPr>
          <a:xfrm>
            <a:off x="1597239" y="7280043"/>
            <a:ext cx="378310"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클라우드</a:t>
            </a:r>
          </a:p>
        </p:txBody>
      </p:sp>
      <p:sp>
        <p:nvSpPr>
          <p:cNvPr id="17" name="TextBox 16">
            <a:extLst>
              <a:ext uri="{FF2B5EF4-FFF2-40B4-BE49-F238E27FC236}">
                <a16:creationId xmlns:a16="http://schemas.microsoft.com/office/drawing/2014/main" id="{4862770B-C487-3A8F-ED42-CEF329BF6FD2}"/>
              </a:ext>
            </a:extLst>
          </p:cNvPr>
          <p:cNvSpPr txBox="1"/>
          <p:nvPr/>
        </p:nvSpPr>
        <p:spPr>
          <a:xfrm>
            <a:off x="1546586" y="8335166"/>
            <a:ext cx="464871" cy="2616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업무지원</a:t>
            </a:r>
            <a:endParaRPr kumimoji="0" lang="en-US" altLang="ko-KR"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소프트웨어</a:t>
            </a:r>
          </a:p>
        </p:txBody>
      </p:sp>
      <p:sp>
        <p:nvSpPr>
          <p:cNvPr id="18" name="TextBox 17">
            <a:extLst>
              <a:ext uri="{FF2B5EF4-FFF2-40B4-BE49-F238E27FC236}">
                <a16:creationId xmlns:a16="http://schemas.microsoft.com/office/drawing/2014/main" id="{FD16FF97-3B36-567C-B60D-FB315B91E7C2}"/>
              </a:ext>
            </a:extLst>
          </p:cNvPr>
          <p:cNvSpPr txBox="1"/>
          <p:nvPr/>
        </p:nvSpPr>
        <p:spPr>
          <a:xfrm>
            <a:off x="2144206" y="7831359"/>
            <a:ext cx="371897"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하드웨어</a:t>
            </a:r>
          </a:p>
        </p:txBody>
      </p:sp>
      <p:sp>
        <p:nvSpPr>
          <p:cNvPr id="19" name="TextBox 18">
            <a:extLst>
              <a:ext uri="{FF2B5EF4-FFF2-40B4-BE49-F238E27FC236}">
                <a16:creationId xmlns:a16="http://schemas.microsoft.com/office/drawing/2014/main" id="{96264E5A-F63C-831B-495F-DFE22111747F}"/>
              </a:ext>
            </a:extLst>
          </p:cNvPr>
          <p:cNvSpPr txBox="1"/>
          <p:nvPr/>
        </p:nvSpPr>
        <p:spPr>
          <a:xfrm>
            <a:off x="1153174" y="7635151"/>
            <a:ext cx="185948" cy="52322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검색</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엔진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광고</a:t>
            </a:r>
          </a:p>
        </p:txBody>
      </p:sp>
      <p:sp>
        <p:nvSpPr>
          <p:cNvPr id="20" name="직사각형 19">
            <a:extLst>
              <a:ext uri="{FF2B5EF4-FFF2-40B4-BE49-F238E27FC236}">
                <a16:creationId xmlns:a16="http://schemas.microsoft.com/office/drawing/2014/main" id="{05EE71E2-C7E7-430B-B290-80A368B9E2B6}"/>
              </a:ext>
            </a:extLst>
          </p:cNvPr>
          <p:cNvSpPr/>
          <p:nvPr/>
        </p:nvSpPr>
        <p:spPr>
          <a:xfrm>
            <a:off x="3671280" y="6724823"/>
            <a:ext cx="2853345" cy="2350637"/>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30E35C11-8AC9-D944-F251-C393618D3D39}"/>
              </a:ext>
            </a:extLst>
          </p:cNvPr>
          <p:cNvSpPr/>
          <p:nvPr/>
        </p:nvSpPr>
        <p:spPr>
          <a:xfrm>
            <a:off x="3671280" y="6721446"/>
            <a:ext cx="2853345" cy="301406"/>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적용 전략</a:t>
            </a:r>
          </a:p>
        </p:txBody>
      </p:sp>
      <p:sp>
        <p:nvSpPr>
          <p:cNvPr id="22" name="TextBox 21">
            <a:extLst>
              <a:ext uri="{FF2B5EF4-FFF2-40B4-BE49-F238E27FC236}">
                <a16:creationId xmlns:a16="http://schemas.microsoft.com/office/drawing/2014/main" id="{7F1FA456-2D86-CF5D-7B9F-A141C64BCF54}"/>
              </a:ext>
            </a:extLst>
          </p:cNvPr>
          <p:cNvSpPr txBox="1"/>
          <p:nvPr/>
        </p:nvSpPr>
        <p:spPr>
          <a:xfrm>
            <a:off x="4595143" y="7151105"/>
            <a:ext cx="1896386" cy="26161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‘Bing’</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에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모델</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검색 기능 도입</a:t>
            </a:r>
          </a:p>
        </p:txBody>
      </p:sp>
      <p:sp>
        <p:nvSpPr>
          <p:cNvPr id="23" name="TextBox 22">
            <a:extLst>
              <a:ext uri="{FF2B5EF4-FFF2-40B4-BE49-F238E27FC236}">
                <a16:creationId xmlns:a16="http://schemas.microsoft.com/office/drawing/2014/main" id="{E3D6EA98-26F5-D4E7-F976-6FDF96053BD4}"/>
              </a:ext>
            </a:extLst>
          </p:cNvPr>
          <p:cNvSpPr txBox="1"/>
          <p:nvPr/>
        </p:nvSpPr>
        <p:spPr>
          <a:xfrm>
            <a:off x="4601517" y="7699166"/>
            <a:ext cx="1806657" cy="654025"/>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클라우드 플랫폼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Azure</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를 기반으로 디지털 워크 솔루션</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운영</a:t>
            </a:r>
            <a:endPar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반도체 제조기업 엔비디아 제휴 통한 기업용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클라우드 서비스 개발</a:t>
            </a:r>
          </a:p>
        </p:txBody>
      </p:sp>
      <p:sp>
        <p:nvSpPr>
          <p:cNvPr id="24" name="TextBox 23">
            <a:extLst>
              <a:ext uri="{FF2B5EF4-FFF2-40B4-BE49-F238E27FC236}">
                <a16:creationId xmlns:a16="http://schemas.microsoft.com/office/drawing/2014/main" id="{ACA402B8-7400-5369-8E99-43DCC4D2DBB2}"/>
              </a:ext>
            </a:extLst>
          </p:cNvPr>
          <p:cNvSpPr txBox="1"/>
          <p:nvPr/>
        </p:nvSpPr>
        <p:spPr>
          <a:xfrm>
            <a:off x="4601517" y="8639642"/>
            <a:ext cx="1859581" cy="26161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디지털 워크 솔루션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마이크로소프트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365’</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에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기능 도입</a:t>
            </a:r>
          </a:p>
        </p:txBody>
      </p:sp>
      <p:sp>
        <p:nvSpPr>
          <p:cNvPr id="26" name="사각형: 둥근 모서리 25">
            <a:extLst>
              <a:ext uri="{FF2B5EF4-FFF2-40B4-BE49-F238E27FC236}">
                <a16:creationId xmlns:a16="http://schemas.microsoft.com/office/drawing/2014/main" id="{1754E94B-A84E-745D-2F6E-5720C5D91E36}"/>
              </a:ext>
            </a:extLst>
          </p:cNvPr>
          <p:cNvSpPr/>
          <p:nvPr/>
        </p:nvSpPr>
        <p:spPr>
          <a:xfrm>
            <a:off x="3754387" y="7134133"/>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검색 엔진</a:t>
            </a:r>
          </a:p>
        </p:txBody>
      </p:sp>
      <p:sp>
        <p:nvSpPr>
          <p:cNvPr id="28" name="사각형: 둥근 모서리 27">
            <a:extLst>
              <a:ext uri="{FF2B5EF4-FFF2-40B4-BE49-F238E27FC236}">
                <a16:creationId xmlns:a16="http://schemas.microsoft.com/office/drawing/2014/main" id="{94F41845-07CC-1132-FEB8-4AD2601F5625}"/>
              </a:ext>
            </a:extLst>
          </p:cNvPr>
          <p:cNvSpPr/>
          <p:nvPr/>
        </p:nvSpPr>
        <p:spPr>
          <a:xfrm>
            <a:off x="3754387" y="7693132"/>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클라우드</a:t>
            </a:r>
          </a:p>
        </p:txBody>
      </p:sp>
      <p:sp>
        <p:nvSpPr>
          <p:cNvPr id="32" name="사각형: 둥근 모서리 31">
            <a:extLst>
              <a:ext uri="{FF2B5EF4-FFF2-40B4-BE49-F238E27FC236}">
                <a16:creationId xmlns:a16="http://schemas.microsoft.com/office/drawing/2014/main" id="{BCF89A25-44A6-05DB-29B3-07A3FACDC9F4}"/>
              </a:ext>
            </a:extLst>
          </p:cNvPr>
          <p:cNvSpPr/>
          <p:nvPr/>
        </p:nvSpPr>
        <p:spPr>
          <a:xfrm>
            <a:off x="3754387" y="8623080"/>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소프트웨어</a:t>
            </a:r>
          </a:p>
        </p:txBody>
      </p:sp>
    </p:spTree>
    <p:extLst>
      <p:ext uri="{BB962C8B-B14F-4D97-AF65-F5344CB8AC3E}">
        <p14:creationId xmlns:p14="http://schemas.microsoft.com/office/powerpoint/2010/main" val="2629928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A86568F0-A201-5FA7-BA50-BEE778F3C241}"/>
              </a:ext>
            </a:extLst>
          </p:cNvPr>
          <p:cNvSpPr/>
          <p:nvPr/>
        </p:nvSpPr>
        <p:spPr>
          <a:xfrm>
            <a:off x="5153159" y="7019109"/>
            <a:ext cx="1371466" cy="18113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ko-KR" altLang="en-US" sz="11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직사각형 4">
            <a:extLst>
              <a:ext uri="{FF2B5EF4-FFF2-40B4-BE49-F238E27FC236}">
                <a16:creationId xmlns:a16="http://schemas.microsoft.com/office/drawing/2014/main" id="{BFB7F680-6ECE-EE57-94EE-CBAA7D64F31B}"/>
              </a:ext>
            </a:extLst>
          </p:cNvPr>
          <p:cNvSpPr/>
          <p:nvPr/>
        </p:nvSpPr>
        <p:spPr>
          <a:xfrm>
            <a:off x="482018" y="6772537"/>
            <a:ext cx="3652659" cy="2179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ko-KR" altLang="en-US" sz="11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34061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PC</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시장에서 높은 점유율을 차지하고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(Windows)’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디지털 워크를 위한 공유 솔루션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팀즈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(Teams)’,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문서 작업 등을 위하여 활용되고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오피스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(Office)’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등을 공급하고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플랫폼과 자사의 클라우드 기술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업무 환경에서 활용 가능한 여러 비즈니스 애플리케이션을 연계한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시스템을 출시하여 업무 환경에서 활용성을 높이기 위한 노력을 기울이고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기장의 비행기 운항을 지원하는 부기장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‘Copilot’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이라는 용어처럼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Microsoft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시스템은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이용자의 업무 행위를 지원하는 다양한 기능을 제시하고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Copilot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은 마이크로소프트의 클라우드 시스템과 업무 솔루션을 기반으로 수행되는 업무 절차를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기반으로 업무 효율을 높이기 위하여 사용되는 서비스로써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CRM(Customer Relationship Management),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마케팅</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콜센터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영업관리 등 다수의 산업 영역에서 활용되고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통하여 서비스의 우수한 능력이 입증된 정보 탐색</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문서 요약 등의 기능 외에도 콜센터와 연계한 고객 문의에 대한 응답 자동 생성 기능</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업무 환경에서 활용되는 여러 코드의 자동 문서화 등 활용 범위가 확대되고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달리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(DALL-E) 2,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위스퍼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(Whisper)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이미지 생성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음성 생성 기능을 기반으로 업무용 이미지 생성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마케팅 캠페인 활용을 위한 콘텐츠 제작</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콜센터 음성 응대 지원 등의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적용 대상이 확대할 계획을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보안 및 업무용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IT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시스템과의 낮은 호환성으로 인한 안정성 우려 등으로 업무 환경에서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활용이 제한되고 있다는 점에서 마이크로소프트의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 업무용 솔루션이 대안으로 거론되고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91205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18103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613375"/>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플랫폼과 마이크로소프트의 클라우드 기술</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플랫폼 및 업무 환경에서 활용 가능한 여러 애플리케이션을 연계한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시스템을 출시</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07806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그룹 11">
            <a:extLst>
              <a:ext uri="{FF2B5EF4-FFF2-40B4-BE49-F238E27FC236}">
                <a16:creationId xmlns:a16="http://schemas.microsoft.com/office/drawing/2014/main" id="{261F0EC9-367D-8765-7B4C-586AF9FAAFE9}"/>
              </a:ext>
            </a:extLst>
          </p:cNvPr>
          <p:cNvGrpSpPr/>
          <p:nvPr/>
        </p:nvGrpSpPr>
        <p:grpSpPr>
          <a:xfrm>
            <a:off x="5239794" y="7108662"/>
            <a:ext cx="1213258" cy="1629428"/>
            <a:chOff x="7009761" y="3202564"/>
            <a:chExt cx="2960082" cy="1597047"/>
          </a:xfrm>
        </p:grpSpPr>
        <p:sp>
          <p:nvSpPr>
            <p:cNvPr id="13" name="직사각형 12">
              <a:extLst>
                <a:ext uri="{FF2B5EF4-FFF2-40B4-BE49-F238E27FC236}">
                  <a16:creationId xmlns:a16="http://schemas.microsoft.com/office/drawing/2014/main" id="{F31A87CD-0126-45EF-6C45-FB2A739AC4E3}"/>
                </a:ext>
              </a:extLst>
            </p:cNvPr>
            <p:cNvSpPr/>
            <p:nvPr/>
          </p:nvSpPr>
          <p:spPr>
            <a:xfrm>
              <a:off x="7009761" y="3202564"/>
              <a:ext cx="2960082" cy="271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사무 업무 </a:t>
              </a: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행정</a:t>
              </a:r>
            </a:p>
          </p:txBody>
        </p:sp>
        <p:sp>
          <p:nvSpPr>
            <p:cNvPr id="14" name="직사각형 13">
              <a:extLst>
                <a:ext uri="{FF2B5EF4-FFF2-40B4-BE49-F238E27FC236}">
                  <a16:creationId xmlns:a16="http://schemas.microsoft.com/office/drawing/2014/main" id="{8E84252F-7D6B-94ED-5D37-B20BCD9802FD}"/>
                </a:ext>
              </a:extLst>
            </p:cNvPr>
            <p:cNvSpPr/>
            <p:nvPr/>
          </p:nvSpPr>
          <p:spPr>
            <a:xfrm>
              <a:off x="7009761" y="3644392"/>
              <a:ext cx="2960082" cy="271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기획</a:t>
              </a: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 </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분석</a:t>
              </a:r>
            </a:p>
          </p:txBody>
        </p:sp>
        <p:sp>
          <p:nvSpPr>
            <p:cNvPr id="15" name="직사각형 14">
              <a:extLst>
                <a:ext uri="{FF2B5EF4-FFF2-40B4-BE49-F238E27FC236}">
                  <a16:creationId xmlns:a16="http://schemas.microsoft.com/office/drawing/2014/main" id="{0FBA34A9-4544-0685-F723-DD8E8A61D540}"/>
                </a:ext>
              </a:extLst>
            </p:cNvPr>
            <p:cNvSpPr/>
            <p:nvPr/>
          </p:nvSpPr>
          <p:spPr>
            <a:xfrm>
              <a:off x="7009761" y="4086220"/>
              <a:ext cx="2960082" cy="271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영업</a:t>
              </a: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 </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마케팅</a:t>
              </a:r>
            </a:p>
          </p:txBody>
        </p:sp>
        <p:sp>
          <p:nvSpPr>
            <p:cNvPr id="16" name="직사각형 15">
              <a:extLst>
                <a:ext uri="{FF2B5EF4-FFF2-40B4-BE49-F238E27FC236}">
                  <a16:creationId xmlns:a16="http://schemas.microsoft.com/office/drawing/2014/main" id="{E4B117F8-39A0-13BD-A64D-4F3D7DBA0245}"/>
                </a:ext>
              </a:extLst>
            </p:cNvPr>
            <p:cNvSpPr/>
            <p:nvPr/>
          </p:nvSpPr>
          <p:spPr>
            <a:xfrm>
              <a:off x="7009761" y="4528049"/>
              <a:ext cx="2960082" cy="271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IT</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개발 </a:t>
              </a:r>
              <a:r>
                <a:rPr kumimoji="0" lang="en-US" altLang="ko-KR"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a:t>
              </a:r>
              <a:r>
                <a:rPr kumimoji="0" lang="ko-KR" altLang="en-US" sz="1000" b="0"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운영</a:t>
              </a:r>
            </a:p>
          </p:txBody>
        </p:sp>
      </p:grpSp>
      <p:sp>
        <p:nvSpPr>
          <p:cNvPr id="24" name="화살표: 오른쪽 23">
            <a:extLst>
              <a:ext uri="{FF2B5EF4-FFF2-40B4-BE49-F238E27FC236}">
                <a16:creationId xmlns:a16="http://schemas.microsoft.com/office/drawing/2014/main" id="{32D74331-5396-80D7-F162-915FBE68F233}"/>
              </a:ext>
            </a:extLst>
          </p:cNvPr>
          <p:cNvSpPr/>
          <p:nvPr/>
        </p:nvSpPr>
        <p:spPr>
          <a:xfrm>
            <a:off x="4133332" y="7711587"/>
            <a:ext cx="990466" cy="394334"/>
          </a:xfrm>
          <a:prstGeom prst="rightArrow">
            <a:avLst>
              <a:gd name="adj1" fmla="val 50000"/>
              <a:gd name="adj2" fmla="val 4337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TextBox 25">
            <a:extLst>
              <a:ext uri="{FF2B5EF4-FFF2-40B4-BE49-F238E27FC236}">
                <a16:creationId xmlns:a16="http://schemas.microsoft.com/office/drawing/2014/main" id="{98674339-075E-6EDB-B105-735DADE6B54F}"/>
              </a:ext>
            </a:extLst>
          </p:cNvPr>
          <p:cNvSpPr txBox="1"/>
          <p:nvPr/>
        </p:nvSpPr>
        <p:spPr>
          <a:xfrm>
            <a:off x="482019" y="6263146"/>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마이크로소프트의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Copilot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솔루션</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6" name="TextBox 5">
            <a:extLst>
              <a:ext uri="{FF2B5EF4-FFF2-40B4-BE49-F238E27FC236}">
                <a16:creationId xmlns:a16="http://schemas.microsoft.com/office/drawing/2014/main" id="{3444DEE1-71A8-C2B5-09E3-3155E99135C3}"/>
              </a:ext>
            </a:extLst>
          </p:cNvPr>
          <p:cNvSpPr txBox="1"/>
          <p:nvPr/>
        </p:nvSpPr>
        <p:spPr>
          <a:xfrm>
            <a:off x="493914" y="9063746"/>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Microsoft,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a:t>
            </a:r>
          </a:p>
        </p:txBody>
      </p:sp>
      <p:sp>
        <p:nvSpPr>
          <p:cNvPr id="9" name="사각형: 둥근 모서리 8">
            <a:extLst>
              <a:ext uri="{FF2B5EF4-FFF2-40B4-BE49-F238E27FC236}">
                <a16:creationId xmlns:a16="http://schemas.microsoft.com/office/drawing/2014/main" id="{E83201B8-926E-5FD1-AB04-13FD8D9B8F2B}"/>
              </a:ext>
            </a:extLst>
          </p:cNvPr>
          <p:cNvSpPr/>
          <p:nvPr/>
        </p:nvSpPr>
        <p:spPr>
          <a:xfrm>
            <a:off x="1912528" y="6889382"/>
            <a:ext cx="765993" cy="209366"/>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사용자</a:t>
            </a:r>
          </a:p>
        </p:txBody>
      </p:sp>
      <p:sp>
        <p:nvSpPr>
          <p:cNvPr id="18" name="화살표: 위쪽 17">
            <a:extLst>
              <a:ext uri="{FF2B5EF4-FFF2-40B4-BE49-F238E27FC236}">
                <a16:creationId xmlns:a16="http://schemas.microsoft.com/office/drawing/2014/main" id="{4E1B496B-21A6-9E5F-1555-D7418759B82F}"/>
              </a:ext>
            </a:extLst>
          </p:cNvPr>
          <p:cNvSpPr/>
          <p:nvPr/>
        </p:nvSpPr>
        <p:spPr>
          <a:xfrm>
            <a:off x="2194338" y="7124260"/>
            <a:ext cx="202413" cy="1501317"/>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1"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42" name="그룹 41">
            <a:extLst>
              <a:ext uri="{FF2B5EF4-FFF2-40B4-BE49-F238E27FC236}">
                <a16:creationId xmlns:a16="http://schemas.microsoft.com/office/drawing/2014/main" id="{9566AD96-C653-BC3F-4A22-976CA57F2061}"/>
              </a:ext>
            </a:extLst>
          </p:cNvPr>
          <p:cNvGrpSpPr/>
          <p:nvPr/>
        </p:nvGrpSpPr>
        <p:grpSpPr>
          <a:xfrm>
            <a:off x="1893381" y="8601029"/>
            <a:ext cx="788384" cy="247154"/>
            <a:chOff x="1743276" y="8432588"/>
            <a:chExt cx="788384" cy="247154"/>
          </a:xfrm>
        </p:grpSpPr>
        <p:sp>
          <p:nvSpPr>
            <p:cNvPr id="41" name="사각형: 둥근 모서리 40">
              <a:extLst>
                <a:ext uri="{FF2B5EF4-FFF2-40B4-BE49-F238E27FC236}">
                  <a16:creationId xmlns:a16="http://schemas.microsoft.com/office/drawing/2014/main" id="{FCFC9FCD-7CA7-458F-7754-24463EDE2856}"/>
                </a:ext>
              </a:extLst>
            </p:cNvPr>
            <p:cNvSpPr/>
            <p:nvPr/>
          </p:nvSpPr>
          <p:spPr>
            <a:xfrm>
              <a:off x="1743276" y="8432588"/>
              <a:ext cx="788384" cy="247154"/>
            </a:xfrm>
            <a:prstGeom prst="roundRect">
              <a:avLst>
                <a:gd name="adj" fmla="val 1702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pic>
          <p:nvPicPr>
            <p:cNvPr id="40" name="그림 39" descr="폰트, 그래픽, 로고, 상징이(가) 표시된 사진&#10;&#10;자동 생성된 설명">
              <a:extLst>
                <a:ext uri="{FF2B5EF4-FFF2-40B4-BE49-F238E27FC236}">
                  <a16:creationId xmlns:a16="http://schemas.microsoft.com/office/drawing/2014/main" id="{7EB5FB2D-91E6-BDCA-2B9E-AA6B99BC0876}"/>
                </a:ext>
              </a:extLst>
            </p:cNvPr>
            <p:cNvPicPr>
              <a:picLocks noChangeAspect="1"/>
            </p:cNvPicPr>
            <p:nvPr/>
          </p:nvPicPr>
          <p:blipFill>
            <a:blip r:embed="rId3"/>
            <a:stretch>
              <a:fillRect/>
            </a:stretch>
          </p:blipFill>
          <p:spPr>
            <a:xfrm>
              <a:off x="1866359" y="8480989"/>
              <a:ext cx="542216" cy="150352"/>
            </a:xfrm>
            <a:prstGeom prst="rect">
              <a:avLst/>
            </a:prstGeom>
          </p:spPr>
        </p:pic>
      </p:grpSp>
      <p:sp>
        <p:nvSpPr>
          <p:cNvPr id="43" name="사각형: 둥근 모서리 42">
            <a:extLst>
              <a:ext uri="{FF2B5EF4-FFF2-40B4-BE49-F238E27FC236}">
                <a16:creationId xmlns:a16="http://schemas.microsoft.com/office/drawing/2014/main" id="{71AF6D43-1003-56BE-80DD-D7FBD9AAD192}"/>
              </a:ext>
            </a:extLst>
          </p:cNvPr>
          <p:cNvSpPr/>
          <p:nvPr/>
        </p:nvSpPr>
        <p:spPr>
          <a:xfrm>
            <a:off x="623349" y="7342496"/>
            <a:ext cx="3360254" cy="493509"/>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0" name="사각형: 둥근 모서리 49">
            <a:extLst>
              <a:ext uri="{FF2B5EF4-FFF2-40B4-BE49-F238E27FC236}">
                <a16:creationId xmlns:a16="http://schemas.microsoft.com/office/drawing/2014/main" id="{41CB5474-008B-360B-FF5F-60C030800110}"/>
              </a:ext>
            </a:extLst>
          </p:cNvPr>
          <p:cNvSpPr/>
          <p:nvPr/>
        </p:nvSpPr>
        <p:spPr>
          <a:xfrm>
            <a:off x="623349" y="7964931"/>
            <a:ext cx="3360254" cy="493509"/>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55" name="그룹 54">
            <a:extLst>
              <a:ext uri="{FF2B5EF4-FFF2-40B4-BE49-F238E27FC236}">
                <a16:creationId xmlns:a16="http://schemas.microsoft.com/office/drawing/2014/main" id="{488195FD-E735-B687-995E-AF5CA51FF0A5}"/>
              </a:ext>
            </a:extLst>
          </p:cNvPr>
          <p:cNvGrpSpPr/>
          <p:nvPr/>
        </p:nvGrpSpPr>
        <p:grpSpPr>
          <a:xfrm>
            <a:off x="762281" y="7989088"/>
            <a:ext cx="413575" cy="416876"/>
            <a:chOff x="793571" y="7989088"/>
            <a:chExt cx="413575" cy="416876"/>
          </a:xfrm>
        </p:grpSpPr>
        <p:pic>
          <p:nvPicPr>
            <p:cNvPr id="36" name="그림 35">
              <a:extLst>
                <a:ext uri="{FF2B5EF4-FFF2-40B4-BE49-F238E27FC236}">
                  <a16:creationId xmlns:a16="http://schemas.microsoft.com/office/drawing/2014/main" id="{7565B61C-A8E0-5F9B-A61E-2579C2D1BCE2}"/>
                </a:ext>
              </a:extLst>
            </p:cNvPr>
            <p:cNvPicPr>
              <a:picLocks noChangeAspect="1"/>
            </p:cNvPicPr>
            <p:nvPr/>
          </p:nvPicPr>
          <p:blipFill>
            <a:blip r:embed="rId4"/>
            <a:stretch>
              <a:fillRect/>
            </a:stretch>
          </p:blipFill>
          <p:spPr>
            <a:xfrm>
              <a:off x="858531" y="7989088"/>
              <a:ext cx="283656" cy="313204"/>
            </a:xfrm>
            <a:prstGeom prst="rect">
              <a:avLst/>
            </a:prstGeom>
          </p:spPr>
        </p:pic>
        <p:sp>
          <p:nvSpPr>
            <p:cNvPr id="51" name="TextBox 50">
              <a:extLst>
                <a:ext uri="{FF2B5EF4-FFF2-40B4-BE49-F238E27FC236}">
                  <a16:creationId xmlns:a16="http://schemas.microsoft.com/office/drawing/2014/main" id="{57A33BC9-5F80-0E8C-F208-C7214300CDBC}"/>
                </a:ext>
              </a:extLst>
            </p:cNvPr>
            <p:cNvSpPr txBox="1"/>
            <p:nvPr/>
          </p:nvSpPr>
          <p:spPr>
            <a:xfrm>
              <a:off x="793571" y="8282853"/>
              <a:ext cx="413575"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Power</a:t>
              </a:r>
              <a:r>
                <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BI</a:t>
              </a:r>
              <a:endPar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56" name="그룹 55">
            <a:extLst>
              <a:ext uri="{FF2B5EF4-FFF2-40B4-BE49-F238E27FC236}">
                <a16:creationId xmlns:a16="http://schemas.microsoft.com/office/drawing/2014/main" id="{C6F6D0F7-64AA-45F3-F573-BB37FA3B8E72}"/>
              </a:ext>
            </a:extLst>
          </p:cNvPr>
          <p:cNvGrpSpPr/>
          <p:nvPr/>
        </p:nvGrpSpPr>
        <p:grpSpPr>
          <a:xfrm>
            <a:off x="1352289" y="7996013"/>
            <a:ext cx="548227" cy="409951"/>
            <a:chOff x="1422282" y="7996013"/>
            <a:chExt cx="548227" cy="409951"/>
          </a:xfrm>
        </p:grpSpPr>
        <p:pic>
          <p:nvPicPr>
            <p:cNvPr id="34" name="그림 33">
              <a:extLst>
                <a:ext uri="{FF2B5EF4-FFF2-40B4-BE49-F238E27FC236}">
                  <a16:creationId xmlns:a16="http://schemas.microsoft.com/office/drawing/2014/main" id="{161D18B6-E8B4-0B5F-9D16-37C33439809A}"/>
                </a:ext>
              </a:extLst>
            </p:cNvPr>
            <p:cNvPicPr>
              <a:picLocks noChangeAspect="1"/>
            </p:cNvPicPr>
            <p:nvPr/>
          </p:nvPicPr>
          <p:blipFill>
            <a:blip r:embed="rId5"/>
            <a:stretch>
              <a:fillRect/>
            </a:stretch>
          </p:blipFill>
          <p:spPr>
            <a:xfrm>
              <a:off x="1565714" y="7996013"/>
              <a:ext cx="295476" cy="319114"/>
            </a:xfrm>
            <a:prstGeom prst="rect">
              <a:avLst/>
            </a:prstGeom>
          </p:spPr>
        </p:pic>
        <p:sp>
          <p:nvSpPr>
            <p:cNvPr id="52" name="TextBox 51">
              <a:extLst>
                <a:ext uri="{FF2B5EF4-FFF2-40B4-BE49-F238E27FC236}">
                  <a16:creationId xmlns:a16="http://schemas.microsoft.com/office/drawing/2014/main" id="{B8309E41-77B3-9E1C-29FE-A3882F888CCF}"/>
                </a:ext>
              </a:extLst>
            </p:cNvPr>
            <p:cNvSpPr txBox="1"/>
            <p:nvPr/>
          </p:nvSpPr>
          <p:spPr>
            <a:xfrm>
              <a:off x="1422282" y="8282853"/>
              <a:ext cx="54822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Power</a:t>
              </a:r>
              <a:r>
                <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Apps</a:t>
              </a:r>
              <a:endPar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57" name="그룹 56">
            <a:extLst>
              <a:ext uri="{FF2B5EF4-FFF2-40B4-BE49-F238E27FC236}">
                <a16:creationId xmlns:a16="http://schemas.microsoft.com/office/drawing/2014/main" id="{DD9CF6FF-5DD6-6168-D258-9E821A6CDBB3}"/>
              </a:ext>
            </a:extLst>
          </p:cNvPr>
          <p:cNvGrpSpPr/>
          <p:nvPr/>
        </p:nvGrpSpPr>
        <p:grpSpPr>
          <a:xfrm>
            <a:off x="2057326" y="7982264"/>
            <a:ext cx="764633" cy="423700"/>
            <a:chOff x="2064707" y="7982264"/>
            <a:chExt cx="764633" cy="423700"/>
          </a:xfrm>
        </p:grpSpPr>
        <p:pic>
          <p:nvPicPr>
            <p:cNvPr id="32" name="그림 31">
              <a:extLst>
                <a:ext uri="{FF2B5EF4-FFF2-40B4-BE49-F238E27FC236}">
                  <a16:creationId xmlns:a16="http://schemas.microsoft.com/office/drawing/2014/main" id="{B13187A5-22CB-BC54-D6C6-0890029F67F6}"/>
                </a:ext>
              </a:extLst>
            </p:cNvPr>
            <p:cNvPicPr>
              <a:picLocks noChangeAspect="1"/>
            </p:cNvPicPr>
            <p:nvPr/>
          </p:nvPicPr>
          <p:blipFill>
            <a:blip r:embed="rId6"/>
            <a:stretch>
              <a:fillRect/>
            </a:stretch>
          </p:blipFill>
          <p:spPr>
            <a:xfrm>
              <a:off x="2284717" y="7982264"/>
              <a:ext cx="372300" cy="313204"/>
            </a:xfrm>
            <a:prstGeom prst="rect">
              <a:avLst/>
            </a:prstGeom>
          </p:spPr>
        </p:pic>
        <p:sp>
          <p:nvSpPr>
            <p:cNvPr id="53" name="TextBox 52">
              <a:extLst>
                <a:ext uri="{FF2B5EF4-FFF2-40B4-BE49-F238E27FC236}">
                  <a16:creationId xmlns:a16="http://schemas.microsoft.com/office/drawing/2014/main" id="{2FA2AA68-A0AE-5F26-4B5E-DF796ABE4EC7}"/>
                </a:ext>
              </a:extLst>
            </p:cNvPr>
            <p:cNvSpPr txBox="1"/>
            <p:nvPr/>
          </p:nvSpPr>
          <p:spPr>
            <a:xfrm>
              <a:off x="2064707" y="8282853"/>
              <a:ext cx="76463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Power</a:t>
              </a:r>
              <a:r>
                <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Automate</a:t>
              </a:r>
              <a:endPar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58" name="그룹 57">
            <a:extLst>
              <a:ext uri="{FF2B5EF4-FFF2-40B4-BE49-F238E27FC236}">
                <a16:creationId xmlns:a16="http://schemas.microsoft.com/office/drawing/2014/main" id="{65214CBF-67C0-A585-0C88-5C0A736F0714}"/>
              </a:ext>
            </a:extLst>
          </p:cNvPr>
          <p:cNvGrpSpPr/>
          <p:nvPr/>
        </p:nvGrpSpPr>
        <p:grpSpPr>
          <a:xfrm>
            <a:off x="2933258" y="8014808"/>
            <a:ext cx="956993" cy="391156"/>
            <a:chOff x="2766924" y="8014808"/>
            <a:chExt cx="956993" cy="391156"/>
          </a:xfrm>
        </p:grpSpPr>
        <p:pic>
          <p:nvPicPr>
            <p:cNvPr id="38" name="그림 37">
              <a:extLst>
                <a:ext uri="{FF2B5EF4-FFF2-40B4-BE49-F238E27FC236}">
                  <a16:creationId xmlns:a16="http://schemas.microsoft.com/office/drawing/2014/main" id="{769A93A4-CECD-AC97-47BE-FD3DBBB54450}"/>
                </a:ext>
              </a:extLst>
            </p:cNvPr>
            <p:cNvPicPr>
              <a:picLocks noChangeAspect="1"/>
            </p:cNvPicPr>
            <p:nvPr/>
          </p:nvPicPr>
          <p:blipFill rotWithShape="1">
            <a:blip r:embed="rId7"/>
            <a:srcRect t="7718" r="5630"/>
            <a:stretch/>
          </p:blipFill>
          <p:spPr>
            <a:xfrm>
              <a:off x="3080543" y="8014808"/>
              <a:ext cx="312302" cy="261764"/>
            </a:xfrm>
            <a:prstGeom prst="rect">
              <a:avLst/>
            </a:prstGeom>
          </p:spPr>
        </p:pic>
        <p:sp>
          <p:nvSpPr>
            <p:cNvPr id="54" name="TextBox 53">
              <a:extLst>
                <a:ext uri="{FF2B5EF4-FFF2-40B4-BE49-F238E27FC236}">
                  <a16:creationId xmlns:a16="http://schemas.microsoft.com/office/drawing/2014/main" id="{92E098F9-DE09-FAE7-8BF0-9198F2099DAB}"/>
                </a:ext>
              </a:extLst>
            </p:cNvPr>
            <p:cNvSpPr txBox="1"/>
            <p:nvPr/>
          </p:nvSpPr>
          <p:spPr>
            <a:xfrm>
              <a:off x="2766924" y="8282853"/>
              <a:ext cx="95699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Power</a:t>
              </a:r>
              <a:r>
                <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Virtual Agents</a:t>
              </a:r>
              <a:endParaRPr kumimoji="0" lang="ko-KR" altLang="en-US" sz="800" b="1" i="0" u="none" strike="noStrike" kern="1200" cap="none" spc="0" normalizeH="0" baseline="0" noProof="0" dirty="0">
                <a:ln>
                  <a:solidFill>
                    <a:srgbClr val="FD349C">
                      <a:alpha val="0"/>
                    </a:srgbClr>
                  </a:solidFill>
                </a:ln>
                <a:gradFill>
                  <a:gsLst>
                    <a:gs pos="0">
                      <a:srgbClr val="000000">
                        <a:lumMod val="50000"/>
                        <a:lumOff val="50000"/>
                      </a:srgbClr>
                    </a:gs>
                    <a:gs pos="100000">
                      <a:srgbClr val="000000">
                        <a:lumMod val="50000"/>
                        <a:lumOff val="50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pic>
        <p:nvPicPr>
          <p:cNvPr id="63" name="그림 62" descr="그래픽, 폰트, 그래픽 디자인, 다채로움이(가) 표시된 사진&#10;&#10;자동 생성된 설명">
            <a:extLst>
              <a:ext uri="{FF2B5EF4-FFF2-40B4-BE49-F238E27FC236}">
                <a16:creationId xmlns:a16="http://schemas.microsoft.com/office/drawing/2014/main" id="{8ABDE91F-97DA-6E4B-F7C1-3E7F1706BE39}"/>
              </a:ext>
            </a:extLst>
          </p:cNvPr>
          <p:cNvPicPr>
            <a:picLocks noChangeAspect="1"/>
          </p:cNvPicPr>
          <p:nvPr/>
        </p:nvPicPr>
        <p:blipFill>
          <a:blip r:embed="rId8"/>
          <a:stretch>
            <a:fillRect/>
          </a:stretch>
        </p:blipFill>
        <p:spPr>
          <a:xfrm>
            <a:off x="812487" y="7518724"/>
            <a:ext cx="835670" cy="135796"/>
          </a:xfrm>
          <a:prstGeom prst="rect">
            <a:avLst/>
          </a:prstGeom>
        </p:spPr>
      </p:pic>
      <p:pic>
        <p:nvPicPr>
          <p:cNvPr id="65" name="그림 64">
            <a:extLst>
              <a:ext uri="{FF2B5EF4-FFF2-40B4-BE49-F238E27FC236}">
                <a16:creationId xmlns:a16="http://schemas.microsoft.com/office/drawing/2014/main" id="{A2E229CA-9FDE-3687-CD01-E76F70E6BEFD}"/>
              </a:ext>
            </a:extLst>
          </p:cNvPr>
          <p:cNvPicPr>
            <a:picLocks noChangeAspect="1"/>
          </p:cNvPicPr>
          <p:nvPr/>
        </p:nvPicPr>
        <p:blipFill>
          <a:blip r:embed="rId9"/>
          <a:stretch>
            <a:fillRect/>
          </a:stretch>
        </p:blipFill>
        <p:spPr>
          <a:xfrm>
            <a:off x="1944514" y="7503595"/>
            <a:ext cx="702020" cy="185465"/>
          </a:xfrm>
          <a:prstGeom prst="rect">
            <a:avLst/>
          </a:prstGeom>
        </p:spPr>
      </p:pic>
      <p:pic>
        <p:nvPicPr>
          <p:cNvPr id="67" name="그림 66">
            <a:extLst>
              <a:ext uri="{FF2B5EF4-FFF2-40B4-BE49-F238E27FC236}">
                <a16:creationId xmlns:a16="http://schemas.microsoft.com/office/drawing/2014/main" id="{FAD58E02-4ABC-493B-411F-DEEFA156BAAF}"/>
              </a:ext>
            </a:extLst>
          </p:cNvPr>
          <p:cNvPicPr>
            <a:picLocks noChangeAspect="1"/>
          </p:cNvPicPr>
          <p:nvPr/>
        </p:nvPicPr>
        <p:blipFill>
          <a:blip r:embed="rId10"/>
          <a:stretch>
            <a:fillRect/>
          </a:stretch>
        </p:blipFill>
        <p:spPr>
          <a:xfrm>
            <a:off x="3095321" y="7512933"/>
            <a:ext cx="659992" cy="161749"/>
          </a:xfrm>
          <a:prstGeom prst="rect">
            <a:avLst/>
          </a:prstGeom>
        </p:spPr>
      </p:pic>
      <p:sp>
        <p:nvSpPr>
          <p:cNvPr id="7" name="직사각형 158">
            <a:extLst>
              <a:ext uri="{FF2B5EF4-FFF2-40B4-BE49-F238E27FC236}">
                <a16:creationId xmlns:a16="http://schemas.microsoft.com/office/drawing/2014/main" id="{C926BD81-68E4-6AC7-38AC-38EE40E0BB4B}"/>
              </a:ext>
            </a:extLst>
          </p:cNvPr>
          <p:cNvSpPr/>
          <p:nvPr/>
        </p:nvSpPr>
        <p:spPr>
          <a:xfrm>
            <a:off x="4074944" y="7461986"/>
            <a:ext cx="977924" cy="192534"/>
          </a:xfrm>
          <a:prstGeom prst="rect">
            <a:avLst/>
          </a:prstGeom>
          <a:noFill/>
          <a:ln w="6350">
            <a:noFill/>
          </a:ln>
        </p:spPr>
        <p:txBody>
          <a:bodyPr wrap="square" lIns="72000" tIns="46800" rIns="72000" bIns="46800" anchor="ctr" anchorCtr="0">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w="0">
                  <a:solidFill>
                    <a:srgbClr val="FFFFFF">
                      <a:lumMod val="7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w="0">
                  <a:solidFill>
                    <a:srgbClr val="FFFFFF">
                      <a:lumMod val="7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w="0">
                  <a:solidFill>
                    <a:srgbClr val="FFFFFF">
                      <a:lumMod val="7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기반 업무용 솔루션</a:t>
            </a:r>
            <a:endParaRPr kumimoji="0" lang="en-US" altLang="ko-KR" sz="1000" b="1" i="0" u="none" strike="noStrike" kern="1200" cap="none" spc="0" normalizeH="0" baseline="0" noProof="0" dirty="0">
              <a:ln w="0">
                <a:solidFill>
                  <a:srgbClr val="FFFFFF">
                    <a:lumMod val="7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34360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스크린샷, 직사각형, 블랙, 디자인이(가) 표시된 사진&#10;&#10;자동 생성된 설명">
            <a:extLst>
              <a:ext uri="{FF2B5EF4-FFF2-40B4-BE49-F238E27FC236}">
                <a16:creationId xmlns:a16="http://schemas.microsoft.com/office/drawing/2014/main" id="{E81C8E90-8760-8CD5-FA8D-6EE4817B656A}"/>
              </a:ext>
            </a:extLst>
          </p:cNvPr>
          <p:cNvPicPr>
            <a:picLocks noChangeAspect="1"/>
          </p:cNvPicPr>
          <p:nvPr/>
        </p:nvPicPr>
        <p:blipFill>
          <a:blip r:embed="rId3"/>
          <a:stretch>
            <a:fillRect/>
          </a:stretch>
        </p:blipFill>
        <p:spPr>
          <a:xfrm>
            <a:off x="288533" y="637673"/>
            <a:ext cx="6376962" cy="8710863"/>
          </a:xfrm>
          <a:prstGeom prst="rect">
            <a:avLst/>
          </a:prstGeom>
        </p:spPr>
      </p:pic>
      <p:sp>
        <p:nvSpPr>
          <p:cNvPr id="7" name="TextBox 6">
            <a:extLst>
              <a:ext uri="{FF2B5EF4-FFF2-40B4-BE49-F238E27FC236}">
                <a16:creationId xmlns:a16="http://schemas.microsoft.com/office/drawing/2014/main" id="{6EBE0871-E617-2909-1B42-777D6B73C430}"/>
              </a:ext>
            </a:extLst>
          </p:cNvPr>
          <p:cNvSpPr txBox="1"/>
          <p:nvPr/>
        </p:nvSpPr>
        <p:spPr>
          <a:xfrm>
            <a:off x="742354" y="1198667"/>
            <a:ext cx="56038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[Issue Brief] </a:t>
            </a:r>
            <a:r>
              <a:rPr kumimoji="0" lang="ko-KR" altLang="en-US"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마이크로소프트의 생성형 </a:t>
            </a:r>
            <a:r>
              <a:rPr kumimoji="0" lang="en-US" altLang="ko-KR"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AI </a:t>
            </a:r>
            <a:r>
              <a:rPr kumimoji="0" lang="ko-KR" altLang="en-US"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기반 </a:t>
            </a:r>
            <a:r>
              <a:rPr kumimoji="0" lang="en-US" altLang="ko-KR"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Copilot </a:t>
            </a:r>
            <a:r>
              <a:rPr kumimoji="0" lang="ko-KR" altLang="en-US" sz="1800" b="0" i="0" u="none" strike="noStrike" kern="1200" cap="none" spc="-5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활용</a:t>
            </a:r>
            <a:endParaRPr kumimoji="0" lang="ko-KR" altLang="en-US" sz="1800" b="0" i="0" u="none" strike="noStrike" kern="1200" cap="none" spc="-50" normalizeH="0" baseline="0" noProof="0" dirty="0">
              <a:ln>
                <a:noFill/>
              </a:ln>
              <a:solidFill>
                <a:srgbClr val="000000"/>
              </a:solidFill>
              <a:effectLst/>
              <a:uLnTx/>
              <a:uFillTx/>
              <a:latin typeface="KoPub돋움체 Medium"/>
              <a:ea typeface="KoPub돋움체 Medium"/>
              <a:cs typeface="+mn-cs"/>
            </a:endParaRPr>
          </a:p>
        </p:txBody>
      </p:sp>
      <p:sp>
        <p:nvSpPr>
          <p:cNvPr id="8" name="TextBox 7">
            <a:extLst>
              <a:ext uri="{FF2B5EF4-FFF2-40B4-BE49-F238E27FC236}">
                <a16:creationId xmlns:a16="http://schemas.microsoft.com/office/drawing/2014/main" id="{E4A71F38-F3E7-9B4A-562D-B623FB1D750A}"/>
              </a:ext>
            </a:extLst>
          </p:cNvPr>
          <p:cNvSpPr txBox="1"/>
          <p:nvPr/>
        </p:nvSpPr>
        <p:spPr>
          <a:xfrm>
            <a:off x="742356" y="1663974"/>
            <a:ext cx="5388900" cy="55399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클라우드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Azure,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업무용 소프트웨어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MS Office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기능을 생성형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접목한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기능을 선보였다</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MS(Microsoft) Excel, Powerpoint, Word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다양한 형태의 업무 문서를 생성형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명령어를 제시하여 원하는 결과로 가공된 자료가 생성될 수 있도록 운영된다</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11" name="TextBox 10">
            <a:extLst>
              <a:ext uri="{FF2B5EF4-FFF2-40B4-BE49-F238E27FC236}">
                <a16:creationId xmlns:a16="http://schemas.microsoft.com/office/drawing/2014/main" id="{C4DDB6E0-D22E-E767-9292-1E523E0CA94C}"/>
              </a:ext>
            </a:extLst>
          </p:cNvPr>
          <p:cNvSpPr txBox="1"/>
          <p:nvPr/>
        </p:nvSpPr>
        <p:spPr>
          <a:xfrm>
            <a:off x="878304" y="8566533"/>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Microsoft</a:t>
            </a:r>
          </a:p>
        </p:txBody>
      </p:sp>
      <p:grpSp>
        <p:nvGrpSpPr>
          <p:cNvPr id="24" name="그룹 23">
            <a:extLst>
              <a:ext uri="{FF2B5EF4-FFF2-40B4-BE49-F238E27FC236}">
                <a16:creationId xmlns:a16="http://schemas.microsoft.com/office/drawing/2014/main" id="{6C953E5A-C5A0-C961-5774-A62E15C98E37}"/>
              </a:ext>
            </a:extLst>
          </p:cNvPr>
          <p:cNvGrpSpPr/>
          <p:nvPr/>
        </p:nvGrpSpPr>
        <p:grpSpPr>
          <a:xfrm>
            <a:off x="836899" y="2321890"/>
            <a:ext cx="5294357" cy="6254013"/>
            <a:chOff x="7439877" y="2279891"/>
            <a:chExt cx="5588142" cy="6601046"/>
          </a:xfrm>
        </p:grpSpPr>
        <p:sp>
          <p:nvSpPr>
            <p:cNvPr id="50" name="TextBox 49">
              <a:extLst>
                <a:ext uri="{FF2B5EF4-FFF2-40B4-BE49-F238E27FC236}">
                  <a16:creationId xmlns:a16="http://schemas.microsoft.com/office/drawing/2014/main" id="{EF34B73E-E571-2567-579A-F7CACB73C9E3}"/>
                </a:ext>
              </a:extLst>
            </p:cNvPr>
            <p:cNvSpPr txBox="1"/>
            <p:nvPr/>
          </p:nvSpPr>
          <p:spPr>
            <a:xfrm>
              <a:off x="7439877" y="2279891"/>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[Copilot – MS Excel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23" name="그룹 22">
              <a:extLst>
                <a:ext uri="{FF2B5EF4-FFF2-40B4-BE49-F238E27FC236}">
                  <a16:creationId xmlns:a16="http://schemas.microsoft.com/office/drawing/2014/main" id="{C4400448-8E26-86AE-ED3D-0C2D1F96C3F7}"/>
                </a:ext>
              </a:extLst>
            </p:cNvPr>
            <p:cNvGrpSpPr/>
            <p:nvPr/>
          </p:nvGrpSpPr>
          <p:grpSpPr>
            <a:xfrm>
              <a:off x="7439877" y="2788174"/>
              <a:ext cx="5588142" cy="6092763"/>
              <a:chOff x="7439877" y="2788174"/>
              <a:chExt cx="5588142" cy="6092763"/>
            </a:xfrm>
          </p:grpSpPr>
          <p:pic>
            <p:nvPicPr>
              <p:cNvPr id="12" name="그림 11">
                <a:extLst>
                  <a:ext uri="{FF2B5EF4-FFF2-40B4-BE49-F238E27FC236}">
                    <a16:creationId xmlns:a16="http://schemas.microsoft.com/office/drawing/2014/main" id="{B33B3341-AE59-E9F1-8CEF-13D3CA6BC89E}"/>
                  </a:ext>
                </a:extLst>
              </p:cNvPr>
              <p:cNvPicPr>
                <a:picLocks noChangeAspect="1"/>
              </p:cNvPicPr>
              <p:nvPr/>
            </p:nvPicPr>
            <p:blipFill rotWithShape="1">
              <a:blip r:embed="rId4"/>
              <a:srcRect l="4319" t="5587" r="1360" b="7378"/>
              <a:stretch/>
            </p:blipFill>
            <p:spPr>
              <a:xfrm>
                <a:off x="7485804" y="7151833"/>
                <a:ext cx="2207422" cy="612960"/>
              </a:xfrm>
              <a:prstGeom prst="rect">
                <a:avLst/>
              </a:prstGeom>
            </p:spPr>
          </p:pic>
          <p:pic>
            <p:nvPicPr>
              <p:cNvPr id="13" name="그림 12">
                <a:extLst>
                  <a:ext uri="{FF2B5EF4-FFF2-40B4-BE49-F238E27FC236}">
                    <a16:creationId xmlns:a16="http://schemas.microsoft.com/office/drawing/2014/main" id="{669E1320-BE01-D706-3700-B54E9F76E426}"/>
                  </a:ext>
                </a:extLst>
              </p:cNvPr>
              <p:cNvPicPr>
                <a:picLocks noChangeAspect="1"/>
              </p:cNvPicPr>
              <p:nvPr/>
            </p:nvPicPr>
            <p:blipFill>
              <a:blip r:embed="rId5"/>
              <a:stretch>
                <a:fillRect/>
              </a:stretch>
            </p:blipFill>
            <p:spPr>
              <a:xfrm>
                <a:off x="9717919" y="7151833"/>
                <a:ext cx="3310100" cy="1729104"/>
              </a:xfrm>
              <a:prstGeom prst="rect">
                <a:avLst/>
              </a:prstGeom>
            </p:spPr>
          </p:pic>
          <p:pic>
            <p:nvPicPr>
              <p:cNvPr id="14" name="그림 13">
                <a:extLst>
                  <a:ext uri="{FF2B5EF4-FFF2-40B4-BE49-F238E27FC236}">
                    <a16:creationId xmlns:a16="http://schemas.microsoft.com/office/drawing/2014/main" id="{5390AFA9-0590-9DA1-8056-C7418ED1C4E1}"/>
                  </a:ext>
                </a:extLst>
              </p:cNvPr>
              <p:cNvPicPr>
                <a:picLocks noChangeAspect="1"/>
              </p:cNvPicPr>
              <p:nvPr/>
            </p:nvPicPr>
            <p:blipFill>
              <a:blip r:embed="rId6"/>
              <a:stretch>
                <a:fillRect/>
              </a:stretch>
            </p:blipFill>
            <p:spPr>
              <a:xfrm>
                <a:off x="7592277" y="4812955"/>
                <a:ext cx="1887427" cy="1430340"/>
              </a:xfrm>
              <a:prstGeom prst="rect">
                <a:avLst/>
              </a:prstGeom>
            </p:spPr>
          </p:pic>
          <p:pic>
            <p:nvPicPr>
              <p:cNvPr id="15" name="그림 14">
                <a:extLst>
                  <a:ext uri="{FF2B5EF4-FFF2-40B4-BE49-F238E27FC236}">
                    <a16:creationId xmlns:a16="http://schemas.microsoft.com/office/drawing/2014/main" id="{EC4B34E0-6239-BA24-2985-D51CDCA7A95F}"/>
                  </a:ext>
                </a:extLst>
              </p:cNvPr>
              <p:cNvPicPr>
                <a:picLocks noChangeAspect="1"/>
              </p:cNvPicPr>
              <p:nvPr/>
            </p:nvPicPr>
            <p:blipFill>
              <a:blip r:embed="rId7"/>
              <a:stretch>
                <a:fillRect/>
              </a:stretch>
            </p:blipFill>
            <p:spPr>
              <a:xfrm>
                <a:off x="9641647" y="4865877"/>
                <a:ext cx="3375606" cy="1934198"/>
              </a:xfrm>
              <a:prstGeom prst="rect">
                <a:avLst/>
              </a:prstGeom>
            </p:spPr>
          </p:pic>
          <p:pic>
            <p:nvPicPr>
              <p:cNvPr id="16" name="그림 15">
                <a:extLst>
                  <a:ext uri="{FF2B5EF4-FFF2-40B4-BE49-F238E27FC236}">
                    <a16:creationId xmlns:a16="http://schemas.microsoft.com/office/drawing/2014/main" id="{B2B309FD-EF60-BB19-D33A-F48FFF05BC70}"/>
                  </a:ext>
                </a:extLst>
              </p:cNvPr>
              <p:cNvPicPr>
                <a:picLocks noChangeAspect="1"/>
              </p:cNvPicPr>
              <p:nvPr/>
            </p:nvPicPr>
            <p:blipFill>
              <a:blip r:embed="rId8"/>
              <a:stretch>
                <a:fillRect/>
              </a:stretch>
            </p:blipFill>
            <p:spPr>
              <a:xfrm>
                <a:off x="7592277" y="2788174"/>
                <a:ext cx="1877825" cy="1122068"/>
              </a:xfrm>
              <a:prstGeom prst="rect">
                <a:avLst/>
              </a:prstGeom>
            </p:spPr>
          </p:pic>
          <p:pic>
            <p:nvPicPr>
              <p:cNvPr id="17" name="그림 16">
                <a:extLst>
                  <a:ext uri="{FF2B5EF4-FFF2-40B4-BE49-F238E27FC236}">
                    <a16:creationId xmlns:a16="http://schemas.microsoft.com/office/drawing/2014/main" id="{3134603E-2A9D-1CF1-5AD2-F4809CBCC747}"/>
                  </a:ext>
                </a:extLst>
              </p:cNvPr>
              <p:cNvPicPr>
                <a:picLocks noChangeAspect="1"/>
              </p:cNvPicPr>
              <p:nvPr/>
            </p:nvPicPr>
            <p:blipFill>
              <a:blip r:embed="rId9"/>
              <a:stretch>
                <a:fillRect/>
              </a:stretch>
            </p:blipFill>
            <p:spPr>
              <a:xfrm>
                <a:off x="9643140" y="2801694"/>
                <a:ext cx="3384878" cy="1655929"/>
              </a:xfrm>
              <a:prstGeom prst="rect">
                <a:avLst/>
              </a:prstGeom>
            </p:spPr>
          </p:pic>
          <p:sp>
            <p:nvSpPr>
              <p:cNvPr id="18" name="화살표: 굽음 17">
                <a:extLst>
                  <a:ext uri="{FF2B5EF4-FFF2-40B4-BE49-F238E27FC236}">
                    <a16:creationId xmlns:a16="http://schemas.microsoft.com/office/drawing/2014/main" id="{7BDCF90B-A713-54C7-420B-5CCC4EDB6D0E}"/>
                  </a:ext>
                </a:extLst>
              </p:cNvPr>
              <p:cNvSpPr/>
              <p:nvPr/>
            </p:nvSpPr>
            <p:spPr>
              <a:xfrm rot="10800000" flipH="1">
                <a:off x="8458782" y="3917998"/>
                <a:ext cx="1182865" cy="352242"/>
              </a:xfrm>
              <a:prstGeom prst="bentArrow">
                <a:avLst>
                  <a:gd name="adj1" fmla="val 25000"/>
                  <a:gd name="adj2" fmla="val 30535"/>
                  <a:gd name="adj3" fmla="val 25000"/>
                  <a:gd name="adj4" fmla="val 43750"/>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9" name="화살표: 굽음 18">
                <a:extLst>
                  <a:ext uri="{FF2B5EF4-FFF2-40B4-BE49-F238E27FC236}">
                    <a16:creationId xmlns:a16="http://schemas.microsoft.com/office/drawing/2014/main" id="{1049AB35-6EFC-7F0D-61DF-03507DAD2CF7}"/>
                  </a:ext>
                </a:extLst>
              </p:cNvPr>
              <p:cNvSpPr/>
              <p:nvPr/>
            </p:nvSpPr>
            <p:spPr>
              <a:xfrm rot="10800000" flipH="1">
                <a:off x="8426617" y="6243293"/>
                <a:ext cx="1182866" cy="332347"/>
              </a:xfrm>
              <a:prstGeom prst="bentArrow">
                <a:avLst>
                  <a:gd name="adj1" fmla="val 25000"/>
                  <a:gd name="adj2" fmla="val 30535"/>
                  <a:gd name="adj3" fmla="val 25000"/>
                  <a:gd name="adj4" fmla="val 43750"/>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0" name="화살표: 굽음 19">
                <a:extLst>
                  <a:ext uri="{FF2B5EF4-FFF2-40B4-BE49-F238E27FC236}">
                    <a16:creationId xmlns:a16="http://schemas.microsoft.com/office/drawing/2014/main" id="{DF298977-CD59-D16D-E071-44B3507673A1}"/>
                  </a:ext>
                </a:extLst>
              </p:cNvPr>
              <p:cNvSpPr/>
              <p:nvPr/>
            </p:nvSpPr>
            <p:spPr>
              <a:xfrm rot="10800000" flipH="1">
                <a:off x="8472227" y="7764795"/>
                <a:ext cx="1182866" cy="332347"/>
              </a:xfrm>
              <a:prstGeom prst="bentArrow">
                <a:avLst>
                  <a:gd name="adj1" fmla="val 25000"/>
                  <a:gd name="adj2" fmla="val 30535"/>
                  <a:gd name="adj3" fmla="val 25000"/>
                  <a:gd name="adj4" fmla="val 43750"/>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TextBox 20">
                <a:extLst>
                  <a:ext uri="{FF2B5EF4-FFF2-40B4-BE49-F238E27FC236}">
                    <a16:creationId xmlns:a16="http://schemas.microsoft.com/office/drawing/2014/main" id="{079C5B6C-EBAE-82DE-AB95-2474D2DB5F78}"/>
                  </a:ext>
                </a:extLst>
              </p:cNvPr>
              <p:cNvSpPr txBox="1"/>
              <p:nvPr/>
            </p:nvSpPr>
            <p:spPr>
              <a:xfrm>
                <a:off x="7439877" y="6640591"/>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[Copilot – MS Word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2" name="TextBox 21">
                <a:extLst>
                  <a:ext uri="{FF2B5EF4-FFF2-40B4-BE49-F238E27FC236}">
                    <a16:creationId xmlns:a16="http://schemas.microsoft.com/office/drawing/2014/main" id="{CF230351-4292-F72B-4375-95D2054A2AA8}"/>
                  </a:ext>
                </a:extLst>
              </p:cNvPr>
              <p:cNvSpPr txBox="1"/>
              <p:nvPr/>
            </p:nvSpPr>
            <p:spPr>
              <a:xfrm>
                <a:off x="7439878" y="431726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[Copilot – MS Powerpoint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grpSp>
    </p:spTree>
    <p:extLst>
      <p:ext uri="{BB962C8B-B14F-4D97-AF65-F5344CB8AC3E}">
        <p14:creationId xmlns:p14="http://schemas.microsoft.com/office/powerpoint/2010/main" val="90133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917693"/>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높은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기술력을 선보인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와의 협력을 통하여 플랫폼 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 접목을 이뤄가고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접목한 검색 엔진의 도입으로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연계한 서비스 개선 효과를 크게 체감한 마이크로소프트는 기존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파트너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모델의 활용성 확대 외에도 여러 분야의 기업과의 제휴 확대를 통한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전략을 구사하고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자체 소프트웨어에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기술을 적용하는 범위를 확대하여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통한 서비스 개선 효과 증대를 도모하고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PC</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용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윈도우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적용하여 윈도우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 운영되는 프로그램을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연계하여 활용할 수 있도록 기능을 다양화하고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디지털 워크 솔루션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365’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와의 연계를 통하여 오피스 프로그램을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기반의 챗봇 서비스를 활용하여 문서 생성 및 편집 기능을 제공한다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분야에서 활용성이 높은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GPU</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기술력을 기반으로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시장에서 큰 영향력을 보이고 있는 반도체 제조기업 엔비디아와의 제휴를 통해서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분야에서의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적용 모델을 도입하고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마이크로소프트가 보유하고 있는 클라우드 컴퓨팅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‘Azure’</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엔비디아의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엔터프라이즈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연계하여 산업현장용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솔루션을 개발하였다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마이크로소프트와 엔비디아는 해당 솔루션을 산업 현장에서 설비 운용 자료의 분석 인사이트 생성 및 데이터 보호 솔루션 제작 등의 방식으로 활용할 수 있도록 제공한다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또한 미국의 차량 제조기업 제너럴 모터스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(GM)</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제휴를 통하여 차량용 인포테인먼트 기능에 생성형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접목할 수 있도록 서비스 개발을 추진하고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기반으로 음성 커뮤니케이션으로 통제가 가능한 차량용 가상비서 서비스를 도입하여 이용자가 차량의 기능을 편리하게 조절할 수 있도록 하는 서비스의 개발을 추진한다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94326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파트너 오픈</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모델의 활용성 확대 외에도 여러 분야의 기업과의 제휴 확대를 통한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전략을 구사</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79214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03796B-11F4-4BEF-5771-93D61D171CFC}"/>
              </a:ext>
            </a:extLst>
          </p:cNvPr>
          <p:cNvSpPr txBox="1"/>
          <p:nvPr/>
        </p:nvSpPr>
        <p:spPr>
          <a:xfrm>
            <a:off x="478068" y="6580661"/>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마이크로소프트의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 혁신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10" name="그룹 9">
            <a:extLst>
              <a:ext uri="{FF2B5EF4-FFF2-40B4-BE49-F238E27FC236}">
                <a16:creationId xmlns:a16="http://schemas.microsoft.com/office/drawing/2014/main" id="{EA687245-BD0C-79E4-D625-A288E4E79E0B}"/>
              </a:ext>
            </a:extLst>
          </p:cNvPr>
          <p:cNvGrpSpPr/>
          <p:nvPr/>
        </p:nvGrpSpPr>
        <p:grpSpPr>
          <a:xfrm>
            <a:off x="5730240" y="6807927"/>
            <a:ext cx="783772" cy="243086"/>
            <a:chOff x="5730240" y="6853647"/>
            <a:chExt cx="783772" cy="243086"/>
          </a:xfrm>
        </p:grpSpPr>
        <p:sp>
          <p:nvSpPr>
            <p:cNvPr id="7" name="사각형: 둥근 모서리 6">
              <a:extLst>
                <a:ext uri="{FF2B5EF4-FFF2-40B4-BE49-F238E27FC236}">
                  <a16:creationId xmlns:a16="http://schemas.microsoft.com/office/drawing/2014/main" id="{8D8B7B05-5D91-0A51-58D7-690CBA1AF93C}"/>
                </a:ext>
              </a:extLst>
            </p:cNvPr>
            <p:cNvSpPr/>
            <p:nvPr/>
          </p:nvSpPr>
          <p:spPr>
            <a:xfrm>
              <a:off x="5730240" y="6853647"/>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5" name="Picture 2" descr="Microsoft corporate logo.">
              <a:extLst>
                <a:ext uri="{FF2B5EF4-FFF2-40B4-BE49-F238E27FC236}">
                  <a16:creationId xmlns:a16="http://schemas.microsoft.com/office/drawing/2014/main" id="{3BE55BEA-97A3-E6E0-BFE0-2C613524AC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75" t="34197" r="22953" b="36477"/>
            <a:stretch/>
          </p:blipFill>
          <p:spPr bwMode="auto">
            <a:xfrm>
              <a:off x="5864107" y="6897627"/>
              <a:ext cx="516038" cy="15512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사각형: 둥근 위쪽 모서리 14">
            <a:extLst>
              <a:ext uri="{FF2B5EF4-FFF2-40B4-BE49-F238E27FC236}">
                <a16:creationId xmlns:a16="http://schemas.microsoft.com/office/drawing/2014/main" id="{F3085208-F9D9-47CF-0041-8A1B9B49F53E}"/>
              </a:ext>
            </a:extLst>
          </p:cNvPr>
          <p:cNvSpPr/>
          <p:nvPr/>
        </p:nvSpPr>
        <p:spPr>
          <a:xfrm>
            <a:off x="3536231" y="7219581"/>
            <a:ext cx="2890760" cy="1871164"/>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사각형: 둥근 위쪽 모서리 15">
            <a:extLst>
              <a:ext uri="{FF2B5EF4-FFF2-40B4-BE49-F238E27FC236}">
                <a16:creationId xmlns:a16="http://schemas.microsoft.com/office/drawing/2014/main" id="{75497AF2-5204-764B-E021-47D42E0185A9}"/>
              </a:ext>
            </a:extLst>
          </p:cNvPr>
          <p:cNvSpPr/>
          <p:nvPr/>
        </p:nvSpPr>
        <p:spPr>
          <a:xfrm>
            <a:off x="439180" y="7219580"/>
            <a:ext cx="2890760" cy="1871164"/>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7" name="TextBox 16">
            <a:extLst>
              <a:ext uri="{FF2B5EF4-FFF2-40B4-BE49-F238E27FC236}">
                <a16:creationId xmlns:a16="http://schemas.microsoft.com/office/drawing/2014/main" id="{701D0305-A476-F9F3-DE33-19026BD712B3}"/>
              </a:ext>
            </a:extLst>
          </p:cNvPr>
          <p:cNvSpPr txBox="1"/>
          <p:nvPr/>
        </p:nvSpPr>
        <p:spPr>
          <a:xfrm>
            <a:off x="445446" y="7359244"/>
            <a:ext cx="285262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제휴를 통한 서비스 라인업 확대</a:t>
            </a:r>
          </a:p>
        </p:txBody>
      </p:sp>
      <p:sp>
        <p:nvSpPr>
          <p:cNvPr id="18" name="직사각형 17">
            <a:extLst>
              <a:ext uri="{FF2B5EF4-FFF2-40B4-BE49-F238E27FC236}">
                <a16:creationId xmlns:a16="http://schemas.microsoft.com/office/drawing/2014/main" id="{A45D344E-1435-D80D-62FE-671E2E9533B1}"/>
              </a:ext>
            </a:extLst>
          </p:cNvPr>
          <p:cNvSpPr/>
          <p:nvPr/>
        </p:nvSpPr>
        <p:spPr>
          <a:xfrm>
            <a:off x="512797" y="7678180"/>
            <a:ext cx="2674955" cy="1303224"/>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반도체 제조기업 엔비디아와 제휴를 통한 제조기업용</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서비스 공급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머신러닝 기반 데이터 보호</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현장 설비 운용 분석 등</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차량 제조사 제너럴 모터스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(GM)</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와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차량용 인포테인먼트 서비스 개발 협력 추진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차량용 가상비서 서비스 등</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9" name="직사각형 18">
            <a:extLst>
              <a:ext uri="{FF2B5EF4-FFF2-40B4-BE49-F238E27FC236}">
                <a16:creationId xmlns:a16="http://schemas.microsoft.com/office/drawing/2014/main" id="{543853D2-9E85-BB91-52DF-08A11B52FBB1}"/>
              </a:ext>
            </a:extLst>
          </p:cNvPr>
          <p:cNvSpPr/>
          <p:nvPr/>
        </p:nvSpPr>
        <p:spPr>
          <a:xfrm>
            <a:off x="3609848" y="7682878"/>
            <a:ext cx="2674955" cy="1298526"/>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GPT-4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모델을 기반으로 자사의 소프트웨어 적용 범위 확대</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디지털 워크 솔루션 ‘마이크로소프트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365’</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에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b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기술을 적용하여 업무 솔루션에서 챗봇 기능 등을 </a:t>
            </a:r>
            <a:b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활용한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Copilot’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기능 제공</a:t>
            </a: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컴퓨터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OS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윈도우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에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모델을 탑재 및 </a:t>
            </a:r>
            <a:b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플러그인 형태로 제공하여 윈도우에 설치된 </a:t>
            </a:r>
            <a:b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타 소프트웨어를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와 연계 활용 기능 제공</a:t>
            </a:r>
          </a:p>
        </p:txBody>
      </p:sp>
      <p:sp>
        <p:nvSpPr>
          <p:cNvPr id="21" name="TextBox 20">
            <a:extLst>
              <a:ext uri="{FF2B5EF4-FFF2-40B4-BE49-F238E27FC236}">
                <a16:creationId xmlns:a16="http://schemas.microsoft.com/office/drawing/2014/main" id="{E0F6E7D6-5AD0-49C7-65FD-25BFAC0318F7}"/>
              </a:ext>
            </a:extLst>
          </p:cNvPr>
          <p:cNvSpPr txBox="1"/>
          <p:nvPr/>
        </p:nvSpPr>
        <p:spPr>
          <a:xfrm>
            <a:off x="478068" y="9133861"/>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2" name="TextBox 21">
            <a:extLst>
              <a:ext uri="{FF2B5EF4-FFF2-40B4-BE49-F238E27FC236}">
                <a16:creationId xmlns:a16="http://schemas.microsoft.com/office/drawing/2014/main" id="{C748D1A8-CE77-B608-74FA-9FA0C14575EC}"/>
              </a:ext>
            </a:extLst>
          </p:cNvPr>
          <p:cNvSpPr txBox="1"/>
          <p:nvPr/>
        </p:nvSpPr>
        <p:spPr>
          <a:xfrm>
            <a:off x="3612036" y="7359244"/>
            <a:ext cx="2852620"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소프트웨어 서비스 적용 범위 확대</a:t>
            </a:r>
          </a:p>
        </p:txBody>
      </p:sp>
      <p:sp>
        <p:nvSpPr>
          <p:cNvPr id="28" name="사각형: 둥근 모서리 27">
            <a:extLst>
              <a:ext uri="{FF2B5EF4-FFF2-40B4-BE49-F238E27FC236}">
                <a16:creationId xmlns:a16="http://schemas.microsoft.com/office/drawing/2014/main" id="{CD81B21B-BE6D-43C0-62D4-11EBB0C1C893}"/>
              </a:ext>
            </a:extLst>
          </p:cNvPr>
          <p:cNvSpPr/>
          <p:nvPr/>
        </p:nvSpPr>
        <p:spPr>
          <a:xfrm>
            <a:off x="459105" y="7087193"/>
            <a:ext cx="1250513" cy="209366"/>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sp>
        <p:nvSpPr>
          <p:cNvPr id="32" name="사각형: 둥근 모서리 31">
            <a:extLst>
              <a:ext uri="{FF2B5EF4-FFF2-40B4-BE49-F238E27FC236}">
                <a16:creationId xmlns:a16="http://schemas.microsoft.com/office/drawing/2014/main" id="{35376318-3C00-05C3-A9A7-B719C98145B8}"/>
              </a:ext>
            </a:extLst>
          </p:cNvPr>
          <p:cNvSpPr/>
          <p:nvPr/>
        </p:nvSpPr>
        <p:spPr>
          <a:xfrm>
            <a:off x="3556185" y="7087193"/>
            <a:ext cx="1250513" cy="202654"/>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Tree>
    <p:extLst>
      <p:ext uri="{BB962C8B-B14F-4D97-AF65-F5344CB8AC3E}">
        <p14:creationId xmlns:p14="http://schemas.microsoft.com/office/powerpoint/2010/main" val="191462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4913C0C-C25C-4749-863E-8986E05AC8F5}"/>
              </a:ext>
            </a:extLst>
          </p:cNvPr>
          <p:cNvSpPr/>
          <p:nvPr/>
        </p:nvSpPr>
        <p:spPr>
          <a:xfrm>
            <a:off x="620714" y="8012292"/>
            <a:ext cx="5616574" cy="1225371"/>
          </a:xfrm>
          <a:prstGeom prst="rect">
            <a:avLst/>
          </a:prstGeom>
          <a:noFill/>
          <a:ln w="3175" cap="rnd" cmpd="sng" algn="ctr">
            <a:solidFill>
              <a:schemeClr val="bg1"/>
            </a:solidFill>
            <a:prstDash val="solid"/>
          </a:ln>
          <a:effectLst/>
        </p:spPr>
        <p:txBody>
          <a:bodyPr lIns="108000" tIns="54000" rIns="108000" bIns="54000" rtlCol="0" anchor="ct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본 보고서는 삼정</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경제연구원과 </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KPMG Member firm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전문가들이 수집한 자료를 바탕으로 일반적인 정보를 제공할 목적으로 작성되었으며</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보고서에 포함된 자료의 완전성</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정확성 및 신뢰성을 확인하기 위한 절차를 밟은 것은 아닙니다</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본 보고서는 특정 기업이나 개인의 개별 사안에 대한 조언을 제공할 목적으로 작성된 것이 아니므로</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구체적인 의사결정이 필요한 경우에는 당 법인의 전문가와 상의하여 주시기 바랍니다</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의 사전 동의 없이 본 보고서의 전체 또는 일부를 무단 배포</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인용</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발간</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복제할 수 없습니다</a:t>
            </a:r>
            <a:r>
              <a:rPr kumimoji="0" lang="en-US" altLang="ko-KR"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endParaRPr kumimoji="0" lang="ko-KR" altLang="en-US" sz="1000" b="0" i="0" u="none" strike="noStrike" kern="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 Placeholder 2">
            <a:extLst>
              <a:ext uri="{FF2B5EF4-FFF2-40B4-BE49-F238E27FC236}">
                <a16:creationId xmlns:a16="http://schemas.microsoft.com/office/drawing/2014/main" id="{BE32C9D2-5ECD-4546-8427-460CD57FC889}"/>
              </a:ext>
            </a:extLst>
          </p:cNvPr>
          <p:cNvSpPr txBox="1">
            <a:spLocks/>
          </p:cNvSpPr>
          <p:nvPr/>
        </p:nvSpPr>
        <p:spPr>
          <a:xfrm>
            <a:off x="954088" y="3208261"/>
            <a:ext cx="3093548" cy="192360"/>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250" b="0" i="0" u="none" strike="noStrike" kern="1200" cap="none" spc="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rPr>
              <a:t>삼정</a:t>
            </a:r>
            <a:r>
              <a:rPr kumimoji="0" lang="en-US" altLang="ko-KR" sz="1250" b="0" i="0" u="none" strike="noStrike" kern="1200" cap="none" spc="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rPr>
              <a:t>KPMG </a:t>
            </a:r>
            <a:r>
              <a:rPr kumimoji="0" lang="ko-KR" altLang="en-US" sz="1250" b="0" i="0" u="none" strike="noStrike" kern="1200" cap="none" spc="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rPr>
              <a:t>경제연구원</a:t>
            </a:r>
            <a:endParaRPr kumimoji="0" lang="en-US" sz="1250" b="0" i="0" u="none" strike="noStrike" kern="1200" cap="none" spc="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endParaRPr>
          </a:p>
        </p:txBody>
      </p:sp>
      <p:cxnSp>
        <p:nvCxnSpPr>
          <p:cNvPr id="41" name="직선 연결선 40">
            <a:extLst>
              <a:ext uri="{FF2B5EF4-FFF2-40B4-BE49-F238E27FC236}">
                <a16:creationId xmlns:a16="http://schemas.microsoft.com/office/drawing/2014/main" id="{0C11F793-9FAC-4014-A277-955BC6A69540}"/>
              </a:ext>
            </a:extLst>
          </p:cNvPr>
          <p:cNvCxnSpPr>
            <a:cxnSpLocks/>
          </p:cNvCxnSpPr>
          <p:nvPr/>
        </p:nvCxnSpPr>
        <p:spPr>
          <a:xfrm>
            <a:off x="620713" y="2510409"/>
            <a:ext cx="0" cy="390813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a:extLst>
              <a:ext uri="{FF2B5EF4-FFF2-40B4-BE49-F238E27FC236}">
                <a16:creationId xmlns:a16="http://schemas.microsoft.com/office/drawing/2014/main" id="{0FFBEC18-12BA-48F3-AA1D-616E23045CFA}"/>
              </a:ext>
            </a:extLst>
          </p:cNvPr>
          <p:cNvSpPr txBox="1">
            <a:spLocks/>
          </p:cNvSpPr>
          <p:nvPr/>
        </p:nvSpPr>
        <p:spPr>
          <a:xfrm>
            <a:off x="954088" y="3574698"/>
            <a:ext cx="3275585" cy="2843855"/>
          </a:xfrm>
          <a:prstGeom prst="rect">
            <a:avLst/>
          </a:prstGeom>
        </p:spPr>
        <p:txBody>
          <a:bodyPr lIns="0" tIns="0" rIns="0" bIns="0" anchor="b">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최창환</a:t>
            </a:r>
            <a:br>
              <a:rPr kumimoji="0" lang="en-US" altLang="ko-KR"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선임연구원</a:t>
            </a:r>
            <a:endPar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T 02-2112-7438</a:t>
            </a:r>
            <a:b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E changhwanchoi@kr.kpmg.com</a:t>
            </a: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endPar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endParaRP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이효정</a:t>
            </a:r>
            <a:br>
              <a:rPr kumimoji="0" lang="en-US" altLang="ko-KR"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상무</a:t>
            </a:r>
            <a:endPar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T 02-2112-6744</a:t>
            </a:r>
            <a:b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E hyojunglee@kr.kpmg.com</a:t>
            </a: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endPar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endParaRP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t>류승희</a:t>
            </a:r>
            <a:br>
              <a:rPr kumimoji="0" lang="en-US" altLang="ko-KR" sz="1200" b="1"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ko-KR" altLang="en-US"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t>선임연구원</a:t>
            </a:r>
            <a:endPar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endParaRPr>
          </a:p>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t>T 02-2112-7469</a:t>
            </a:r>
            <a:b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en-US" altLang="ko-KR" sz="12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rPr>
              <a:t>E seungheeryu@kr.kpmg.com</a:t>
            </a:r>
          </a:p>
        </p:txBody>
      </p:sp>
      <p:sp>
        <p:nvSpPr>
          <p:cNvPr id="10" name="TextBox 9">
            <a:extLst>
              <a:ext uri="{FF2B5EF4-FFF2-40B4-BE49-F238E27FC236}">
                <a16:creationId xmlns:a16="http://schemas.microsoft.com/office/drawing/2014/main" id="{FD1EDEC4-4439-426E-8796-2A75CEFEDBA5}"/>
              </a:ext>
            </a:extLst>
          </p:cNvPr>
          <p:cNvSpPr txBox="1"/>
          <p:nvPr/>
        </p:nvSpPr>
        <p:spPr>
          <a:xfrm>
            <a:off x="620713" y="1180737"/>
            <a:ext cx="6191250" cy="62068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ko-KR" altLang="en-US" sz="1800" b="0" i="0" u="none" strike="noStrike" kern="1200" cap="none" spc="-2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Arial" panose="020B0604020202020204" pitchFamily="34" charset="0"/>
              </a:rPr>
              <a:t>챗</a:t>
            </a:r>
            <a:r>
              <a:rPr kumimoji="0" lang="en-US" altLang="ko-KR" sz="1800" b="0" i="0" u="none" strike="noStrike" kern="1200" cap="none" spc="-2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Arial" panose="020B0604020202020204" pitchFamily="34" charset="0"/>
              </a:rPr>
              <a:t>GPT</a:t>
            </a:r>
            <a:r>
              <a:rPr kumimoji="0" lang="ko-KR" altLang="en-US" sz="1800" b="0" i="0" u="none" strike="noStrike" kern="1200" cap="none" spc="-2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Arial" panose="020B0604020202020204" pitchFamily="34" charset="0"/>
              </a:rPr>
              <a:t>와 생성형 </a:t>
            </a:r>
            <a:r>
              <a:rPr kumimoji="0" lang="en-US" altLang="ko-KR" sz="1800" b="0" i="0" u="none" strike="noStrike" kern="1200" cap="none" spc="-2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Arial" panose="020B0604020202020204" pitchFamily="34" charset="0"/>
              </a:rPr>
              <a:t>AI</a:t>
            </a:r>
            <a:r>
              <a:rPr kumimoji="0" lang="ko-KR" altLang="en-US" sz="1800" b="0" i="0" u="none" strike="noStrike" kern="1200" cap="none" spc="-20" normalizeH="0" baseline="0" noProof="0" dirty="0">
                <a:ln>
                  <a:solidFill>
                    <a:srgbClr val="00338D">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Arial" panose="020B0604020202020204" pitchFamily="34" charset="0"/>
              </a:rPr>
              <a:t>가 만드는 빅테크 플랫폼 혁신  </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altLang="ko-KR" sz="14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Issue Monitor | September 2023 </a:t>
            </a:r>
            <a:endParaRPr kumimoji="0" lang="ko-KR" altLang="en-US" sz="1400" b="0" i="0" u="none" strike="noStrike" kern="1200" cap="none" spc="0" normalizeH="0" baseline="0" noProof="0" dirty="0">
              <a:ln>
                <a:solidFill>
                  <a:srgbClr val="00338D">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p:txBody>
      </p:sp>
      <p:sp>
        <p:nvSpPr>
          <p:cNvPr id="4" name="TextBox 3">
            <a:extLst>
              <a:ext uri="{FF2B5EF4-FFF2-40B4-BE49-F238E27FC236}">
                <a16:creationId xmlns:a16="http://schemas.microsoft.com/office/drawing/2014/main" id="{5C497822-84CF-4AB9-A65D-02A926745461}"/>
              </a:ext>
            </a:extLst>
          </p:cNvPr>
          <p:cNvSpPr txBox="1"/>
          <p:nvPr/>
        </p:nvSpPr>
        <p:spPr>
          <a:xfrm>
            <a:off x="954088" y="2309119"/>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200" b="0" i="0" u="none" strike="noStrike" kern="1200" cap="none" spc="0" normalizeH="0" baseline="0" noProof="0" dirty="0">
                <a:ln>
                  <a:solidFill>
                    <a:srgbClr val="00338D">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Contacts</a:t>
            </a:r>
            <a:endParaRPr kumimoji="0" lang="ko-KR" altLang="en-US" sz="4200" b="0" i="0" u="none" strike="noStrike" kern="1200" cap="none" spc="0" normalizeH="0" baseline="0" noProof="0" dirty="0">
              <a:ln>
                <a:solidFill>
                  <a:srgbClr val="00338D">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61428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859985"/>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구글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AI</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의 적용 솔루션의 확대 및 신뢰도 강화 도모</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검색 엔진과 모바일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 등의 코어 기능을 기반으로 자사의 플랫폼 생태계 내 유입된 플랫폼 이용자들을 대상으로 검색 광고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클라우드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특화 콘텐츠 공유 플랫폼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스마트 디바이스 제조 등으로 사업 분야를 확장하였다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검색 플랫폼 시장에서 야후 등 주요 경쟁자를 제치고 가장 높은 지배력을 보유하게 된 구글은 데스크톱과 모바일 플랫폼에서 각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80%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후반대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90%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중반대의 압도적인 시장 지배력을 유지하고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검색 엔진을 통하여 확보한 높은 이용자 점유율과 이용자의 검색 데이터를 기반으로 한 니즈 파악을 기반으로 구글은 검색 광고 시장에서 높은 점유율을 기록 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우수한 데이터 저장 및 처리 역량을 기반으로 클라우드 컴퓨팅 시스템을 제공하는 클라우드 사업 분야에서도 활발히 사업을 운영 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지메일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(Gmail),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독스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(Google Docs)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자체 여러 플랫폼 서비스와 클라우드 분야를 연결한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SaaS(Software-as-a-Service)</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등의 클라우드 서비스를 운영하고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검색 엔진 분야 등 기존 플랫폼에서 얻는 다양한 이용자 정보 등을 함께 활용하여 이용자의 니즈에 부합하는 특화된 콘텐츠를 제공 및 공유할 수 있도록 하는 유튜브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링크드인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플랫폼을 제공한다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또한 스마트폰 보급이 확대되는 시기에 빠르게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안드로이드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출시하며 애플의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iOS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시장을 양분하며 높은 점유율을 유지하고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모바일 이용자의 생태계를 자사의 플랫폼을 기반으로 운영될 수 있도록 구성함으로써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모바일 디바이스와 연계한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IoT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디바이스 솔루션인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스마트홈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어시스턴트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및 스마트 디바이스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픽셀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등을 출시하여 디바이스 분야로도 사업을 확장하였다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35780" y="490944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코어 기능을 기반으로 자사의 플랫폼 생태계 내 유입된 플랫폼 이용자들을 대상으로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맑은 고딕" panose="020B0503020000020004" pitchFamily="50" charset="-127"/>
                <a:ea typeface="맑은 고딕" panose="020B0503020000020004" pitchFamily="50"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사업 분야를 확장</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flipH="1">
            <a:off x="1954771" y="1281113"/>
            <a:ext cx="2617" cy="475852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7935BDA-F477-0024-F064-6F9765772B21}"/>
              </a:ext>
            </a:extLst>
          </p:cNvPr>
          <p:cNvSpPr txBox="1"/>
          <p:nvPr/>
        </p:nvSpPr>
        <p:spPr>
          <a:xfrm>
            <a:off x="478447" y="617524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주요 플랫폼 사업모델 및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 name="TextBox 1">
            <a:extLst>
              <a:ext uri="{FF2B5EF4-FFF2-40B4-BE49-F238E27FC236}">
                <a16:creationId xmlns:a16="http://schemas.microsoft.com/office/drawing/2014/main" id="{D9B100E4-0EE2-A44D-61E6-9ACDEE96B364}"/>
              </a:ext>
            </a:extLst>
          </p:cNvPr>
          <p:cNvSpPr txBox="1"/>
          <p:nvPr/>
        </p:nvSpPr>
        <p:spPr>
          <a:xfrm>
            <a:off x="489989" y="9111949"/>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4" name="화살표: 오른쪽 3">
            <a:extLst>
              <a:ext uri="{FF2B5EF4-FFF2-40B4-BE49-F238E27FC236}">
                <a16:creationId xmlns:a16="http://schemas.microsoft.com/office/drawing/2014/main" id="{C579EC36-A8A2-4DCE-C094-FD37DBDA906A}"/>
              </a:ext>
            </a:extLst>
          </p:cNvPr>
          <p:cNvSpPr/>
          <p:nvPr/>
        </p:nvSpPr>
        <p:spPr>
          <a:xfrm>
            <a:off x="3076374" y="7487083"/>
            <a:ext cx="551729" cy="755459"/>
          </a:xfrm>
          <a:prstGeom prst="rightArrow">
            <a:avLst>
              <a:gd name="adj1" fmla="val 50000"/>
              <a:gd name="adj2" fmla="val 3857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5" name="그룹 4">
            <a:extLst>
              <a:ext uri="{FF2B5EF4-FFF2-40B4-BE49-F238E27FC236}">
                <a16:creationId xmlns:a16="http://schemas.microsoft.com/office/drawing/2014/main" id="{906AC461-38D8-33E0-3F66-EF8A78D1A100}"/>
              </a:ext>
            </a:extLst>
          </p:cNvPr>
          <p:cNvGrpSpPr/>
          <p:nvPr/>
        </p:nvGrpSpPr>
        <p:grpSpPr>
          <a:xfrm>
            <a:off x="498307" y="6721440"/>
            <a:ext cx="2578065" cy="2312910"/>
            <a:chOff x="498307" y="6700969"/>
            <a:chExt cx="2578065" cy="2350645"/>
          </a:xfrm>
        </p:grpSpPr>
        <p:sp>
          <p:nvSpPr>
            <p:cNvPr id="6" name="이등변 삼각형 5">
              <a:extLst>
                <a:ext uri="{FF2B5EF4-FFF2-40B4-BE49-F238E27FC236}">
                  <a16:creationId xmlns:a16="http://schemas.microsoft.com/office/drawing/2014/main" id="{B2C75A1D-10CA-7676-A6A6-2AAED6BBEE35}"/>
                </a:ext>
              </a:extLst>
            </p:cNvPr>
            <p:cNvSpPr/>
            <p:nvPr/>
          </p:nvSpPr>
          <p:spPr>
            <a:xfrm>
              <a:off x="498308" y="7870782"/>
              <a:ext cx="2578064" cy="1177834"/>
            </a:xfrm>
            <a:prstGeom prst="triangle">
              <a:avLst/>
            </a:prstGeom>
            <a:solidFill>
              <a:srgbClr val="4769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이등변 삼각형 6">
              <a:extLst>
                <a:ext uri="{FF2B5EF4-FFF2-40B4-BE49-F238E27FC236}">
                  <a16:creationId xmlns:a16="http://schemas.microsoft.com/office/drawing/2014/main" id="{349EEF22-1395-139C-CDB1-7E348F958AC9}"/>
                </a:ext>
              </a:extLst>
            </p:cNvPr>
            <p:cNvSpPr/>
            <p:nvPr/>
          </p:nvSpPr>
          <p:spPr>
            <a:xfrm rot="10800000">
              <a:off x="498309" y="6700969"/>
              <a:ext cx="2578063" cy="1196813"/>
            </a:xfrm>
            <a:prstGeom prst="triangle">
              <a:avLst/>
            </a:prstGeom>
            <a:solidFill>
              <a:srgbClr val="4769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 name="이등변 삼각형 7">
              <a:extLst>
                <a:ext uri="{FF2B5EF4-FFF2-40B4-BE49-F238E27FC236}">
                  <a16:creationId xmlns:a16="http://schemas.microsoft.com/office/drawing/2014/main" id="{0D1027B3-37DA-E79F-67A1-216FDD7D11DD}"/>
                </a:ext>
              </a:extLst>
            </p:cNvPr>
            <p:cNvSpPr/>
            <p:nvPr/>
          </p:nvSpPr>
          <p:spPr>
            <a:xfrm rot="16200000">
              <a:off x="1248323" y="7223560"/>
              <a:ext cx="2350638" cy="1305461"/>
            </a:xfrm>
            <a:prstGeom prst="triangle">
              <a:avLst/>
            </a:prstGeom>
            <a:solidFill>
              <a:srgbClr val="CD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 name="이등변 삼각형 8">
              <a:extLst>
                <a:ext uri="{FF2B5EF4-FFF2-40B4-BE49-F238E27FC236}">
                  <a16:creationId xmlns:a16="http://schemas.microsoft.com/office/drawing/2014/main" id="{E16B3A75-A8CD-CFBF-FB48-94F5B5F9FA65}"/>
                </a:ext>
              </a:extLst>
            </p:cNvPr>
            <p:cNvSpPr/>
            <p:nvPr/>
          </p:nvSpPr>
          <p:spPr>
            <a:xfrm rot="5400000">
              <a:off x="-37128" y="7236413"/>
              <a:ext cx="2350636" cy="1279765"/>
            </a:xfrm>
            <a:prstGeom prst="triangle">
              <a:avLst/>
            </a:prstGeom>
            <a:solidFill>
              <a:srgbClr val="CDF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1" name="타원 10">
            <a:extLst>
              <a:ext uri="{FF2B5EF4-FFF2-40B4-BE49-F238E27FC236}">
                <a16:creationId xmlns:a16="http://schemas.microsoft.com/office/drawing/2014/main" id="{48E53BD0-0E61-1301-0D17-DD7A2C35014C}"/>
              </a:ext>
            </a:extLst>
          </p:cNvPr>
          <p:cNvSpPr/>
          <p:nvPr/>
        </p:nvSpPr>
        <p:spPr>
          <a:xfrm>
            <a:off x="994012" y="7115133"/>
            <a:ext cx="1570016" cy="1570016"/>
          </a:xfrm>
          <a:prstGeom prst="ellipse">
            <a:avLst/>
          </a:prstGeom>
          <a:solidFill>
            <a:schemeClr val="tx1">
              <a:alpha val="30000"/>
            </a:schemeClr>
          </a:solidFill>
          <a:ln w="12700">
            <a:solidFill>
              <a:srgbClr val="ABD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타원 11">
            <a:extLst>
              <a:ext uri="{FF2B5EF4-FFF2-40B4-BE49-F238E27FC236}">
                <a16:creationId xmlns:a16="http://schemas.microsoft.com/office/drawing/2014/main" id="{3DF3DB4E-1A8B-8B99-E077-01F967C6A6FE}"/>
              </a:ext>
            </a:extLst>
          </p:cNvPr>
          <p:cNvSpPr/>
          <p:nvPr/>
        </p:nvSpPr>
        <p:spPr>
          <a:xfrm>
            <a:off x="1458586" y="7579707"/>
            <a:ext cx="640868" cy="640868"/>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4" name="TextBox 13">
            <a:extLst>
              <a:ext uri="{FF2B5EF4-FFF2-40B4-BE49-F238E27FC236}">
                <a16:creationId xmlns:a16="http://schemas.microsoft.com/office/drawing/2014/main" id="{D0404DE3-8017-AF89-CBFC-C3E029259E56}"/>
              </a:ext>
            </a:extLst>
          </p:cNvPr>
          <p:cNvSpPr txBox="1"/>
          <p:nvPr/>
        </p:nvSpPr>
        <p:spPr>
          <a:xfrm>
            <a:off x="713330" y="6814869"/>
            <a:ext cx="2148025" cy="2616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검색엔진</a:t>
            </a:r>
            <a:r>
              <a:rPr kumimoji="0" lang="en-US" altLang="ko-KR"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유튜브 등 다량의 데이터 처리 인프라를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기반으로 클라우드 컴퓨팅 시스템 제공</a:t>
            </a:r>
          </a:p>
        </p:txBody>
      </p:sp>
      <p:sp>
        <p:nvSpPr>
          <p:cNvPr id="15" name="TextBox 14">
            <a:extLst>
              <a:ext uri="{FF2B5EF4-FFF2-40B4-BE49-F238E27FC236}">
                <a16:creationId xmlns:a16="http://schemas.microsoft.com/office/drawing/2014/main" id="{E9474403-E7A0-919B-34C7-73B5BE0CCB0E}"/>
              </a:ext>
            </a:extLst>
          </p:cNvPr>
          <p:cNvSpPr txBox="1"/>
          <p:nvPr/>
        </p:nvSpPr>
        <p:spPr>
          <a:xfrm>
            <a:off x="682684" y="8847986"/>
            <a:ext cx="2173673"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YouTube, LinkedIn </a:t>
            </a:r>
            <a:r>
              <a:rPr kumimoji="0" lang="ko-KR" altLang="en-US" sz="850" b="0"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등 콘텐츠 공유 및 광고 게시 </a:t>
            </a:r>
          </a:p>
        </p:txBody>
      </p:sp>
      <p:sp>
        <p:nvSpPr>
          <p:cNvPr id="16" name="TextBox 15">
            <a:extLst>
              <a:ext uri="{FF2B5EF4-FFF2-40B4-BE49-F238E27FC236}">
                <a16:creationId xmlns:a16="http://schemas.microsoft.com/office/drawing/2014/main" id="{16AC796B-E9CB-6117-82E1-BAF3ADC19073}"/>
              </a:ext>
            </a:extLst>
          </p:cNvPr>
          <p:cNvSpPr txBox="1"/>
          <p:nvPr/>
        </p:nvSpPr>
        <p:spPr>
          <a:xfrm>
            <a:off x="614268" y="7281611"/>
            <a:ext cx="261610" cy="1218282"/>
          </a:xfrm>
          <a:prstGeom prst="rect">
            <a:avLst/>
          </a:prstGeom>
          <a:noFill/>
        </p:spPr>
        <p:txBody>
          <a:bodyPr vert="eaVert"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검색 플랫폼 운영 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검색 내역 대상 광고 게시</a:t>
            </a:r>
          </a:p>
        </p:txBody>
      </p:sp>
      <p:sp>
        <p:nvSpPr>
          <p:cNvPr id="17" name="TextBox 16">
            <a:extLst>
              <a:ext uri="{FF2B5EF4-FFF2-40B4-BE49-F238E27FC236}">
                <a16:creationId xmlns:a16="http://schemas.microsoft.com/office/drawing/2014/main" id="{5D56A4DC-86EA-1E80-53CF-6D3BA4374AF5}"/>
              </a:ext>
            </a:extLst>
          </p:cNvPr>
          <p:cNvSpPr txBox="1"/>
          <p:nvPr/>
        </p:nvSpPr>
        <p:spPr>
          <a:xfrm>
            <a:off x="2480034" y="7049745"/>
            <a:ext cx="523220" cy="1728037"/>
          </a:xfrm>
          <a:prstGeom prst="rect">
            <a:avLst/>
          </a:prstGeom>
          <a:noFill/>
        </p:spPr>
        <p:txBody>
          <a:bodyPr vert="eaVert"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모바일 </a:t>
            </a: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OS, </a:t>
            </a: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모바일 디바이스</a:t>
            </a: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IoT </a:t>
            </a: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디바이스 등의 스마트 디바이스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rPr>
              <a:t>및 솔루션 공급</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50" b="0" i="0" u="none" strike="noStrike" kern="1200" cap="none" spc="0" normalizeH="0" baseline="0" noProof="0" dirty="0">
              <a:ln>
                <a:solidFill>
                  <a:srgbClr val="FD349C">
                    <a:alpha val="0"/>
                  </a:srgbClr>
                </a:solidFill>
              </a:ln>
              <a:solidFill>
                <a:srgbClr val="193DC1"/>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8" name="TextBox 17">
            <a:extLst>
              <a:ext uri="{FF2B5EF4-FFF2-40B4-BE49-F238E27FC236}">
                <a16:creationId xmlns:a16="http://schemas.microsoft.com/office/drawing/2014/main" id="{85CFB982-0CC6-072A-A7D7-2AF85A2CD0D5}"/>
              </a:ext>
            </a:extLst>
          </p:cNvPr>
          <p:cNvSpPr txBox="1"/>
          <p:nvPr/>
        </p:nvSpPr>
        <p:spPr>
          <a:xfrm>
            <a:off x="1597239" y="7280043"/>
            <a:ext cx="378310"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클라우드</a:t>
            </a:r>
          </a:p>
        </p:txBody>
      </p:sp>
      <p:sp>
        <p:nvSpPr>
          <p:cNvPr id="19" name="TextBox 18">
            <a:extLst>
              <a:ext uri="{FF2B5EF4-FFF2-40B4-BE49-F238E27FC236}">
                <a16:creationId xmlns:a16="http://schemas.microsoft.com/office/drawing/2014/main" id="{4C649F2E-FFCC-8D78-C265-48A3BA1D730B}"/>
              </a:ext>
            </a:extLst>
          </p:cNvPr>
          <p:cNvSpPr txBox="1"/>
          <p:nvPr/>
        </p:nvSpPr>
        <p:spPr>
          <a:xfrm>
            <a:off x="1516129" y="8335166"/>
            <a:ext cx="525785" cy="2616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콘텐츠 특화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플랫폼</a:t>
            </a:r>
          </a:p>
        </p:txBody>
      </p:sp>
      <p:sp>
        <p:nvSpPr>
          <p:cNvPr id="20" name="TextBox 19">
            <a:extLst>
              <a:ext uri="{FF2B5EF4-FFF2-40B4-BE49-F238E27FC236}">
                <a16:creationId xmlns:a16="http://schemas.microsoft.com/office/drawing/2014/main" id="{14CE199A-2FF7-D21A-0F64-D5F7468D7472}"/>
              </a:ext>
            </a:extLst>
          </p:cNvPr>
          <p:cNvSpPr txBox="1"/>
          <p:nvPr/>
        </p:nvSpPr>
        <p:spPr>
          <a:xfrm>
            <a:off x="2144206" y="7778194"/>
            <a:ext cx="371897" cy="2616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스마트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디바이스</a:t>
            </a:r>
          </a:p>
        </p:txBody>
      </p:sp>
      <p:sp>
        <p:nvSpPr>
          <p:cNvPr id="21" name="TextBox 20">
            <a:extLst>
              <a:ext uri="{FF2B5EF4-FFF2-40B4-BE49-F238E27FC236}">
                <a16:creationId xmlns:a16="http://schemas.microsoft.com/office/drawing/2014/main" id="{3E6F9611-61C5-39DA-CD15-2679EDA1DBAB}"/>
              </a:ext>
            </a:extLst>
          </p:cNvPr>
          <p:cNvSpPr txBox="1"/>
          <p:nvPr/>
        </p:nvSpPr>
        <p:spPr>
          <a:xfrm>
            <a:off x="1153174" y="7635151"/>
            <a:ext cx="185948" cy="52322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검색</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엔진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광고</a:t>
            </a:r>
          </a:p>
        </p:txBody>
      </p:sp>
      <p:sp>
        <p:nvSpPr>
          <p:cNvPr id="22" name="직사각형 21">
            <a:extLst>
              <a:ext uri="{FF2B5EF4-FFF2-40B4-BE49-F238E27FC236}">
                <a16:creationId xmlns:a16="http://schemas.microsoft.com/office/drawing/2014/main" id="{8F6C3051-C359-7072-1183-BDDAA03F0026}"/>
              </a:ext>
            </a:extLst>
          </p:cNvPr>
          <p:cNvSpPr/>
          <p:nvPr/>
        </p:nvSpPr>
        <p:spPr>
          <a:xfrm>
            <a:off x="3671280" y="6724823"/>
            <a:ext cx="2853345" cy="2350637"/>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3" name="직사각형 22">
            <a:extLst>
              <a:ext uri="{FF2B5EF4-FFF2-40B4-BE49-F238E27FC236}">
                <a16:creationId xmlns:a16="http://schemas.microsoft.com/office/drawing/2014/main" id="{59CCE003-D3FD-B06A-E852-7789150DACF2}"/>
              </a:ext>
            </a:extLst>
          </p:cNvPr>
          <p:cNvSpPr/>
          <p:nvPr/>
        </p:nvSpPr>
        <p:spPr>
          <a:xfrm>
            <a:off x="3671280" y="6721446"/>
            <a:ext cx="2853345" cy="301406"/>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000000">
                      <a:alpha val="0"/>
                    </a:srgbClr>
                  </a:solidFill>
                </a:ln>
                <a:gradFill>
                  <a:gsLst>
                    <a:gs pos="0">
                      <a:srgbClr val="FFFFFF"/>
                    </a:gs>
                    <a:gs pos="100000">
                      <a:srgbClr val="FFFFFF">
                        <a:lumMod val="9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적용 전략</a:t>
            </a:r>
          </a:p>
        </p:txBody>
      </p:sp>
      <p:grpSp>
        <p:nvGrpSpPr>
          <p:cNvPr id="64" name="그룹 63">
            <a:extLst>
              <a:ext uri="{FF2B5EF4-FFF2-40B4-BE49-F238E27FC236}">
                <a16:creationId xmlns:a16="http://schemas.microsoft.com/office/drawing/2014/main" id="{BB20444A-C5EF-C752-69C2-7F48CCA6A871}"/>
              </a:ext>
            </a:extLst>
          </p:cNvPr>
          <p:cNvGrpSpPr/>
          <p:nvPr/>
        </p:nvGrpSpPr>
        <p:grpSpPr>
          <a:xfrm>
            <a:off x="3754387" y="7134133"/>
            <a:ext cx="2737142" cy="209366"/>
            <a:chOff x="3754387" y="7134133"/>
            <a:chExt cx="2737142" cy="209366"/>
          </a:xfrm>
        </p:grpSpPr>
        <p:sp>
          <p:nvSpPr>
            <p:cNvPr id="24" name="TextBox 23">
              <a:extLst>
                <a:ext uri="{FF2B5EF4-FFF2-40B4-BE49-F238E27FC236}">
                  <a16:creationId xmlns:a16="http://schemas.microsoft.com/office/drawing/2014/main" id="{88554E4F-4A11-458C-9102-76C6C2922668}"/>
                </a:ext>
              </a:extLst>
            </p:cNvPr>
            <p:cNvSpPr txBox="1"/>
            <p:nvPr/>
          </p:nvSpPr>
          <p:spPr>
            <a:xfrm>
              <a:off x="4595143" y="7151105"/>
              <a:ext cx="1896386" cy="130805"/>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검색 플랫폼에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Bard’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도입</a:t>
              </a:r>
            </a:p>
          </p:txBody>
        </p:sp>
        <p:sp>
          <p:nvSpPr>
            <p:cNvPr id="28" name="사각형: 둥근 모서리 27">
              <a:extLst>
                <a:ext uri="{FF2B5EF4-FFF2-40B4-BE49-F238E27FC236}">
                  <a16:creationId xmlns:a16="http://schemas.microsoft.com/office/drawing/2014/main" id="{DCDF737A-EBAF-7D94-E57C-7B04381D7E6F}"/>
                </a:ext>
              </a:extLst>
            </p:cNvPr>
            <p:cNvSpPr/>
            <p:nvPr/>
          </p:nvSpPr>
          <p:spPr>
            <a:xfrm>
              <a:off x="3754387" y="7134133"/>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검색 엔진</a:t>
              </a:r>
            </a:p>
          </p:txBody>
        </p:sp>
      </p:grpSp>
      <p:grpSp>
        <p:nvGrpSpPr>
          <p:cNvPr id="54" name="그룹 53">
            <a:extLst>
              <a:ext uri="{FF2B5EF4-FFF2-40B4-BE49-F238E27FC236}">
                <a16:creationId xmlns:a16="http://schemas.microsoft.com/office/drawing/2014/main" id="{FCEB8F8E-3341-1A18-4228-2441ED226D55}"/>
              </a:ext>
            </a:extLst>
          </p:cNvPr>
          <p:cNvGrpSpPr/>
          <p:nvPr/>
        </p:nvGrpSpPr>
        <p:grpSpPr>
          <a:xfrm>
            <a:off x="3754387" y="7652020"/>
            <a:ext cx="2653787" cy="267644"/>
            <a:chOff x="3754387" y="7511036"/>
            <a:chExt cx="2653787" cy="267644"/>
          </a:xfrm>
        </p:grpSpPr>
        <p:sp>
          <p:nvSpPr>
            <p:cNvPr id="25" name="TextBox 24">
              <a:extLst>
                <a:ext uri="{FF2B5EF4-FFF2-40B4-BE49-F238E27FC236}">
                  <a16:creationId xmlns:a16="http://schemas.microsoft.com/office/drawing/2014/main" id="{615A634F-5147-E29F-4674-6C5043F9D3C2}"/>
                </a:ext>
              </a:extLst>
            </p:cNvPr>
            <p:cNvSpPr txBox="1"/>
            <p:nvPr/>
          </p:nvSpPr>
          <p:spPr>
            <a:xfrm>
              <a:off x="4601517" y="7517070"/>
              <a:ext cx="1806657" cy="26161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기술을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Gmail, Google Docs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등에 적용하여 클라우드의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SaaS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기능 강화</a:t>
              </a:r>
            </a:p>
          </p:txBody>
        </p:sp>
        <p:sp>
          <p:nvSpPr>
            <p:cNvPr id="32" name="사각형: 둥근 모서리 31">
              <a:extLst>
                <a:ext uri="{FF2B5EF4-FFF2-40B4-BE49-F238E27FC236}">
                  <a16:creationId xmlns:a16="http://schemas.microsoft.com/office/drawing/2014/main" id="{86210D14-D7C7-8499-936E-90A739419E07}"/>
                </a:ext>
              </a:extLst>
            </p:cNvPr>
            <p:cNvSpPr/>
            <p:nvPr/>
          </p:nvSpPr>
          <p:spPr>
            <a:xfrm>
              <a:off x="3754387" y="7511036"/>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클라우드</a:t>
              </a:r>
            </a:p>
          </p:txBody>
        </p:sp>
      </p:grpSp>
      <p:grpSp>
        <p:nvGrpSpPr>
          <p:cNvPr id="41" name="그룹 40">
            <a:extLst>
              <a:ext uri="{FF2B5EF4-FFF2-40B4-BE49-F238E27FC236}">
                <a16:creationId xmlns:a16="http://schemas.microsoft.com/office/drawing/2014/main" id="{3058488F-7882-610B-BDE6-FA5ACEF38236}"/>
              </a:ext>
            </a:extLst>
          </p:cNvPr>
          <p:cNvGrpSpPr/>
          <p:nvPr/>
        </p:nvGrpSpPr>
        <p:grpSpPr>
          <a:xfrm>
            <a:off x="3754387" y="8676447"/>
            <a:ext cx="2706711" cy="302344"/>
            <a:chOff x="3754387" y="8623080"/>
            <a:chExt cx="2706711" cy="302344"/>
          </a:xfrm>
        </p:grpSpPr>
        <p:sp>
          <p:nvSpPr>
            <p:cNvPr id="26" name="TextBox 25">
              <a:extLst>
                <a:ext uri="{FF2B5EF4-FFF2-40B4-BE49-F238E27FC236}">
                  <a16:creationId xmlns:a16="http://schemas.microsoft.com/office/drawing/2014/main" id="{22E595FD-7699-7707-AE12-963DBBC168F2}"/>
                </a:ext>
              </a:extLst>
            </p:cNvPr>
            <p:cNvSpPr txBox="1"/>
            <p:nvPr/>
          </p:nvSpPr>
          <p:spPr>
            <a:xfrm>
              <a:off x="4601517" y="8639642"/>
              <a:ext cx="1859581" cy="26161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구글 어시스턴트에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기능 도입 추진하여 스마트 디바이스 기능 강화</a:t>
              </a:r>
            </a:p>
          </p:txBody>
        </p:sp>
        <p:sp>
          <p:nvSpPr>
            <p:cNvPr id="33" name="사각형: 둥근 모서리 32">
              <a:extLst>
                <a:ext uri="{FF2B5EF4-FFF2-40B4-BE49-F238E27FC236}">
                  <a16:creationId xmlns:a16="http://schemas.microsoft.com/office/drawing/2014/main" id="{C1555692-FF6E-3F1B-6F22-88A83E753382}"/>
                </a:ext>
              </a:extLst>
            </p:cNvPr>
            <p:cNvSpPr/>
            <p:nvPr/>
          </p:nvSpPr>
          <p:spPr>
            <a:xfrm>
              <a:off x="3754387" y="8623080"/>
              <a:ext cx="765993" cy="302344"/>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스마트</a:t>
              </a:r>
              <a:br>
                <a:rPr kumimoji="0" lang="en-US" altLang="ko-KR"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디바이스</a:t>
              </a:r>
            </a:p>
          </p:txBody>
        </p:sp>
      </p:grpSp>
      <p:pic>
        <p:nvPicPr>
          <p:cNvPr id="34" name="그림 33">
            <a:extLst>
              <a:ext uri="{FF2B5EF4-FFF2-40B4-BE49-F238E27FC236}">
                <a16:creationId xmlns:a16="http://schemas.microsoft.com/office/drawing/2014/main" id="{32A08751-41D8-7746-7C0B-F8BA1F0574A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497" y="7838424"/>
            <a:ext cx="505996" cy="170920"/>
          </a:xfrm>
          <a:prstGeom prst="rect">
            <a:avLst/>
          </a:prstGeom>
        </p:spPr>
      </p:pic>
      <p:grpSp>
        <p:nvGrpSpPr>
          <p:cNvPr id="52" name="그룹 51">
            <a:extLst>
              <a:ext uri="{FF2B5EF4-FFF2-40B4-BE49-F238E27FC236}">
                <a16:creationId xmlns:a16="http://schemas.microsoft.com/office/drawing/2014/main" id="{A2FD08E6-C956-1DDF-B5F2-AC95131BA8DC}"/>
              </a:ext>
            </a:extLst>
          </p:cNvPr>
          <p:cNvGrpSpPr/>
          <p:nvPr/>
        </p:nvGrpSpPr>
        <p:grpSpPr>
          <a:xfrm>
            <a:off x="3754387" y="8158969"/>
            <a:ext cx="2737142" cy="278172"/>
            <a:chOff x="3754387" y="8038289"/>
            <a:chExt cx="2737142" cy="278172"/>
          </a:xfrm>
        </p:grpSpPr>
        <p:sp>
          <p:nvSpPr>
            <p:cNvPr id="35" name="TextBox 34">
              <a:extLst>
                <a:ext uri="{FF2B5EF4-FFF2-40B4-BE49-F238E27FC236}">
                  <a16:creationId xmlns:a16="http://schemas.microsoft.com/office/drawing/2014/main" id="{F66F148C-50B5-A886-92C2-A8407E561C43}"/>
                </a:ext>
              </a:extLst>
            </p:cNvPr>
            <p:cNvSpPr txBox="1"/>
            <p:nvPr/>
          </p:nvSpPr>
          <p:spPr>
            <a:xfrm>
              <a:off x="4601517" y="8054851"/>
              <a:ext cx="1890012" cy="26161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음성 생성형 </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‘뮤직</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LM’</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을</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개발하여 텍스트</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음성 등 멀티모달</a:t>
              </a:r>
              <a:r>
                <a:rPr kumimoji="0" lang="en-US" altLang="ko-KR"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콘텐츠 확대</a:t>
              </a:r>
            </a:p>
          </p:txBody>
        </p:sp>
        <p:sp>
          <p:nvSpPr>
            <p:cNvPr id="36" name="사각형: 둥근 모서리 35">
              <a:extLst>
                <a:ext uri="{FF2B5EF4-FFF2-40B4-BE49-F238E27FC236}">
                  <a16:creationId xmlns:a16="http://schemas.microsoft.com/office/drawing/2014/main" id="{F9D200F3-D85B-0C95-9596-E8FAB2329FE1}"/>
                </a:ext>
              </a:extLst>
            </p:cNvPr>
            <p:cNvSpPr/>
            <p:nvPr/>
          </p:nvSpPr>
          <p:spPr>
            <a:xfrm>
              <a:off x="3754387" y="8038289"/>
              <a:ext cx="765993" cy="209366"/>
            </a:xfrm>
            <a:prstGeom prst="roundRect">
              <a:avLst>
                <a:gd name="adj" fmla="val 50000"/>
              </a:avLst>
            </a:prstGeom>
            <a:solidFill>
              <a:srgbClr val="193D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콘텐츠</a:t>
              </a:r>
            </a:p>
          </p:txBody>
        </p:sp>
      </p:grpSp>
    </p:spTree>
    <p:extLst>
      <p:ext uri="{BB962C8B-B14F-4D97-AF65-F5344CB8AC3E}">
        <p14:creationId xmlns:p14="http://schemas.microsoft.com/office/powerpoint/2010/main" val="177367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사각형: 둥근 위쪽 모서리 14">
            <a:extLst>
              <a:ext uri="{FF2B5EF4-FFF2-40B4-BE49-F238E27FC236}">
                <a16:creationId xmlns:a16="http://schemas.microsoft.com/office/drawing/2014/main" id="{F4785022-933F-99C3-6B7B-BB0FDCC9227C}"/>
              </a:ext>
            </a:extLst>
          </p:cNvPr>
          <p:cNvSpPr/>
          <p:nvPr/>
        </p:nvSpPr>
        <p:spPr>
          <a:xfrm>
            <a:off x="4651146" y="7374822"/>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사각형: 둥근 위쪽 모서리 12">
            <a:extLst>
              <a:ext uri="{FF2B5EF4-FFF2-40B4-BE49-F238E27FC236}">
                <a16:creationId xmlns:a16="http://schemas.microsoft.com/office/drawing/2014/main" id="{5DC69268-569F-C091-5B7F-F9CB68DE5854}"/>
              </a:ext>
            </a:extLst>
          </p:cNvPr>
          <p:cNvSpPr/>
          <p:nvPr/>
        </p:nvSpPr>
        <p:spPr>
          <a:xfrm>
            <a:off x="2507531" y="737960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 name="사각형: 둥근 위쪽 모서리 2">
            <a:extLst>
              <a:ext uri="{FF2B5EF4-FFF2-40B4-BE49-F238E27FC236}">
                <a16:creationId xmlns:a16="http://schemas.microsoft.com/office/drawing/2014/main" id="{B130339A-CDE9-0EFB-04F0-91AB33DA0AC9}"/>
              </a:ext>
            </a:extLst>
          </p:cNvPr>
          <p:cNvSpPr/>
          <p:nvPr/>
        </p:nvSpPr>
        <p:spPr>
          <a:xfrm>
            <a:off x="385840" y="737960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TextBox 10">
            <a:extLst>
              <a:ext uri="{FF2B5EF4-FFF2-40B4-BE49-F238E27FC236}">
                <a16:creationId xmlns:a16="http://schemas.microsoft.com/office/drawing/2014/main" id="{AA7A04D8-CF95-0444-F69D-859156A6ACB6}"/>
              </a:ext>
            </a:extLst>
          </p:cNvPr>
          <p:cNvSpPr txBox="1"/>
          <p:nvPr/>
        </p:nvSpPr>
        <p:spPr>
          <a:xfrm>
            <a:off x="392106" y="7519264"/>
            <a:ext cx="194625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신뢰 가능한 콘텐츠 기능 추가</a:t>
            </a: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879495"/>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알파고의 등장으로 인공지능 시대의 위력을 체감하게 했던 구글은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파운데이션 모델로 활용된 트랜스포머 모델을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2017</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공개하는 등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플랫폼 전략에 선도적인 역할을 할 것으로 기대되고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이미 텍스트 기반의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LLM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 챗봇 모델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‘Bard’</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자사의 핵심 서비스인 검색 엔진에 접목시켰다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자사의 높은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기술과 연계하여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연계 서비스의 신뢰도 강화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멀티모달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도입</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기존 서비스와의 연계 방안 다양화를 추진하여 플랫폼 서비스의 혁신 전략을 도모하고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Bard</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대중에 공개되는 행사에서 높은 성능을 과시함과 함께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오류가 있는 대답을 제공하는 한계를 노출하기도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생성하는 콘텐츠의 낮은 신뢰도 문제를 해결하기 위하여 구글은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Bard</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생성하는 콘텐츠를 제공할 때 답변을 제공하기 위하여 사용한 자료의 출처를 함께 표시할 수 있도록 기능을 강화한 서비스 업데이트를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마이크로소프트의 빙</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(Bing)</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과 같이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접목하여 유사한 검색 엔진 서비스를 제공하는 기업이 존재하는 상황에서 신뢰도 높은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제공할 수 있다는 강점은 플랫폼 내 이용자의 유입을 확대할 수 있는 경쟁력이 될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텍스트 중심의 서비스뿐 아니라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음성 생성 역량을 활용하여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제공 범위를 확대하기 위한 전략을 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텍스트 생성 기능과 오디오 기능을 접목하는 멀티모달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기능을 도입하여 서비스를 확대하고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텍스트로 제공되는 설명을 기반으로 다양한 장르의 음악을 생성할 수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뮤직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LM’</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하반기에는 멀티모달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기능을 기반으로 이미지 생성 기능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등을 추가한 파운데이션 모델</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‘Gemini’</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를 출시할 계획이다</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멀티모달</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기능의 장점을 활용하여 기업용 솔루션 등 생성형 </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AI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도입 분야 확대를 노력하고 있다</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또한 기존에 구글이 보유하고 있는 하드웨어 및 서비스와의 연계를 확대할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구글이 보유한 스마트 스피커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스마트폰 등과 연계 및 구글의 모바일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 활용하고 있는 구글 어시스턴트에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기반의 음성 기능을 도입할 것으로 전망되고 있으며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클라우드에서도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지메일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독스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(Google</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Docs)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적용한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SaaS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기능 강화 전략을 도모하고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89362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기술과 연계하여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연계 서비스의 신뢰도 강화</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멀티모달</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도입</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기존 서비스와의 연계 방안 다양화를 추진</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50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직사각형 6">
            <a:extLst>
              <a:ext uri="{FF2B5EF4-FFF2-40B4-BE49-F238E27FC236}">
                <a16:creationId xmlns:a16="http://schemas.microsoft.com/office/drawing/2014/main" id="{B445256B-1C43-FEEF-223A-108869415B50}"/>
              </a:ext>
            </a:extLst>
          </p:cNvPr>
          <p:cNvSpPr/>
          <p:nvPr/>
        </p:nvSpPr>
        <p:spPr>
          <a:xfrm>
            <a:off x="459458" y="7838200"/>
            <a:ext cx="1825036" cy="1069580"/>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생성되는 콘텐츠의 신뢰도를 강화하기 위한 정보 요약 기능 도입</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이용자가 데이터의 신뢰도를 직접 검증할 수 있도록 출처 표기 기능 제공</a:t>
            </a:r>
          </a:p>
        </p:txBody>
      </p:sp>
      <p:sp>
        <p:nvSpPr>
          <p:cNvPr id="8" name="직사각형 7">
            <a:extLst>
              <a:ext uri="{FF2B5EF4-FFF2-40B4-BE49-F238E27FC236}">
                <a16:creationId xmlns:a16="http://schemas.microsoft.com/office/drawing/2014/main" id="{B62A7902-7ACA-EDC5-A314-EC988934EF3D}"/>
              </a:ext>
            </a:extLst>
          </p:cNvPr>
          <p:cNvSpPr/>
          <p:nvPr/>
        </p:nvSpPr>
        <p:spPr>
          <a:xfrm>
            <a:off x="2581149" y="7842898"/>
            <a:ext cx="1825036" cy="1064882"/>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텍스트를 기반으로 음악 등의 음성 콘텐츠를 생성할 수 있는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뮤직</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LM’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공개</a:t>
            </a:r>
            <a:endParaRPr lang="en-US" altLang="ko-KR" sz="850" b="1"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멀티모달</a:t>
            </a:r>
            <a:r>
              <a:rPr lang="en-US" altLang="ko-KR" sz="850" b="1"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850" b="1"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기능을 도입한 파운데이션 모델 </a:t>
            </a:r>
            <a:r>
              <a:rPr lang="en-US" altLang="ko-KR" sz="850" b="1"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‘Gemini’ </a:t>
            </a:r>
            <a:r>
              <a:rPr lang="ko-KR" altLang="en-US" sz="850" b="1"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공개 예정</a:t>
            </a:r>
            <a:endPar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 name="직사각형 8">
            <a:extLst>
              <a:ext uri="{FF2B5EF4-FFF2-40B4-BE49-F238E27FC236}">
                <a16:creationId xmlns:a16="http://schemas.microsoft.com/office/drawing/2014/main" id="{20E175EB-1A63-6E8F-D105-97EBA9AF28ED}"/>
              </a:ext>
            </a:extLst>
          </p:cNvPr>
          <p:cNvSpPr/>
          <p:nvPr/>
        </p:nvSpPr>
        <p:spPr>
          <a:xfrm>
            <a:off x="4759486" y="7855305"/>
            <a:ext cx="1754526" cy="1052475"/>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스마트 스피커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스마트폰 등 하드웨어와 연계한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서비스 개발</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중</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구글 클라우드를 기반으로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Gmail,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문서 프로그램 등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SaaS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형태의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서비스 강화 추진</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TextBox 9">
            <a:extLst>
              <a:ext uri="{FF2B5EF4-FFF2-40B4-BE49-F238E27FC236}">
                <a16:creationId xmlns:a16="http://schemas.microsoft.com/office/drawing/2014/main" id="{D7935BDA-F477-0024-F064-6F9765772B21}"/>
              </a:ext>
            </a:extLst>
          </p:cNvPr>
          <p:cNvSpPr txBox="1"/>
          <p:nvPr/>
        </p:nvSpPr>
        <p:spPr>
          <a:xfrm>
            <a:off x="479445" y="6742741"/>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 혁신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4" name="TextBox 13">
            <a:extLst>
              <a:ext uri="{FF2B5EF4-FFF2-40B4-BE49-F238E27FC236}">
                <a16:creationId xmlns:a16="http://schemas.microsoft.com/office/drawing/2014/main" id="{CD08606D-A3C2-CA3D-7361-EDC7B4538178}"/>
              </a:ext>
            </a:extLst>
          </p:cNvPr>
          <p:cNvSpPr txBox="1"/>
          <p:nvPr/>
        </p:nvSpPr>
        <p:spPr>
          <a:xfrm>
            <a:off x="479445" y="9116666"/>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19" name="그룹 18">
            <a:extLst>
              <a:ext uri="{FF2B5EF4-FFF2-40B4-BE49-F238E27FC236}">
                <a16:creationId xmlns:a16="http://schemas.microsoft.com/office/drawing/2014/main" id="{298C14CD-C13F-6FE7-F3B8-58F9855BCB5C}"/>
              </a:ext>
            </a:extLst>
          </p:cNvPr>
          <p:cNvGrpSpPr/>
          <p:nvPr/>
        </p:nvGrpSpPr>
        <p:grpSpPr>
          <a:xfrm>
            <a:off x="5730240" y="7032853"/>
            <a:ext cx="783772" cy="243086"/>
            <a:chOff x="5730240" y="6897925"/>
            <a:chExt cx="783772" cy="243086"/>
          </a:xfrm>
        </p:grpSpPr>
        <p:sp>
          <p:nvSpPr>
            <p:cNvPr id="16" name="사각형: 둥근 모서리 15">
              <a:extLst>
                <a:ext uri="{FF2B5EF4-FFF2-40B4-BE49-F238E27FC236}">
                  <a16:creationId xmlns:a16="http://schemas.microsoft.com/office/drawing/2014/main" id="{756D1C30-DDF4-12C7-6742-6CFC1847C1A7}"/>
                </a:ext>
              </a:extLst>
            </p:cNvPr>
            <p:cNvSpPr/>
            <p:nvPr/>
          </p:nvSpPr>
          <p:spPr>
            <a:xfrm>
              <a:off x="5730240" y="6897925"/>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8" name="그림 17">
              <a:extLst>
                <a:ext uri="{FF2B5EF4-FFF2-40B4-BE49-F238E27FC236}">
                  <a16:creationId xmlns:a16="http://schemas.microsoft.com/office/drawing/2014/main" id="{0F9A39B5-79E5-3F44-69A3-3E805DDF0A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69128" y="6945730"/>
              <a:ext cx="505996" cy="170920"/>
            </a:xfrm>
            <a:prstGeom prst="rect">
              <a:avLst/>
            </a:prstGeom>
          </p:spPr>
        </p:pic>
      </p:grpSp>
      <p:sp>
        <p:nvSpPr>
          <p:cNvPr id="17" name="TextBox 16">
            <a:extLst>
              <a:ext uri="{FF2B5EF4-FFF2-40B4-BE49-F238E27FC236}">
                <a16:creationId xmlns:a16="http://schemas.microsoft.com/office/drawing/2014/main" id="{EE4590F2-AFC7-2639-CB1F-4AEB4039116C}"/>
              </a:ext>
            </a:extLst>
          </p:cNvPr>
          <p:cNvSpPr txBox="1"/>
          <p:nvPr/>
        </p:nvSpPr>
        <p:spPr>
          <a:xfrm>
            <a:off x="2583336" y="7519264"/>
            <a:ext cx="194625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멀티모달</a:t>
            </a:r>
            <a:r>
              <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(Multi-Modal) </a:t>
            </a: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도입</a:t>
            </a:r>
          </a:p>
        </p:txBody>
      </p:sp>
      <p:sp>
        <p:nvSpPr>
          <p:cNvPr id="20" name="TextBox 19">
            <a:extLst>
              <a:ext uri="{FF2B5EF4-FFF2-40B4-BE49-F238E27FC236}">
                <a16:creationId xmlns:a16="http://schemas.microsoft.com/office/drawing/2014/main" id="{9137DA73-67D0-EEAC-2713-FAD761D97CCF}"/>
              </a:ext>
            </a:extLst>
          </p:cNvPr>
          <p:cNvSpPr txBox="1"/>
          <p:nvPr/>
        </p:nvSpPr>
        <p:spPr>
          <a:xfrm>
            <a:off x="4677168" y="7510201"/>
            <a:ext cx="194625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서비스 연계 다양화</a:t>
            </a:r>
          </a:p>
        </p:txBody>
      </p:sp>
      <p:sp>
        <p:nvSpPr>
          <p:cNvPr id="21" name="사각형: 둥근 모서리 20">
            <a:extLst>
              <a:ext uri="{FF2B5EF4-FFF2-40B4-BE49-F238E27FC236}">
                <a16:creationId xmlns:a16="http://schemas.microsoft.com/office/drawing/2014/main" id="{84E0FDBC-43B9-2ED5-CC7E-B3B642701AC9}"/>
              </a:ext>
            </a:extLst>
          </p:cNvPr>
          <p:cNvSpPr/>
          <p:nvPr/>
        </p:nvSpPr>
        <p:spPr>
          <a:xfrm>
            <a:off x="2506729" y="7256363"/>
            <a:ext cx="1194406" cy="223358"/>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22" name="사각형: 둥근 모서리 21">
            <a:extLst>
              <a:ext uri="{FF2B5EF4-FFF2-40B4-BE49-F238E27FC236}">
                <a16:creationId xmlns:a16="http://schemas.microsoft.com/office/drawing/2014/main" id="{F27CF776-60B9-706D-89F5-4E26421D99E3}"/>
              </a:ext>
            </a:extLst>
          </p:cNvPr>
          <p:cNvSpPr/>
          <p:nvPr/>
        </p:nvSpPr>
        <p:spPr>
          <a:xfrm>
            <a:off x="383650" y="7258219"/>
            <a:ext cx="1044193" cy="209366"/>
          </a:xfrm>
          <a:prstGeom prst="roundRect">
            <a:avLst>
              <a:gd name="adj" fmla="val 50000"/>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신뢰도 강화</a:t>
            </a:r>
          </a:p>
        </p:txBody>
      </p:sp>
      <p:sp>
        <p:nvSpPr>
          <p:cNvPr id="2" name="사각형: 둥근 모서리 1">
            <a:extLst>
              <a:ext uri="{FF2B5EF4-FFF2-40B4-BE49-F238E27FC236}">
                <a16:creationId xmlns:a16="http://schemas.microsoft.com/office/drawing/2014/main" id="{F342A6CB-BBB2-9372-017A-D8A89B41A271}"/>
              </a:ext>
            </a:extLst>
          </p:cNvPr>
          <p:cNvSpPr/>
          <p:nvPr/>
        </p:nvSpPr>
        <p:spPr>
          <a:xfrm>
            <a:off x="4654999" y="7263143"/>
            <a:ext cx="1194406" cy="223358"/>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Tree>
    <p:extLst>
      <p:ext uri="{BB962C8B-B14F-4D97-AF65-F5344CB8AC3E}">
        <p14:creationId xmlns:p14="http://schemas.microsoft.com/office/powerpoint/2010/main" val="1019343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475538"/>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메타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플랫폼 내 다양한 콘텐츠 생성을 위한 생성형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기술 활용</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소셜 네트워크 기능을 보유한 플랫폼 인스타그램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페이스북을 운영하는 메타는 자체 개발한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‘LLaMA(Large Language Model Meta)’</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SeamlessM4T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플랫폼 혁신 전략으로 활용하기 위한 노력을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LLaMA</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다른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대비 적은 파라미터를 활용하지만 반응 속도가 빠르고 활용 비용이 저렴하다는 특징을 가지고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효율성을 강화한 모델의 특징을 기반으로 메타는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LLaMA</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오픈소스 형태로 공개하여 다양한 서비스에 활용 및 메타의 플랫폼과 제휴 될 수 있도록 운영하고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SeamlessM4T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역시 언어 기반 모델로 최대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 언어를 기록 및 번역 할 수 있도록 지원된다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메타버스 플랫폼 구축을 자사의 주요 전략을 삼아 사명을 페이스북에서 메타로 변경한 메타는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메타버스 구축을 위한 주요 툴로서 활용할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가상공간에서 새로운 생태계를 구축하여야 하는 메타버스 플랫폼 구축 과정에서 메타는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활용성이 높을 것으로 판단하고 활용 전략을 구상하고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메타버스 플랫폼 내 다양한 콘텐츠를 생성하는 분야에서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생성 능력은 디자인 및 프로그래밍 등의 전문 기술의 필요도를 낮추고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빠른 속도로 다양한 콘텐츠를 제작하는 데 활용할 것으로 파악된다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메타에서는 자사의 플랫폼에서 활용할 수 있는 기업 광고 제작을 위해서도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활용할 것을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공유를 통한 콘텐츠 제작에 높은 활용성을 가진 자사의 인스타그램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페이스북 등의 소셜 네트워크 플랫폼에서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이미지 생성 기능을 활용한 광고 콘텐츠 제작 활용 서비스를 구축할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메타는 메시지 서비스로 높은 점유율을 가지고 있는 자사 플랫폼의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페이스북 메시지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커뮤니케이션 서비스에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접목하여 플랫폼 내 서비스 강화 전략을 추진하고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LLaMA</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자사 플랫폼 내 메신저에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기반의 이모티콘 생성 기능을 도입하였고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고객 상담 분야에서 활용할 수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에이전트 개발 계획을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68441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LLaMA</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오픈소스 형태로 공개하여 다양한 서비스에 활용 및 메타의 플랫폼과 제휴 될 수 있도록 운영</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18792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03796B-11F4-4BEF-5771-93D61D171CFC}"/>
              </a:ext>
            </a:extLst>
          </p:cNvPr>
          <p:cNvSpPr txBox="1"/>
          <p:nvPr/>
        </p:nvSpPr>
        <p:spPr>
          <a:xfrm>
            <a:off x="484071" y="666454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메타의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 혁신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 name="TextBox 1">
            <a:extLst>
              <a:ext uri="{FF2B5EF4-FFF2-40B4-BE49-F238E27FC236}">
                <a16:creationId xmlns:a16="http://schemas.microsoft.com/office/drawing/2014/main" id="{DEB02DE4-481C-183F-8D00-99A655172EAE}"/>
              </a:ext>
            </a:extLst>
          </p:cNvPr>
          <p:cNvSpPr txBox="1"/>
          <p:nvPr/>
        </p:nvSpPr>
        <p:spPr>
          <a:xfrm>
            <a:off x="468617" y="9072182"/>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17" name="그룹 16">
            <a:extLst>
              <a:ext uri="{FF2B5EF4-FFF2-40B4-BE49-F238E27FC236}">
                <a16:creationId xmlns:a16="http://schemas.microsoft.com/office/drawing/2014/main" id="{BE66EB9A-7E9A-F8CB-358D-5A68426D9B46}"/>
              </a:ext>
            </a:extLst>
          </p:cNvPr>
          <p:cNvGrpSpPr/>
          <p:nvPr/>
        </p:nvGrpSpPr>
        <p:grpSpPr>
          <a:xfrm>
            <a:off x="5730240" y="6887292"/>
            <a:ext cx="783772" cy="243086"/>
            <a:chOff x="5730240" y="6905299"/>
            <a:chExt cx="783772" cy="243086"/>
          </a:xfrm>
        </p:grpSpPr>
        <p:sp>
          <p:nvSpPr>
            <p:cNvPr id="8" name="사각형: 둥근 모서리 7">
              <a:extLst>
                <a:ext uri="{FF2B5EF4-FFF2-40B4-BE49-F238E27FC236}">
                  <a16:creationId xmlns:a16="http://schemas.microsoft.com/office/drawing/2014/main" id="{26C25ED3-A1A9-BE58-2FC9-41AF7A0A0152}"/>
                </a:ext>
              </a:extLst>
            </p:cNvPr>
            <p:cNvSpPr/>
            <p:nvPr/>
          </p:nvSpPr>
          <p:spPr>
            <a:xfrm>
              <a:off x="5730240" y="6905299"/>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6" name="그림 15">
              <a:extLst>
                <a:ext uri="{FF2B5EF4-FFF2-40B4-BE49-F238E27FC236}">
                  <a16:creationId xmlns:a16="http://schemas.microsoft.com/office/drawing/2014/main" id="{63C4CBD3-8226-87B5-0D1A-63E21EA08B7A}"/>
                </a:ext>
              </a:extLst>
            </p:cNvPr>
            <p:cNvPicPr>
              <a:picLocks noChangeAspect="1"/>
            </p:cNvPicPr>
            <p:nvPr/>
          </p:nvPicPr>
          <p:blipFill rotWithShape="1">
            <a:blip r:embed="rId3"/>
            <a:srcRect t="8071" b="17225"/>
            <a:stretch/>
          </p:blipFill>
          <p:spPr>
            <a:xfrm>
              <a:off x="5836078" y="6939443"/>
              <a:ext cx="586844" cy="160050"/>
            </a:xfrm>
            <a:prstGeom prst="rect">
              <a:avLst/>
            </a:prstGeom>
          </p:spPr>
        </p:pic>
      </p:grpSp>
      <p:sp>
        <p:nvSpPr>
          <p:cNvPr id="26" name="사각형: 둥근 위쪽 모서리 25">
            <a:extLst>
              <a:ext uri="{FF2B5EF4-FFF2-40B4-BE49-F238E27FC236}">
                <a16:creationId xmlns:a16="http://schemas.microsoft.com/office/drawing/2014/main" id="{231D9F2A-F50C-417C-27BD-A4752574E1E7}"/>
              </a:ext>
            </a:extLst>
          </p:cNvPr>
          <p:cNvSpPr/>
          <p:nvPr/>
        </p:nvSpPr>
        <p:spPr>
          <a:xfrm>
            <a:off x="4651146" y="7359582"/>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8" name="사각형: 둥근 위쪽 모서리 27">
            <a:extLst>
              <a:ext uri="{FF2B5EF4-FFF2-40B4-BE49-F238E27FC236}">
                <a16:creationId xmlns:a16="http://schemas.microsoft.com/office/drawing/2014/main" id="{65A7336F-1B1B-42E0-7663-32D51A2BD926}"/>
              </a:ext>
            </a:extLst>
          </p:cNvPr>
          <p:cNvSpPr/>
          <p:nvPr/>
        </p:nvSpPr>
        <p:spPr>
          <a:xfrm>
            <a:off x="2507531" y="736436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사각형: 둥근 위쪽 모서리 31">
            <a:extLst>
              <a:ext uri="{FF2B5EF4-FFF2-40B4-BE49-F238E27FC236}">
                <a16:creationId xmlns:a16="http://schemas.microsoft.com/office/drawing/2014/main" id="{E3ED4159-7727-C658-EB43-E60FB1FD6184}"/>
              </a:ext>
            </a:extLst>
          </p:cNvPr>
          <p:cNvSpPr/>
          <p:nvPr/>
        </p:nvSpPr>
        <p:spPr>
          <a:xfrm>
            <a:off x="385840" y="736436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TextBox 32">
            <a:extLst>
              <a:ext uri="{FF2B5EF4-FFF2-40B4-BE49-F238E27FC236}">
                <a16:creationId xmlns:a16="http://schemas.microsoft.com/office/drawing/2014/main" id="{ECCE5D4E-EF72-B6AF-53D2-86FB27522FEA}"/>
              </a:ext>
            </a:extLst>
          </p:cNvPr>
          <p:cNvSpPr txBox="1"/>
          <p:nvPr/>
        </p:nvSpPr>
        <p:spPr>
          <a:xfrm>
            <a:off x="392106" y="7504024"/>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메시지 서비스 강화</a:t>
            </a:r>
          </a:p>
        </p:txBody>
      </p:sp>
      <p:sp>
        <p:nvSpPr>
          <p:cNvPr id="34" name="직사각형 33">
            <a:extLst>
              <a:ext uri="{FF2B5EF4-FFF2-40B4-BE49-F238E27FC236}">
                <a16:creationId xmlns:a16="http://schemas.microsoft.com/office/drawing/2014/main" id="{7ABC5DC0-CED8-C857-CC47-1020B6FB541C}"/>
              </a:ext>
            </a:extLst>
          </p:cNvPr>
          <p:cNvSpPr/>
          <p:nvPr/>
        </p:nvSpPr>
        <p:spPr>
          <a:xfrm>
            <a:off x="459458" y="7822960"/>
            <a:ext cx="1825036" cy="1069580"/>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이모티콘 생성 기능을 자사 플랫폼 내 메신저 서비스에 도입</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고객 상담을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챗봇으로 대응하는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에이전트</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개발 추진</a:t>
            </a:r>
          </a:p>
        </p:txBody>
      </p:sp>
      <p:sp>
        <p:nvSpPr>
          <p:cNvPr id="35" name="직사각형 34">
            <a:extLst>
              <a:ext uri="{FF2B5EF4-FFF2-40B4-BE49-F238E27FC236}">
                <a16:creationId xmlns:a16="http://schemas.microsoft.com/office/drawing/2014/main" id="{CC8C05E6-FA65-7046-C7B7-ABF61E2F90E4}"/>
              </a:ext>
            </a:extLst>
          </p:cNvPr>
          <p:cNvSpPr/>
          <p:nvPr/>
        </p:nvSpPr>
        <p:spPr>
          <a:xfrm>
            <a:off x="2581149" y="7827658"/>
            <a:ext cx="1825036" cy="1064882"/>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의 이미지 생성 기능 등을 활용한 자체 플랫폼 내 광고 콘텐츠 생성 기능 개발 계획 발표</a:t>
            </a:r>
          </a:p>
        </p:txBody>
      </p:sp>
      <p:sp>
        <p:nvSpPr>
          <p:cNvPr id="36" name="직사각형 35">
            <a:extLst>
              <a:ext uri="{FF2B5EF4-FFF2-40B4-BE49-F238E27FC236}">
                <a16:creationId xmlns:a16="http://schemas.microsoft.com/office/drawing/2014/main" id="{C0D331EA-BFEC-FBD3-C72E-C5C54A14D28F}"/>
              </a:ext>
            </a:extLst>
          </p:cNvPr>
          <p:cNvSpPr/>
          <p:nvPr/>
        </p:nvSpPr>
        <p:spPr>
          <a:xfrm>
            <a:off x="4759486" y="7840065"/>
            <a:ext cx="1754526" cy="1052475"/>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메타버스 플랫폼 구성에 큰 부담이 되는 콘텐츠 생성 부담을 줄이기 위하여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기반의 메타버스 콘텐츠 제작 서비스 개발 추진</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7" name="TextBox 36">
            <a:extLst>
              <a:ext uri="{FF2B5EF4-FFF2-40B4-BE49-F238E27FC236}">
                <a16:creationId xmlns:a16="http://schemas.microsoft.com/office/drawing/2014/main" id="{A37CED13-59F1-14F4-7F32-E35DF1E3D298}"/>
              </a:ext>
            </a:extLst>
          </p:cNvPr>
          <p:cNvSpPr txBox="1"/>
          <p:nvPr/>
        </p:nvSpPr>
        <p:spPr>
          <a:xfrm>
            <a:off x="2583336" y="7504024"/>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광고 제작 도구 도입</a:t>
            </a:r>
          </a:p>
        </p:txBody>
      </p:sp>
      <p:sp>
        <p:nvSpPr>
          <p:cNvPr id="38" name="TextBox 37">
            <a:extLst>
              <a:ext uri="{FF2B5EF4-FFF2-40B4-BE49-F238E27FC236}">
                <a16:creationId xmlns:a16="http://schemas.microsoft.com/office/drawing/2014/main" id="{B16AF3A0-78EC-54D4-8752-6F6B04C487FB}"/>
              </a:ext>
            </a:extLst>
          </p:cNvPr>
          <p:cNvSpPr txBox="1"/>
          <p:nvPr/>
        </p:nvSpPr>
        <p:spPr>
          <a:xfrm>
            <a:off x="4677168" y="7494961"/>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가상현실 플랫폼 개발</a:t>
            </a:r>
          </a:p>
        </p:txBody>
      </p:sp>
      <p:sp>
        <p:nvSpPr>
          <p:cNvPr id="42" name="사각형: 둥근 모서리 41">
            <a:extLst>
              <a:ext uri="{FF2B5EF4-FFF2-40B4-BE49-F238E27FC236}">
                <a16:creationId xmlns:a16="http://schemas.microsoft.com/office/drawing/2014/main" id="{903B99BA-8F6D-F914-4A48-46C521A3089E}"/>
              </a:ext>
            </a:extLst>
          </p:cNvPr>
          <p:cNvSpPr/>
          <p:nvPr/>
        </p:nvSpPr>
        <p:spPr>
          <a:xfrm>
            <a:off x="385840" y="7222440"/>
            <a:ext cx="1222023" cy="224907"/>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43" name="사각형: 둥근 모서리 42">
            <a:extLst>
              <a:ext uri="{FF2B5EF4-FFF2-40B4-BE49-F238E27FC236}">
                <a16:creationId xmlns:a16="http://schemas.microsoft.com/office/drawing/2014/main" id="{6E0FC023-7DEF-10BB-D21A-9FD4A49A0457}"/>
              </a:ext>
            </a:extLst>
          </p:cNvPr>
          <p:cNvSpPr/>
          <p:nvPr/>
        </p:nvSpPr>
        <p:spPr>
          <a:xfrm>
            <a:off x="4686047" y="7241229"/>
            <a:ext cx="1150031" cy="212616"/>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6" name="사각형: 둥근 모서리 5">
            <a:extLst>
              <a:ext uri="{FF2B5EF4-FFF2-40B4-BE49-F238E27FC236}">
                <a16:creationId xmlns:a16="http://schemas.microsoft.com/office/drawing/2014/main" id="{5527A0C0-1624-24FA-8ECB-C10E77AAE77A}"/>
              </a:ext>
            </a:extLst>
          </p:cNvPr>
          <p:cNvSpPr/>
          <p:nvPr/>
        </p:nvSpPr>
        <p:spPr>
          <a:xfrm>
            <a:off x="2535943" y="7241229"/>
            <a:ext cx="1256925" cy="212616"/>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spTree>
    <p:extLst>
      <p:ext uri="{BB962C8B-B14F-4D97-AF65-F5344CB8AC3E}">
        <p14:creationId xmlns:p14="http://schemas.microsoft.com/office/powerpoint/2010/main" val="343350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744569"/>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아마존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플랫폼 생태계 내 생성형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이용객 다변화 도모</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아마존도 자체 파운데이션 모델을 기반으로 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도입하였으며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B2B</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환경에서 활용되고 있는 자사의 클라우드 플랫폼 등과의 연계 확대를 위하여 품질이 높은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개발을 위한 노력을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아마존은 이미 자사의 플랫폼에서 활용되고 있는 가상 비서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알렉사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(Alexa)’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서비스에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 텍스트 및 음성 생성 역량을 적용한 서비스를 제공하고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기존 모델의 이용 경험과 지속적인 기술 개발을 통한 파인튜닝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미세조정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추론 방식 효율 개선 등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서비스의 품질을 강화하기 위한 노력을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아마존은 클라우드 서비스와 연계한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서비스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‘Bedrock’</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개발 계획을 공개하여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경쟁에서 큰 주목을 받고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Bedrock</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은 클라우드 시장에서 높은 점유율 가지고 있는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AWS(Amazon Web Service)</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클라우드 서비스와 연계하여 텍스트 분석 및 콘텐츠 생성 기능을 활용하여 소프트웨어 개발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분류 등 업무 환경에서 활용될 수 있는 다양한 기능을 제공할 계획임을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많은 기업에서 활용하고 있는 클라우드 시스템에 별도 구축 부담 없이 활용할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제공하여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환경에서 도입을 희망하는 기업이 다수 나타날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이커머스 서비스를 운영하는 아마존의 인터넷 플랫폼 역시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와의 접목으로 이용자 편의성 개선을 도모하고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접목하여 플랫폼 이용자와의 커뮤니케이션 강화를 위한 챗봇 개발에도 투자를 진행하고 있다고 밝혔다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아마존의 챗봇은 이용자의 플랫폼 내 행동 데이터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커뮤니케이션 데이터 등을 기반으로 아마존 플랫폼 내 판매 상품을 비교 및 추천하여 플랫폼 내 구매자와 판매자 간의 교류가 증진될 수 있는 효과가 도출 될 수 있을 것으로 기대되고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46402" y="489695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기존 모델의 이용 경험과 지속적인 기술 개발을 통한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조정</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추론 방식 효율 개선 등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서비스의 품질을 강화</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61472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03796B-11F4-4BEF-5771-93D61D171CFC}"/>
              </a:ext>
            </a:extLst>
          </p:cNvPr>
          <p:cNvSpPr txBox="1"/>
          <p:nvPr/>
        </p:nvSpPr>
        <p:spPr>
          <a:xfrm>
            <a:off x="484071" y="651430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아마존의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 혁신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 name="TextBox 1">
            <a:extLst>
              <a:ext uri="{FF2B5EF4-FFF2-40B4-BE49-F238E27FC236}">
                <a16:creationId xmlns:a16="http://schemas.microsoft.com/office/drawing/2014/main" id="{17B5E068-7349-AD13-D36E-535B688EE0E2}"/>
              </a:ext>
            </a:extLst>
          </p:cNvPr>
          <p:cNvSpPr txBox="1"/>
          <p:nvPr/>
        </p:nvSpPr>
        <p:spPr>
          <a:xfrm>
            <a:off x="459458" y="8989350"/>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19" name="그룹 18">
            <a:extLst>
              <a:ext uri="{FF2B5EF4-FFF2-40B4-BE49-F238E27FC236}">
                <a16:creationId xmlns:a16="http://schemas.microsoft.com/office/drawing/2014/main" id="{5CBA1806-64D0-1124-AB6F-9C7623B3CA49}"/>
              </a:ext>
            </a:extLst>
          </p:cNvPr>
          <p:cNvGrpSpPr/>
          <p:nvPr/>
        </p:nvGrpSpPr>
        <p:grpSpPr>
          <a:xfrm>
            <a:off x="5730240" y="6724997"/>
            <a:ext cx="783772" cy="243086"/>
            <a:chOff x="5730240" y="6875803"/>
            <a:chExt cx="783772" cy="243086"/>
          </a:xfrm>
        </p:grpSpPr>
        <p:sp>
          <p:nvSpPr>
            <p:cNvPr id="15" name="사각형: 둥근 모서리 14">
              <a:extLst>
                <a:ext uri="{FF2B5EF4-FFF2-40B4-BE49-F238E27FC236}">
                  <a16:creationId xmlns:a16="http://schemas.microsoft.com/office/drawing/2014/main" id="{06A800C3-9143-5C9F-A4B4-E17BC62322E5}"/>
                </a:ext>
              </a:extLst>
            </p:cNvPr>
            <p:cNvSpPr/>
            <p:nvPr/>
          </p:nvSpPr>
          <p:spPr>
            <a:xfrm>
              <a:off x="5730240" y="6875803"/>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8" name="그림 17">
              <a:extLst>
                <a:ext uri="{FF2B5EF4-FFF2-40B4-BE49-F238E27FC236}">
                  <a16:creationId xmlns:a16="http://schemas.microsoft.com/office/drawing/2014/main" id="{238AF06B-43F7-781B-87B9-4543470E0B2A}"/>
                </a:ext>
              </a:extLst>
            </p:cNvPr>
            <p:cNvPicPr>
              <a:picLocks noChangeAspect="1"/>
            </p:cNvPicPr>
            <p:nvPr/>
          </p:nvPicPr>
          <p:blipFill>
            <a:blip r:embed="rId3"/>
            <a:stretch>
              <a:fillRect/>
            </a:stretch>
          </p:blipFill>
          <p:spPr>
            <a:xfrm>
              <a:off x="5876254" y="6913326"/>
              <a:ext cx="511664" cy="188022"/>
            </a:xfrm>
            <a:prstGeom prst="rect">
              <a:avLst/>
            </a:prstGeom>
          </p:spPr>
        </p:pic>
      </p:grpSp>
      <p:sp>
        <p:nvSpPr>
          <p:cNvPr id="8" name="사각형: 둥근 위쪽 모서리 7">
            <a:extLst>
              <a:ext uri="{FF2B5EF4-FFF2-40B4-BE49-F238E27FC236}">
                <a16:creationId xmlns:a16="http://schemas.microsoft.com/office/drawing/2014/main" id="{03EC6593-5F65-D41B-419E-59C9A3B34AB5}"/>
              </a:ext>
            </a:extLst>
          </p:cNvPr>
          <p:cNvSpPr/>
          <p:nvPr/>
        </p:nvSpPr>
        <p:spPr>
          <a:xfrm>
            <a:off x="4651146" y="7237662"/>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사각형: 둥근 위쪽 모서리 9">
            <a:extLst>
              <a:ext uri="{FF2B5EF4-FFF2-40B4-BE49-F238E27FC236}">
                <a16:creationId xmlns:a16="http://schemas.microsoft.com/office/drawing/2014/main" id="{1C28F1CE-93EF-5647-2F96-27A7494E2549}"/>
              </a:ext>
            </a:extLst>
          </p:cNvPr>
          <p:cNvSpPr/>
          <p:nvPr/>
        </p:nvSpPr>
        <p:spPr>
          <a:xfrm>
            <a:off x="2507531" y="724244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사각형: 둥근 위쪽 모서리 15">
            <a:extLst>
              <a:ext uri="{FF2B5EF4-FFF2-40B4-BE49-F238E27FC236}">
                <a16:creationId xmlns:a16="http://schemas.microsoft.com/office/drawing/2014/main" id="{D421B3A5-2F1D-F5C4-180A-1C3B46FC4A68}"/>
              </a:ext>
            </a:extLst>
          </p:cNvPr>
          <p:cNvSpPr/>
          <p:nvPr/>
        </p:nvSpPr>
        <p:spPr>
          <a:xfrm>
            <a:off x="385840" y="7242441"/>
            <a:ext cx="1972273" cy="164312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7" name="TextBox 16">
            <a:extLst>
              <a:ext uri="{FF2B5EF4-FFF2-40B4-BE49-F238E27FC236}">
                <a16:creationId xmlns:a16="http://schemas.microsoft.com/office/drawing/2014/main" id="{87C2066B-F82B-8D23-CEB3-CABE7BDF842F}"/>
              </a:ext>
            </a:extLst>
          </p:cNvPr>
          <p:cNvSpPr txBox="1"/>
          <p:nvPr/>
        </p:nvSpPr>
        <p:spPr>
          <a:xfrm>
            <a:off x="392106" y="7336384"/>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고품질 생성형 </a:t>
            </a:r>
            <a: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추진</a:t>
            </a:r>
          </a:p>
        </p:txBody>
      </p:sp>
      <p:sp>
        <p:nvSpPr>
          <p:cNvPr id="20" name="직사각형 19">
            <a:extLst>
              <a:ext uri="{FF2B5EF4-FFF2-40B4-BE49-F238E27FC236}">
                <a16:creationId xmlns:a16="http://schemas.microsoft.com/office/drawing/2014/main" id="{045DC15B-1FB6-B8C6-AEFB-2D1038ED1CBA}"/>
              </a:ext>
            </a:extLst>
          </p:cNvPr>
          <p:cNvSpPr/>
          <p:nvPr/>
        </p:nvSpPr>
        <p:spPr>
          <a:xfrm>
            <a:off x="459458" y="7701040"/>
            <a:ext cx="1825036" cy="1069580"/>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파인튜닝</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미세조정</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추론 방식의 효율 개선 등의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콘텐츠의 품질을 강화할 수 있는 기술 개발 노력 지속 </a:t>
            </a:r>
          </a:p>
        </p:txBody>
      </p:sp>
      <p:sp>
        <p:nvSpPr>
          <p:cNvPr id="21" name="직사각형 20">
            <a:extLst>
              <a:ext uri="{FF2B5EF4-FFF2-40B4-BE49-F238E27FC236}">
                <a16:creationId xmlns:a16="http://schemas.microsoft.com/office/drawing/2014/main" id="{CEF36C84-2622-7B4B-D1A5-E9EBE91710BD}"/>
              </a:ext>
            </a:extLst>
          </p:cNvPr>
          <p:cNvSpPr/>
          <p:nvPr/>
        </p:nvSpPr>
        <p:spPr>
          <a:xfrm>
            <a:off x="2581149" y="7705738"/>
            <a:ext cx="1825036" cy="1064882"/>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AWS</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의 클라우드 서비스와 연계한 텍스트 분석 및 콘텐츠 생성 기능 등을 비즈니스 환경에서 활용할 수 있도록 제공 예정</a:t>
            </a:r>
          </a:p>
        </p:txBody>
      </p:sp>
      <p:sp>
        <p:nvSpPr>
          <p:cNvPr id="22" name="직사각형 21">
            <a:extLst>
              <a:ext uri="{FF2B5EF4-FFF2-40B4-BE49-F238E27FC236}">
                <a16:creationId xmlns:a16="http://schemas.microsoft.com/office/drawing/2014/main" id="{85BBECC4-B47A-8E4A-E004-AE14644CD6C4}"/>
              </a:ext>
            </a:extLst>
          </p:cNvPr>
          <p:cNvSpPr/>
          <p:nvPr/>
        </p:nvSpPr>
        <p:spPr>
          <a:xfrm>
            <a:off x="4759486" y="7718145"/>
            <a:ext cx="1754526" cy="1052475"/>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이커머스 플랫폼 내 챗봇 기능을 도입하여 이용자의 행동</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커뮤니케이션 데이터를 분석하여 판매 상품 비교</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추천 기능 도입</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구매자와 판매자 간의 교류 확대로 플랫폼 이용 효용 확대 효과 기대</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3" name="TextBox 22">
            <a:extLst>
              <a:ext uri="{FF2B5EF4-FFF2-40B4-BE49-F238E27FC236}">
                <a16:creationId xmlns:a16="http://schemas.microsoft.com/office/drawing/2014/main" id="{D4FC91E2-082C-220F-D0F7-FF2282FFFBEE}"/>
              </a:ext>
            </a:extLst>
          </p:cNvPr>
          <p:cNvSpPr txBox="1"/>
          <p:nvPr/>
        </p:nvSpPr>
        <p:spPr>
          <a:xfrm>
            <a:off x="2581149" y="7266361"/>
            <a:ext cx="1946251" cy="423514"/>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클라우드 기반 </a:t>
            </a:r>
            <a:b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a:t>
            </a:r>
            <a: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보급</a:t>
            </a:r>
          </a:p>
        </p:txBody>
      </p:sp>
      <p:sp>
        <p:nvSpPr>
          <p:cNvPr id="24" name="TextBox 23">
            <a:extLst>
              <a:ext uri="{FF2B5EF4-FFF2-40B4-BE49-F238E27FC236}">
                <a16:creationId xmlns:a16="http://schemas.microsoft.com/office/drawing/2014/main" id="{C1E29C64-D330-D4C5-64AB-657861B31BBA}"/>
              </a:ext>
            </a:extLst>
          </p:cNvPr>
          <p:cNvSpPr txBox="1"/>
          <p:nvPr/>
        </p:nvSpPr>
        <p:spPr>
          <a:xfrm>
            <a:off x="4677168" y="7273981"/>
            <a:ext cx="194625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다면 플랫폼 내 </a:t>
            </a:r>
            <a:b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참가자 간 교류 활동 강화</a:t>
            </a:r>
          </a:p>
        </p:txBody>
      </p:sp>
      <p:sp>
        <p:nvSpPr>
          <p:cNvPr id="32" name="사각형: 둥근 모서리 31">
            <a:extLst>
              <a:ext uri="{FF2B5EF4-FFF2-40B4-BE49-F238E27FC236}">
                <a16:creationId xmlns:a16="http://schemas.microsoft.com/office/drawing/2014/main" id="{BB1C8575-2169-A0AB-9158-78396C7E8DB2}"/>
              </a:ext>
            </a:extLst>
          </p:cNvPr>
          <p:cNvSpPr/>
          <p:nvPr/>
        </p:nvSpPr>
        <p:spPr>
          <a:xfrm>
            <a:off x="405765" y="7084839"/>
            <a:ext cx="1044193" cy="209366"/>
          </a:xfrm>
          <a:prstGeom prst="roundRect">
            <a:avLst>
              <a:gd name="adj" fmla="val 50000"/>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신뢰도 강화</a:t>
            </a:r>
          </a:p>
        </p:txBody>
      </p:sp>
      <p:sp>
        <p:nvSpPr>
          <p:cNvPr id="33" name="사각형: 둥근 모서리 32">
            <a:extLst>
              <a:ext uri="{FF2B5EF4-FFF2-40B4-BE49-F238E27FC236}">
                <a16:creationId xmlns:a16="http://schemas.microsoft.com/office/drawing/2014/main" id="{97F9BD0A-E9A2-01EC-44B5-BEDF20CDBA3D}"/>
              </a:ext>
            </a:extLst>
          </p:cNvPr>
          <p:cNvSpPr/>
          <p:nvPr/>
        </p:nvSpPr>
        <p:spPr>
          <a:xfrm>
            <a:off x="2497329" y="7085367"/>
            <a:ext cx="1245662" cy="208838"/>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34" name="사각형: 둥근 모서리 33">
            <a:extLst>
              <a:ext uri="{FF2B5EF4-FFF2-40B4-BE49-F238E27FC236}">
                <a16:creationId xmlns:a16="http://schemas.microsoft.com/office/drawing/2014/main" id="{ECD4246C-83E0-FB96-44F9-9B10E7FD0817}"/>
              </a:ext>
            </a:extLst>
          </p:cNvPr>
          <p:cNvSpPr/>
          <p:nvPr/>
        </p:nvSpPr>
        <p:spPr>
          <a:xfrm>
            <a:off x="4677864" y="7084839"/>
            <a:ext cx="1198390" cy="208838"/>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spTree>
    <p:extLst>
      <p:ext uri="{BB962C8B-B14F-4D97-AF65-F5344CB8AC3E}">
        <p14:creationId xmlns:p14="http://schemas.microsoft.com/office/powerpoint/2010/main" val="132623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13736"/>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카카오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플랫폼 내 주요 파생 서비스에 생성형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기술 적용 추진</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빅테크 플랫폼 기업인 네이버와 카카오는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개발하고 연관 서비스를 개발하여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경쟁에서 우위를 점하기 위한 노력을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기업의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기술을 기존 운영 중인 플랫폼 서비스에 다양하게 활용될 수 있는 방안을 적극 모색 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네이버는 자사의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하이퍼클로바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X</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공개하고 블로그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지식인 등의 텍스트 기반 서비스와 네이버 스토어 등 여러 파생되는 플랫폼 내 서비스의 이용자 편의성을 개선할 수 있도록 개발 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모바일 플랫폼에 강점을 가지고 있는 카카오는 이미지 생성 기능을 보유한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칼로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메신저에 문서 기반으로 원하는 이미지를 생성하여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프로필을 만들 수 있는 기능 등을 출시하였다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클라우드 사업을 운영하는 네이버는 자사의 클라우드 역량과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연계하기 위한 전략을 추진 중이다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많은 리소스가 활용되는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 서비스 운용을 위하여 자체 데이터 섹터 확충 및 삼성전자와 제휴를 통한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반도체 솔루션 구축 추진 계획을 공개하였다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하이퍼클로바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X</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클라우드 시스템을 연계하여 업무 환경에서 직군별 특화된 생산성 지원을 위한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‘Project Connect X’</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개발 계획을 발표했다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참가자가 참여하는 다면 생태계의 특성을 가지는 플랫폼 서비스의 특성상 네이버와 카카오 모두 플랫폼 참여자 확대를 위하여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활용 방안을 확대하고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개발 프로그램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마케팅 프로그램의 개발을 통한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제휴 확대와 함께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의료기업과 제휴를 통한 헬스케어 서비스 개발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내 상품 판매자의 서비스 효용 확대를 위한 상품 소개 글 작성 서비스 등이 추진되고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88139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자체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모델을 개발하고 연관 서비스를 개발하여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경쟁에서 우위를 점하기 위한 노력을 지속</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055162"/>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A03796B-11F4-4BEF-5771-93D61D171CFC}"/>
              </a:ext>
            </a:extLst>
          </p:cNvPr>
          <p:cNvSpPr txBox="1"/>
          <p:nvPr/>
        </p:nvSpPr>
        <p:spPr>
          <a:xfrm>
            <a:off x="485190" y="576866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네이버</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카카오의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 혁신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 name="TextBox 3">
            <a:extLst>
              <a:ext uri="{FF2B5EF4-FFF2-40B4-BE49-F238E27FC236}">
                <a16:creationId xmlns:a16="http://schemas.microsoft.com/office/drawing/2014/main" id="{421D003F-FA82-86A7-092F-7CA9222C1479}"/>
              </a:ext>
            </a:extLst>
          </p:cNvPr>
          <p:cNvSpPr txBox="1"/>
          <p:nvPr/>
        </p:nvSpPr>
        <p:spPr>
          <a:xfrm>
            <a:off x="489989" y="9195769"/>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19" name="그룹 18">
            <a:extLst>
              <a:ext uri="{FF2B5EF4-FFF2-40B4-BE49-F238E27FC236}">
                <a16:creationId xmlns:a16="http://schemas.microsoft.com/office/drawing/2014/main" id="{D20D82C7-F110-4A5D-F5B6-3E2C462A08EF}"/>
              </a:ext>
            </a:extLst>
          </p:cNvPr>
          <p:cNvGrpSpPr/>
          <p:nvPr/>
        </p:nvGrpSpPr>
        <p:grpSpPr>
          <a:xfrm>
            <a:off x="4904330" y="5978825"/>
            <a:ext cx="783772" cy="243086"/>
            <a:chOff x="4904330" y="5951358"/>
            <a:chExt cx="783772" cy="243086"/>
          </a:xfrm>
        </p:grpSpPr>
        <p:sp>
          <p:nvSpPr>
            <p:cNvPr id="17" name="사각형: 둥근 모서리 16">
              <a:extLst>
                <a:ext uri="{FF2B5EF4-FFF2-40B4-BE49-F238E27FC236}">
                  <a16:creationId xmlns:a16="http://schemas.microsoft.com/office/drawing/2014/main" id="{60FAABD8-C4A9-EA59-8610-C76BDC3CC5DF}"/>
                </a:ext>
              </a:extLst>
            </p:cNvPr>
            <p:cNvSpPr/>
            <p:nvPr/>
          </p:nvSpPr>
          <p:spPr>
            <a:xfrm>
              <a:off x="4904330" y="5951358"/>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5" name="Picture 4" descr="naver logo">
              <a:extLst>
                <a:ext uri="{FF2B5EF4-FFF2-40B4-BE49-F238E27FC236}">
                  <a16:creationId xmlns:a16="http://schemas.microsoft.com/office/drawing/2014/main" id="{4D3D192A-3EDE-E0F5-78A9-07F19C39F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412" y="6028172"/>
              <a:ext cx="490718" cy="96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25F83A01-D6D4-8635-296E-1D236F48CC0F}"/>
              </a:ext>
            </a:extLst>
          </p:cNvPr>
          <p:cNvGrpSpPr/>
          <p:nvPr/>
        </p:nvGrpSpPr>
        <p:grpSpPr>
          <a:xfrm>
            <a:off x="5730240" y="5978825"/>
            <a:ext cx="783772" cy="243086"/>
            <a:chOff x="5730240" y="5951358"/>
            <a:chExt cx="783772" cy="243086"/>
          </a:xfrm>
        </p:grpSpPr>
        <p:sp>
          <p:nvSpPr>
            <p:cNvPr id="8" name="사각형: 둥근 모서리 7">
              <a:extLst>
                <a:ext uri="{FF2B5EF4-FFF2-40B4-BE49-F238E27FC236}">
                  <a16:creationId xmlns:a16="http://schemas.microsoft.com/office/drawing/2014/main" id="{E4347795-EA25-F26D-E068-C4E575664161}"/>
                </a:ext>
              </a:extLst>
            </p:cNvPr>
            <p:cNvSpPr/>
            <p:nvPr/>
          </p:nvSpPr>
          <p:spPr>
            <a:xfrm>
              <a:off x="5730240" y="5951358"/>
              <a:ext cx="783772" cy="243086"/>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6" name="그림 15">
              <a:extLst>
                <a:ext uri="{FF2B5EF4-FFF2-40B4-BE49-F238E27FC236}">
                  <a16:creationId xmlns:a16="http://schemas.microsoft.com/office/drawing/2014/main" id="{D1ABDD93-8FD2-8701-4697-E03C0FD7D5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2446" y="5989410"/>
              <a:ext cx="439360" cy="183038"/>
            </a:xfrm>
            <a:prstGeom prst="rect">
              <a:avLst/>
            </a:prstGeom>
          </p:spPr>
        </p:pic>
      </p:grpSp>
      <p:sp>
        <p:nvSpPr>
          <p:cNvPr id="10" name="사각형: 둥근 위쪽 모서리 9">
            <a:extLst>
              <a:ext uri="{FF2B5EF4-FFF2-40B4-BE49-F238E27FC236}">
                <a16:creationId xmlns:a16="http://schemas.microsoft.com/office/drawing/2014/main" id="{CB7E464B-794B-F6BB-7CD4-EE81B33971A5}"/>
              </a:ext>
            </a:extLst>
          </p:cNvPr>
          <p:cNvSpPr/>
          <p:nvPr/>
        </p:nvSpPr>
        <p:spPr>
          <a:xfrm>
            <a:off x="4707012" y="6531886"/>
            <a:ext cx="1972273" cy="2634973"/>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0" name="사각형: 둥근 위쪽 모서리 19">
            <a:extLst>
              <a:ext uri="{FF2B5EF4-FFF2-40B4-BE49-F238E27FC236}">
                <a16:creationId xmlns:a16="http://schemas.microsoft.com/office/drawing/2014/main" id="{28B92586-8186-25AB-CE28-619D77006A5B}"/>
              </a:ext>
            </a:extLst>
          </p:cNvPr>
          <p:cNvSpPr/>
          <p:nvPr/>
        </p:nvSpPr>
        <p:spPr>
          <a:xfrm>
            <a:off x="2563397" y="6536665"/>
            <a:ext cx="1972273" cy="2630193"/>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사각형: 둥근 위쪽 모서리 20">
            <a:extLst>
              <a:ext uri="{FF2B5EF4-FFF2-40B4-BE49-F238E27FC236}">
                <a16:creationId xmlns:a16="http://schemas.microsoft.com/office/drawing/2014/main" id="{79759857-D9D3-3202-4F32-63BC16FDA422}"/>
              </a:ext>
            </a:extLst>
          </p:cNvPr>
          <p:cNvSpPr/>
          <p:nvPr/>
        </p:nvSpPr>
        <p:spPr>
          <a:xfrm>
            <a:off x="441706" y="6536666"/>
            <a:ext cx="1972273" cy="2630192"/>
          </a:xfrm>
          <a:prstGeom prst="round2SameRect">
            <a:avLst>
              <a:gd name="adj1" fmla="val 10803"/>
              <a:gd name="adj2" fmla="val 0"/>
            </a:avLst>
          </a:prstGeom>
          <a:gradFill>
            <a:gsLst>
              <a:gs pos="82000">
                <a:schemeClr val="bg1"/>
              </a:gs>
              <a:gs pos="100000">
                <a:schemeClr val="bg1">
                  <a:lumMod val="95000"/>
                  <a:alpha val="6000"/>
                </a:schemeClr>
              </a:gs>
            </a:gsLst>
            <a:lin ang="5400000" scaled="1"/>
          </a:gradFill>
          <a:ln>
            <a:gradFill>
              <a:gsLst>
                <a:gs pos="0">
                  <a:schemeClr val="bg1">
                    <a:lumMod val="65000"/>
                  </a:schemeClr>
                </a:gs>
                <a:gs pos="100000">
                  <a:schemeClr val="bg1">
                    <a:lumMod val="9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TextBox 21">
            <a:extLst>
              <a:ext uri="{FF2B5EF4-FFF2-40B4-BE49-F238E27FC236}">
                <a16:creationId xmlns:a16="http://schemas.microsoft.com/office/drawing/2014/main" id="{CC98E45F-4248-3817-5332-00CBE7C75D2B}"/>
              </a:ext>
            </a:extLst>
          </p:cNvPr>
          <p:cNvSpPr txBox="1"/>
          <p:nvPr/>
        </p:nvSpPr>
        <p:spPr>
          <a:xfrm>
            <a:off x="447972" y="6630609"/>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내 연계 활성화</a:t>
            </a:r>
          </a:p>
        </p:txBody>
      </p:sp>
      <p:sp>
        <p:nvSpPr>
          <p:cNvPr id="23" name="직사각형 22">
            <a:extLst>
              <a:ext uri="{FF2B5EF4-FFF2-40B4-BE49-F238E27FC236}">
                <a16:creationId xmlns:a16="http://schemas.microsoft.com/office/drawing/2014/main" id="{4B6CD843-F65D-FBC8-40A5-654196E72F31}"/>
              </a:ext>
            </a:extLst>
          </p:cNvPr>
          <p:cNvSpPr/>
          <p:nvPr/>
        </p:nvSpPr>
        <p:spPr>
          <a:xfrm>
            <a:off x="515324" y="6995265"/>
            <a:ext cx="1825036" cy="2108536"/>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하이퍼클로바</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X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정보 확인</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콘텐츠 생성 등의 기능을 강화한 검색 서비스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Cue:</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의</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베타 서비스 운영 및</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’23</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년 하반기 네이버 통합검색에 적용 계획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블로그</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지식인 등 문서 콘텐츠와 커머스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예약 서비스 등 플랫폼 내 서비스를 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기반으로 이용자 활용성 제고 방안 도모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이미지 생성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칼로</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를 출시하여 이용자가 제시하는 문서 기반의 이미지를 생성하는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프로필 기능 도입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4" name="직사각형 23">
            <a:extLst>
              <a:ext uri="{FF2B5EF4-FFF2-40B4-BE49-F238E27FC236}">
                <a16:creationId xmlns:a16="http://schemas.microsoft.com/office/drawing/2014/main" id="{38599573-0F50-92CF-A7F0-2C68F951F553}"/>
              </a:ext>
            </a:extLst>
          </p:cNvPr>
          <p:cNvSpPr/>
          <p:nvPr/>
        </p:nvSpPr>
        <p:spPr>
          <a:xfrm>
            <a:off x="2637015" y="6999963"/>
            <a:ext cx="1825036" cy="2104366"/>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자체 데이터 센터 확대 구축 및 삼성전자와 제휴하여 경량화 및 전력 효율성을 강화한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반도체 솔루션 구축 추진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하이퍼클로바</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X</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와 클라우드를 연계하여 업무 환경에서 활용 가능한 워크플레이스 솔루션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‘Project Connect X’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개발 추진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서비스 구현을 위한 고성능 컴퓨팅 기능과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GPU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기능이 강화된 머신러닝 특화 클라우드 플랫폼 운영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5" name="직사각형 24">
            <a:extLst>
              <a:ext uri="{FF2B5EF4-FFF2-40B4-BE49-F238E27FC236}">
                <a16:creationId xmlns:a16="http://schemas.microsoft.com/office/drawing/2014/main" id="{F67A67D2-11AD-A233-ACCB-537470D81474}"/>
              </a:ext>
            </a:extLst>
          </p:cNvPr>
          <p:cNvSpPr/>
          <p:nvPr/>
        </p:nvSpPr>
        <p:spPr>
          <a:xfrm>
            <a:off x="4815352" y="7012370"/>
            <a:ext cx="1754526" cy="2091959"/>
          </a:xfrm>
          <a:prstGeom prst="rect">
            <a:avLst/>
          </a:prstGeom>
          <a:solidFill>
            <a:schemeClr val="bg1">
              <a:lumMod val="95000"/>
            </a:schemeClr>
          </a:solidFill>
          <a:ln w="158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코딩 작업 없이 개발 프로그램을 생성할 수 있는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클로바 스튜디오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출시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하이퍼클로바</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X</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기반 광고 상품 제작</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창작자용 콘텐츠 제작</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등의 비즈니스 활용 방안 확대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헬스케어 문서 및 영상 판독 시스템 개발 추진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상품 소개 글 작성</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번역 서비스 등 플랫폼 내 다면 참가자의 활동 지원 추진 </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850" b="1"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6" name="TextBox 25">
            <a:extLst>
              <a:ext uri="{FF2B5EF4-FFF2-40B4-BE49-F238E27FC236}">
                <a16:creationId xmlns:a16="http://schemas.microsoft.com/office/drawing/2014/main" id="{6B30F564-099F-0ADF-50BD-20AECD728066}"/>
              </a:ext>
            </a:extLst>
          </p:cNvPr>
          <p:cNvSpPr txBox="1"/>
          <p:nvPr/>
        </p:nvSpPr>
        <p:spPr>
          <a:xfrm>
            <a:off x="2637015" y="6560586"/>
            <a:ext cx="1946251" cy="423514"/>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클라우드 기반 </a:t>
            </a:r>
            <a:b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보급 확대</a:t>
            </a:r>
          </a:p>
        </p:txBody>
      </p:sp>
      <p:sp>
        <p:nvSpPr>
          <p:cNvPr id="28" name="TextBox 27">
            <a:extLst>
              <a:ext uri="{FF2B5EF4-FFF2-40B4-BE49-F238E27FC236}">
                <a16:creationId xmlns:a16="http://schemas.microsoft.com/office/drawing/2014/main" id="{B605875D-2A88-7371-A7F0-4835493726CB}"/>
              </a:ext>
            </a:extLst>
          </p:cNvPr>
          <p:cNvSpPr txBox="1"/>
          <p:nvPr/>
        </p:nvSpPr>
        <p:spPr>
          <a:xfrm>
            <a:off x="4757114" y="6656674"/>
            <a:ext cx="1946251" cy="254237"/>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1" i="0" u="none" strike="noStrike" kern="1200" cap="none" spc="0" normalizeH="0" baseline="0" noProof="0" dirty="0">
                <a:ln>
                  <a:solidFill>
                    <a:srgbClr val="000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생태계 활용 서비스 개발</a:t>
            </a:r>
          </a:p>
        </p:txBody>
      </p:sp>
      <p:sp>
        <p:nvSpPr>
          <p:cNvPr id="32" name="사각형: 둥근 모서리 31">
            <a:extLst>
              <a:ext uri="{FF2B5EF4-FFF2-40B4-BE49-F238E27FC236}">
                <a16:creationId xmlns:a16="http://schemas.microsoft.com/office/drawing/2014/main" id="{CE5B7146-F5D7-0BF8-241A-A822A728229E}"/>
              </a:ext>
            </a:extLst>
          </p:cNvPr>
          <p:cNvSpPr/>
          <p:nvPr/>
        </p:nvSpPr>
        <p:spPr>
          <a:xfrm>
            <a:off x="461631" y="6386684"/>
            <a:ext cx="1044193" cy="209366"/>
          </a:xfrm>
          <a:prstGeom prst="roundRect">
            <a:avLst>
              <a:gd name="adj" fmla="val 50000"/>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신뢰도 강화</a:t>
            </a:r>
          </a:p>
        </p:txBody>
      </p:sp>
      <p:sp>
        <p:nvSpPr>
          <p:cNvPr id="33" name="사각형: 둥근 모서리 32">
            <a:extLst>
              <a:ext uri="{FF2B5EF4-FFF2-40B4-BE49-F238E27FC236}">
                <a16:creationId xmlns:a16="http://schemas.microsoft.com/office/drawing/2014/main" id="{AD596F65-33B6-5CB2-64D7-6D0CC5F3EE69}"/>
              </a:ext>
            </a:extLst>
          </p:cNvPr>
          <p:cNvSpPr/>
          <p:nvPr/>
        </p:nvSpPr>
        <p:spPr>
          <a:xfrm>
            <a:off x="2553195" y="6387212"/>
            <a:ext cx="1168716" cy="206932"/>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34" name="사각형: 둥근 모서리 33">
            <a:extLst>
              <a:ext uri="{FF2B5EF4-FFF2-40B4-BE49-F238E27FC236}">
                <a16:creationId xmlns:a16="http://schemas.microsoft.com/office/drawing/2014/main" id="{66342EBF-7820-AC78-D8A5-E0ED8E278E3C}"/>
              </a:ext>
            </a:extLst>
          </p:cNvPr>
          <p:cNvSpPr/>
          <p:nvPr/>
        </p:nvSpPr>
        <p:spPr>
          <a:xfrm>
            <a:off x="4733730" y="6386684"/>
            <a:ext cx="1168716" cy="207460"/>
          </a:xfrm>
          <a:prstGeom prst="roundRect">
            <a:avLst>
              <a:gd name="adj" fmla="val 50000"/>
            </a:avLst>
          </a:prstGeom>
          <a:solidFill>
            <a:srgbClr val="098E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900" b="1" i="0" u="none" strike="noStrike" kern="1200" cap="none" spc="0" normalizeH="0" baseline="0" noProof="0" dirty="0">
                <a:ln>
                  <a:solidFill>
                    <a:srgbClr val="000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spTree>
    <p:extLst>
      <p:ext uri="{BB962C8B-B14F-4D97-AF65-F5344CB8AC3E}">
        <p14:creationId xmlns:p14="http://schemas.microsoft.com/office/powerpoint/2010/main" val="4087484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1228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2031648"/>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463984"/>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서비스를 출시하며 빅테크 플랫폼 시장의 주도권을 잡기 위한 경쟁을 지속</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25225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9" name="Rectangle 5">
            <a:extLst>
              <a:ext uri="{FF2B5EF4-FFF2-40B4-BE49-F238E27FC236}">
                <a16:creationId xmlns:a16="http://schemas.microsoft.com/office/drawing/2014/main" id="{20CBE4F8-DC71-58EA-E056-12B9CC9AD114}"/>
              </a:ext>
            </a:extLst>
          </p:cNvPr>
          <p:cNvSpPr>
            <a:spLocks noChangeArrowheads="1"/>
          </p:cNvSpPr>
          <p:nvPr/>
        </p:nvSpPr>
        <p:spPr bwMode="auto">
          <a:xfrm>
            <a:off x="2170570" y="1336931"/>
            <a:ext cx="4427537" cy="322492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주요 국내∙외 빅테크 플랫폼의 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개발 현황</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 등 미국의 빅테크 플랫폼 기업과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중국</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빅테크 플랫폼 기업 등 국내</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외에서 대형 빅테크 플랫폼 기업을 중심으로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기술을 개발하는 기업이 다수 등장하고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텐센트 등 글로벌 주요 빅테크 기업은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파운데이션 모델을 공개 혹은 개발 계획을 공유하였으며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메타의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활용하고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기업은 파운데이션 모델이 가지는 주요 특징을 활용하여 자사의 사업모델과 접목한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출시하며 빅테크 플랫폼 시장의 주도권을 잡기 위한 경쟁을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모델과 같이 검색엔진 기반 챗봇 서비스를 활용되고 있는 대형 언어 기반 모델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(Large Language Model)</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형태를 가지는 파운데이션 모델을 개발하는 기업이 다수이며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활용한 대화형 구조를 가진 다양한 서비스가 출시 및 공개되고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‘Bedrock’,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칼로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같이 이미지를 기반으로 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서비스도 다수의 빅테크 플랫폼 기업에서 서비스를 개발하고 있는 분야이다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138" name="TextBox 137">
            <a:extLst>
              <a:ext uri="{FF2B5EF4-FFF2-40B4-BE49-F238E27FC236}">
                <a16:creationId xmlns:a16="http://schemas.microsoft.com/office/drawing/2014/main" id="{E85BDF81-7B68-4D30-382B-FF677A3978E6}"/>
              </a:ext>
            </a:extLst>
          </p:cNvPr>
          <p:cNvSpPr txBox="1"/>
          <p:nvPr/>
        </p:nvSpPr>
        <p:spPr>
          <a:xfrm>
            <a:off x="450773" y="4502449"/>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주요 국내∙외 빅테크 플랫폼 기업의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모델</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39" name="TextBox 138">
            <a:extLst>
              <a:ext uri="{FF2B5EF4-FFF2-40B4-BE49-F238E27FC236}">
                <a16:creationId xmlns:a16="http://schemas.microsoft.com/office/drawing/2014/main" id="{2D6F5931-E397-7FD2-1992-D231E724E86F}"/>
              </a:ext>
            </a:extLst>
          </p:cNvPr>
          <p:cNvSpPr txBox="1"/>
          <p:nvPr/>
        </p:nvSpPr>
        <p:spPr>
          <a:xfrm>
            <a:off x="491221" y="9158552"/>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41" name="표 140">
            <a:extLst>
              <a:ext uri="{FF2B5EF4-FFF2-40B4-BE49-F238E27FC236}">
                <a16:creationId xmlns:a16="http://schemas.microsoft.com/office/drawing/2014/main" id="{B2AAD92F-0039-577E-6E9E-B7BC4580442D}"/>
              </a:ext>
            </a:extLst>
          </p:cNvPr>
          <p:cNvGraphicFramePr>
            <a:graphicFrameLocks noGrp="1"/>
          </p:cNvGraphicFramePr>
          <p:nvPr>
            <p:extLst>
              <p:ext uri="{D42A27DB-BD31-4B8C-83A1-F6EECF244321}">
                <p14:modId xmlns:p14="http://schemas.microsoft.com/office/powerpoint/2010/main" val="23832766"/>
              </p:ext>
            </p:extLst>
          </p:nvPr>
        </p:nvGraphicFramePr>
        <p:xfrm>
          <a:off x="450773" y="5070822"/>
          <a:ext cx="6019800" cy="4107443"/>
        </p:xfrm>
        <a:graphic>
          <a:graphicData uri="http://schemas.openxmlformats.org/drawingml/2006/table">
            <a:tbl>
              <a:tblPr firstRow="1" bandRow="1">
                <a:tableStyleId>{5C22544A-7EE6-4342-B048-85BDC9FD1C3A}</a:tableStyleId>
              </a:tblPr>
              <a:tblGrid>
                <a:gridCol w="1382534">
                  <a:extLst>
                    <a:ext uri="{9D8B030D-6E8A-4147-A177-3AD203B41FA5}">
                      <a16:colId xmlns:a16="http://schemas.microsoft.com/office/drawing/2014/main" val="1227650245"/>
                    </a:ext>
                  </a:extLst>
                </a:gridCol>
                <a:gridCol w="1886636">
                  <a:extLst>
                    <a:ext uri="{9D8B030D-6E8A-4147-A177-3AD203B41FA5}">
                      <a16:colId xmlns:a16="http://schemas.microsoft.com/office/drawing/2014/main" val="20001"/>
                    </a:ext>
                  </a:extLst>
                </a:gridCol>
                <a:gridCol w="2750630">
                  <a:extLst>
                    <a:ext uri="{9D8B030D-6E8A-4147-A177-3AD203B41FA5}">
                      <a16:colId xmlns:a16="http://schemas.microsoft.com/office/drawing/2014/main" val="179404758"/>
                    </a:ext>
                  </a:extLst>
                </a:gridCol>
              </a:tblGrid>
              <a:tr h="256227">
                <a:tc rowSpan="2">
                  <a:txBody>
                    <a:bodyPr/>
                    <a:lstStyle/>
                    <a:p>
                      <a:pPr algn="ctr" latinLnBrk="0"/>
                      <a:r>
                        <a:rPr lang="ko-KR" altLang="en-US" sz="800" b="1" cap="none" spc="0" dirty="0">
                          <a:ln>
                            <a:solidFill>
                              <a:schemeClr val="tx1">
                                <a:alpha val="0"/>
                              </a:schemeClr>
                            </a:solidFill>
                          </a:ln>
                          <a:solidFill>
                            <a:schemeClr val="tx1">
                              <a:lumMod val="75000"/>
                              <a:lumOff val="25000"/>
                            </a:schemeClr>
                          </a:solidFill>
                          <a:effectLst/>
                          <a:latin typeface="+mn-ea"/>
                          <a:ea typeface="+mn-ea"/>
                        </a:rPr>
                        <a:t>기업명</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algn="ctr" latinLnBrk="0"/>
                      <a:r>
                        <a:rPr lang="ko-KR" altLang="en-US" sz="800" b="1" cap="none" spc="0" dirty="0">
                          <a:ln>
                            <a:solidFill>
                              <a:schemeClr val="tx1">
                                <a:alpha val="0"/>
                              </a:schemeClr>
                            </a:solidFill>
                          </a:ln>
                          <a:solidFill>
                            <a:schemeClr val="tx1">
                              <a:lumMod val="75000"/>
                              <a:lumOff val="25000"/>
                            </a:schemeClr>
                          </a:solidFill>
                          <a:effectLst/>
                          <a:latin typeface="+mn-ea"/>
                          <a:ea typeface="+mn-ea"/>
                        </a:rPr>
                        <a:t>주요 제공 기능</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0000"/>
                  </a:ext>
                </a:extLst>
              </a:tr>
              <a:tr h="223730">
                <a:tc vMerge="1">
                  <a:txBody>
                    <a:bodyPr/>
                    <a:lstStyle/>
                    <a:p>
                      <a:pPr algn="ctr" latinLnBrk="0"/>
                      <a:endParaRPr lang="ko-KR" altLang="en-US" sz="850" b="1"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spcAft>
                          <a:spcPts val="100"/>
                        </a:spcAft>
                      </a:pPr>
                      <a:r>
                        <a:rPr lang="ko-KR" altLang="en-US" sz="750" b="0" cap="none" spc="0" dirty="0">
                          <a:ln>
                            <a:solidFill>
                              <a:schemeClr val="tx1">
                                <a:alpha val="0"/>
                              </a:schemeClr>
                            </a:solidFill>
                          </a:ln>
                          <a:solidFill>
                            <a:schemeClr val="tx1">
                              <a:lumMod val="75000"/>
                              <a:lumOff val="25000"/>
                            </a:schemeClr>
                          </a:solidFill>
                          <a:effectLst/>
                          <a:latin typeface="+mn-ea"/>
                          <a:ea typeface="+mn-ea"/>
                        </a:rPr>
                        <a:t>생성형 </a:t>
                      </a:r>
                      <a:r>
                        <a:rPr lang="en-US" altLang="ko-KR" sz="750" b="0" cap="none" spc="0" dirty="0">
                          <a:ln>
                            <a:solidFill>
                              <a:schemeClr val="tx1">
                                <a:alpha val="0"/>
                              </a:schemeClr>
                            </a:solidFill>
                          </a:ln>
                          <a:solidFill>
                            <a:schemeClr val="tx1">
                              <a:lumMod val="75000"/>
                              <a:lumOff val="25000"/>
                            </a:schemeClr>
                          </a:solidFill>
                          <a:effectLst/>
                          <a:latin typeface="+mn-ea"/>
                          <a:ea typeface="+mn-ea"/>
                        </a:rPr>
                        <a:t>AI </a:t>
                      </a:r>
                      <a:r>
                        <a:rPr lang="ko-KR" altLang="en-US" sz="750" b="0" cap="none" spc="0" dirty="0">
                          <a:ln>
                            <a:solidFill>
                              <a:schemeClr val="tx1">
                                <a:alpha val="0"/>
                              </a:schemeClr>
                            </a:solidFill>
                          </a:ln>
                          <a:solidFill>
                            <a:schemeClr val="tx1">
                              <a:lumMod val="75000"/>
                              <a:lumOff val="25000"/>
                            </a:schemeClr>
                          </a:solidFill>
                          <a:effectLst/>
                          <a:latin typeface="+mn-ea"/>
                          <a:ea typeface="+mn-ea"/>
                        </a:rPr>
                        <a:t>모델</a:t>
                      </a:r>
                    </a:p>
                  </a:txBody>
                  <a:tcPr marL="0" marR="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spcAft>
                          <a:spcPts val="100"/>
                        </a:spcAft>
                      </a:pPr>
                      <a:r>
                        <a:rPr lang="ko-KR" altLang="en-US" sz="750" b="0" cap="none" spc="0" dirty="0">
                          <a:ln>
                            <a:solidFill>
                              <a:schemeClr val="tx1">
                                <a:alpha val="0"/>
                              </a:schemeClr>
                            </a:solidFill>
                          </a:ln>
                          <a:solidFill>
                            <a:schemeClr val="tx1">
                              <a:lumMod val="75000"/>
                              <a:lumOff val="25000"/>
                            </a:schemeClr>
                          </a:solidFill>
                          <a:effectLst/>
                          <a:latin typeface="+mn-ea"/>
                          <a:ea typeface="+mn-ea"/>
                        </a:rPr>
                        <a:t>주요 서비스</a:t>
                      </a:r>
                    </a:p>
                  </a:txBody>
                  <a:tcPr marL="0" marR="0" marT="36000" marB="36000"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85646932"/>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마이크로소프트</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외부 제휴를 통한 모델 활용</a:t>
                      </a:r>
                      <a:endPar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endParaRPr>
                    </a:p>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오픈</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AI GPT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모델</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메타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‘LLaMA 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Bing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검색엔진 기반 챗봇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Dax</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Express</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(GPT-4</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기반 진료 기록 앱</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구글</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latinLnBrk="0">
                        <a:lnSpc>
                          <a:spcPct val="110000"/>
                        </a:lnSpc>
                        <a:spcBef>
                          <a:spcPts val="300"/>
                        </a:spcBef>
                        <a:buFont typeface="Arial" panose="020B0604020202020204" pitchFamily="34" charset="0"/>
                        <a:buNone/>
                      </a:pPr>
                      <a:r>
                        <a:rPr lang="en-US" altLang="ko-KR" sz="750" b="0" cap="none" spc="0" dirty="0">
                          <a:ln>
                            <a:solidFill>
                              <a:schemeClr val="tx1">
                                <a:alpha val="0"/>
                              </a:schemeClr>
                            </a:solidFill>
                          </a:ln>
                          <a:solidFill>
                            <a:schemeClr val="tx1">
                              <a:lumMod val="75000"/>
                              <a:lumOff val="25000"/>
                            </a:schemeClr>
                          </a:solidFill>
                          <a:effectLst/>
                          <a:latin typeface="+mn-ea"/>
                          <a:ea typeface="+mn-ea"/>
                        </a:rPr>
                        <a:t>LaMDA(Language Model for Dialogue Applications),</a:t>
                      </a:r>
                    </a:p>
                    <a:p>
                      <a:pPr marL="0" indent="0" algn="l" latinLnBrk="0">
                        <a:lnSpc>
                          <a:spcPct val="110000"/>
                        </a:lnSpc>
                        <a:spcBef>
                          <a:spcPts val="300"/>
                        </a:spcBef>
                        <a:buFont typeface="Arial" panose="020B0604020202020204" pitchFamily="34" charset="0"/>
                        <a:buNone/>
                      </a:pPr>
                      <a:r>
                        <a:rPr lang="en-US" altLang="ko-KR" sz="750" b="0" cap="none" spc="0" dirty="0">
                          <a:ln>
                            <a:solidFill>
                              <a:schemeClr val="tx1">
                                <a:alpha val="0"/>
                              </a:schemeClr>
                            </a:solidFill>
                          </a:ln>
                          <a:solidFill>
                            <a:schemeClr val="tx1">
                              <a:lumMod val="75000"/>
                              <a:lumOff val="25000"/>
                            </a:schemeClr>
                          </a:solidFill>
                          <a:effectLst/>
                          <a:latin typeface="+mn-ea"/>
                          <a:ea typeface="+mn-ea"/>
                        </a:rPr>
                        <a:t>PaLM(Pathway Language Model)</a:t>
                      </a:r>
                    </a:p>
                    <a:p>
                      <a:pPr marL="0" indent="0" algn="l" latinLnBrk="0">
                        <a:lnSpc>
                          <a:spcPct val="110000"/>
                        </a:lnSpc>
                        <a:spcBef>
                          <a:spcPts val="300"/>
                        </a:spcBef>
                        <a:buFont typeface="Arial" panose="020B0604020202020204" pitchFamily="34" charset="0"/>
                        <a:buNone/>
                      </a:pPr>
                      <a:r>
                        <a:rPr lang="en-US" altLang="ko-KR" sz="750" b="0" cap="none" spc="0" dirty="0">
                          <a:ln>
                            <a:solidFill>
                              <a:schemeClr val="tx1">
                                <a:alpha val="0"/>
                              </a:schemeClr>
                            </a:solidFill>
                          </a:ln>
                          <a:solidFill>
                            <a:schemeClr val="tx1">
                              <a:lumMod val="75000"/>
                              <a:lumOff val="25000"/>
                            </a:schemeClr>
                          </a:solidFill>
                          <a:effectLst/>
                          <a:latin typeface="+mn-ea"/>
                          <a:ea typeface="+mn-ea"/>
                        </a:rPr>
                        <a:t>Gemini(’23</a:t>
                      </a:r>
                      <a:r>
                        <a:rPr lang="ko-KR" altLang="en-US" sz="750" b="0" cap="none" spc="0" dirty="0">
                          <a:ln>
                            <a:solidFill>
                              <a:schemeClr val="tx1">
                                <a:alpha val="0"/>
                              </a:schemeClr>
                            </a:solidFill>
                          </a:ln>
                          <a:solidFill>
                            <a:schemeClr val="tx1">
                              <a:lumMod val="75000"/>
                              <a:lumOff val="25000"/>
                            </a:schemeClr>
                          </a:solidFill>
                          <a:effectLst/>
                          <a:latin typeface="+mn-ea"/>
                          <a:ea typeface="+mn-ea"/>
                        </a:rPr>
                        <a:t>년 하반기 공개 예정</a:t>
                      </a:r>
                      <a:r>
                        <a:rPr lang="en-US" altLang="ko-KR" sz="750" b="0" cap="none" spc="0" dirty="0">
                          <a:ln>
                            <a:solidFill>
                              <a:schemeClr val="tx1">
                                <a:alpha val="0"/>
                              </a:schemeClr>
                            </a:solidFill>
                          </a:ln>
                          <a:solidFill>
                            <a:schemeClr val="tx1">
                              <a:lumMod val="75000"/>
                              <a:lumOff val="25000"/>
                            </a:schemeClr>
                          </a:solidFill>
                          <a:effectLst/>
                          <a:latin typeface="+mn-ea"/>
                          <a:ea typeface="+mn-ea"/>
                        </a:rPr>
                        <a: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495285"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Bard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검색엔진 기반 챗봇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495285"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Med-PaLM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의료</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관련 응답 생성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7606547"/>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메타</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LLaMA(Large Language Model Meta)</a:t>
                      </a:r>
                    </a:p>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SeamlessM4T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갤럭티카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학술문헌 분석</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수학</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컴퓨팅 등 특화 챗봇</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Make-A-Scene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텍스트 기반 이미지 생성</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Audiocraft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음성</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음악 생성</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55189698"/>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아마존</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Titan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AWS Health Scribe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환자의</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진료 기록 자동 작성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Bedrock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이미지</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생성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3385459"/>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네이버</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HyperCLOVA 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Cue: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검색엔진 기반 챗봇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94467311"/>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카카오</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코</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GPT 2.0(</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가칭</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’23</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년 하반기 공개 예정</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err="1">
                          <a:ln>
                            <a:solidFill>
                              <a:schemeClr val="tx1">
                                <a:alpha val="0"/>
                              </a:schemeClr>
                            </a:solidFill>
                          </a:ln>
                          <a:solidFill>
                            <a:schemeClr val="tx1">
                              <a:lumMod val="75000"/>
                              <a:lumOff val="25000"/>
                            </a:schemeClr>
                          </a:solidFill>
                          <a:effectLst/>
                          <a:uLnTx/>
                          <a:uFillTx/>
                          <a:latin typeface="+mn-ea"/>
                          <a:ea typeface="+mn-ea"/>
                          <a:cs typeface="+mn-cs"/>
                        </a:rPr>
                        <a:t>minDALL</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ddmm</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메신저 기반 챗봇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칼로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이미지 생성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48310433"/>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텐센트</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Hunyuan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클라우드 기반 생성형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AI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서비스 제공 예정</a:t>
                      </a:r>
                      <a:endPar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endParaRP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74715719"/>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알리바바</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M6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Tongyi Qianwen (</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대화형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p>
                      <a:pPr marL="0" marR="0" lvl="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Tongyi</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Wanxiang</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이미지 생성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56498652"/>
                  </a:ext>
                </a:extLst>
              </a:tr>
              <a:tr h="306954">
                <a:tc>
                  <a:txBody>
                    <a:bodyPr/>
                    <a:lstStyle/>
                    <a:p>
                      <a:pPr algn="ctr" latinLnBrk="0">
                        <a:lnSpc>
                          <a:spcPct val="110000"/>
                        </a:lnSpc>
                        <a:spcBef>
                          <a:spcPts val="300"/>
                        </a:spcBef>
                      </a:pPr>
                      <a:r>
                        <a:rPr lang="ko-KR" altLang="en-US" sz="800" b="0" cap="none" spc="0" dirty="0">
                          <a:ln>
                            <a:solidFill>
                              <a:schemeClr val="tx1">
                                <a:alpha val="0"/>
                              </a:schemeClr>
                            </a:solidFill>
                          </a:ln>
                          <a:solidFill>
                            <a:schemeClr val="tx1">
                              <a:lumMod val="75000"/>
                              <a:lumOff val="25000"/>
                            </a:schemeClr>
                          </a:solidFill>
                          <a:effectLst/>
                          <a:latin typeface="+mn-ea"/>
                          <a:ea typeface="+mn-ea"/>
                        </a:rPr>
                        <a:t>바이두</a:t>
                      </a:r>
                      <a:endParaRPr lang="en-US" altLang="ko-KR" sz="800" b="0" cap="none" spc="0" dirty="0">
                        <a:ln>
                          <a:solidFill>
                            <a:schemeClr val="tx1">
                              <a:alpha val="0"/>
                            </a:schemeClr>
                          </a:solidFill>
                        </a:ln>
                        <a:solidFill>
                          <a:schemeClr val="tx1">
                            <a:lumMod val="75000"/>
                            <a:lumOff val="25000"/>
                          </a:schemeClr>
                        </a:solidFill>
                        <a:effectLst/>
                        <a:latin typeface="+mn-ea"/>
                        <a:ea typeface="+mn-ea"/>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Ernie</a:t>
                      </a:r>
                      <a:endPar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ysDot"/>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어니봇 </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r>
                        <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검색엔진 기반 챗봇 서비스</a:t>
                      </a:r>
                      <a:r>
                        <a:rPr kumimoji="0" lang="en-US" altLang="ko-KR"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rPr>
                        <a:t>)</a:t>
                      </a:r>
                      <a:endParaRPr kumimoji="0" lang="ko-KR" altLang="en-US" sz="750" b="0" i="0" u="none" strike="noStrike" kern="0" cap="none" spc="0" normalizeH="0" baseline="0" noProof="0" dirty="0">
                        <a:ln>
                          <a:solidFill>
                            <a:schemeClr val="tx1">
                              <a:alpha val="0"/>
                            </a:schemeClr>
                          </a:solidFill>
                        </a:ln>
                        <a:solidFill>
                          <a:schemeClr val="tx1">
                            <a:lumMod val="75000"/>
                            <a:lumOff val="25000"/>
                          </a:schemeClr>
                        </a:solidFill>
                        <a:effectLst/>
                        <a:uLnTx/>
                        <a:uFillTx/>
                        <a:latin typeface="+mn-ea"/>
                        <a:ea typeface="+mn-ea"/>
                        <a:cs typeface="+mn-cs"/>
                      </a:endParaRPr>
                    </a:p>
                  </a:txBody>
                  <a:tcPr anchor="ctr">
                    <a:lnL w="6350" cap="flat" cmpd="sng" algn="ctr">
                      <a:solidFill>
                        <a:schemeClr val="bg1">
                          <a:lumMod val="75000"/>
                        </a:schemeClr>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4797295"/>
                  </a:ext>
                </a:extLst>
              </a:tr>
            </a:tbl>
          </a:graphicData>
        </a:graphic>
      </p:graphicFrame>
    </p:spTree>
    <p:extLst>
      <p:ext uri="{BB962C8B-B14F-4D97-AF65-F5344CB8AC3E}">
        <p14:creationId xmlns:p14="http://schemas.microsoft.com/office/powerpoint/2010/main" val="2548750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descr="스크린샷, 직사각형, 블랙, 디자인이(가) 표시된 사진&#10;&#10;자동 생성된 설명">
            <a:extLst>
              <a:ext uri="{FF2B5EF4-FFF2-40B4-BE49-F238E27FC236}">
                <a16:creationId xmlns:a16="http://schemas.microsoft.com/office/drawing/2014/main" id="{2A1279EE-64E2-C003-AB3B-E59D14B3E006}"/>
              </a:ext>
            </a:extLst>
          </p:cNvPr>
          <p:cNvPicPr>
            <a:picLocks noChangeAspect="1"/>
          </p:cNvPicPr>
          <p:nvPr/>
        </p:nvPicPr>
        <p:blipFill>
          <a:blip r:embed="rId3"/>
          <a:stretch>
            <a:fillRect/>
          </a:stretch>
        </p:blipFill>
        <p:spPr>
          <a:xfrm>
            <a:off x="288533" y="637673"/>
            <a:ext cx="6376962" cy="8710863"/>
          </a:xfrm>
          <a:prstGeom prst="rect">
            <a:avLst/>
          </a:prstGeom>
        </p:spPr>
      </p:pic>
      <p:sp>
        <p:nvSpPr>
          <p:cNvPr id="12" name="TextBox 11">
            <a:extLst>
              <a:ext uri="{FF2B5EF4-FFF2-40B4-BE49-F238E27FC236}">
                <a16:creationId xmlns:a16="http://schemas.microsoft.com/office/drawing/2014/main" id="{77EA4F48-49AB-D0E7-C937-49E15969DF4E}"/>
              </a:ext>
            </a:extLst>
          </p:cNvPr>
          <p:cNvSpPr txBox="1"/>
          <p:nvPr/>
        </p:nvSpPr>
        <p:spPr>
          <a:xfrm>
            <a:off x="783299" y="1198667"/>
            <a:ext cx="5596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[Issue Brief] </a:t>
            </a:r>
            <a:r>
              <a:rPr kumimoji="0" lang="ko-KR" altLang="en-US"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해외 주요 생성형 </a:t>
            </a:r>
            <a:r>
              <a:rPr kumimoji="0" lang="en-US" altLang="ko-KR"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AI </a:t>
            </a:r>
            <a:r>
              <a:rPr kumimoji="0" lang="ko-KR" altLang="en-US"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개발 동향</a:t>
            </a: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13" name="TextBox 12">
            <a:extLst>
              <a:ext uri="{FF2B5EF4-FFF2-40B4-BE49-F238E27FC236}">
                <a16:creationId xmlns:a16="http://schemas.microsoft.com/office/drawing/2014/main" id="{392EA5EC-06F6-56D2-1843-0B5CC1AAEDAB}"/>
              </a:ext>
            </a:extLst>
          </p:cNvPr>
          <p:cNvSpPr txBox="1"/>
          <p:nvPr/>
        </p:nvSpPr>
        <p:spPr>
          <a:xfrm>
            <a:off x="783300" y="1663974"/>
            <a:ext cx="5340774"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주요 빅테크 기업의 대규모 인프라 및 투자를 기반으로 텍스트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음성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영상 등 다양한 분야의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출시되고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최근 미국</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스타트업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Midjourney</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이미지 생성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통해 만든 작품이 미국의 한 미술 대회에서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위로 선정되어 화제가 되는 등 결과물 퀄리티 또한 빠르게 향상되고 있어 글로벌 시장에서 이용객이 지속 확대되는 추세를 보인다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graphicFrame>
        <p:nvGraphicFramePr>
          <p:cNvPr id="14" name="표 13">
            <a:extLst>
              <a:ext uri="{FF2B5EF4-FFF2-40B4-BE49-F238E27FC236}">
                <a16:creationId xmlns:a16="http://schemas.microsoft.com/office/drawing/2014/main" id="{A5AD2496-7738-B4BC-ADF4-F0C89C97A3C3}"/>
              </a:ext>
            </a:extLst>
          </p:cNvPr>
          <p:cNvGraphicFramePr>
            <a:graphicFrameLocks noGrp="1"/>
          </p:cNvGraphicFramePr>
          <p:nvPr>
            <p:extLst>
              <p:ext uri="{D42A27DB-BD31-4B8C-83A1-F6EECF244321}">
                <p14:modId xmlns:p14="http://schemas.microsoft.com/office/powerpoint/2010/main" val="3701451230"/>
              </p:ext>
            </p:extLst>
          </p:nvPr>
        </p:nvGraphicFramePr>
        <p:xfrm>
          <a:off x="878304" y="2520800"/>
          <a:ext cx="5173578" cy="6027824"/>
        </p:xfrm>
        <a:graphic>
          <a:graphicData uri="http://schemas.openxmlformats.org/drawingml/2006/table">
            <a:tbl>
              <a:tblPr>
                <a:tableStyleId>{5C22544A-7EE6-4342-B048-85BDC9FD1C3A}</a:tableStyleId>
              </a:tblPr>
              <a:tblGrid>
                <a:gridCol w="541422">
                  <a:extLst>
                    <a:ext uri="{9D8B030D-6E8A-4147-A177-3AD203B41FA5}">
                      <a16:colId xmlns:a16="http://schemas.microsoft.com/office/drawing/2014/main" val="20000"/>
                    </a:ext>
                  </a:extLst>
                </a:gridCol>
                <a:gridCol w="770021">
                  <a:extLst>
                    <a:ext uri="{9D8B030D-6E8A-4147-A177-3AD203B41FA5}">
                      <a16:colId xmlns:a16="http://schemas.microsoft.com/office/drawing/2014/main" val="2304835964"/>
                    </a:ext>
                  </a:extLst>
                </a:gridCol>
                <a:gridCol w="830179">
                  <a:extLst>
                    <a:ext uri="{9D8B030D-6E8A-4147-A177-3AD203B41FA5}">
                      <a16:colId xmlns:a16="http://schemas.microsoft.com/office/drawing/2014/main" val="3620780265"/>
                    </a:ext>
                  </a:extLst>
                </a:gridCol>
                <a:gridCol w="505327">
                  <a:extLst>
                    <a:ext uri="{9D8B030D-6E8A-4147-A177-3AD203B41FA5}">
                      <a16:colId xmlns:a16="http://schemas.microsoft.com/office/drawing/2014/main" val="2601125815"/>
                    </a:ext>
                  </a:extLst>
                </a:gridCol>
                <a:gridCol w="2526629">
                  <a:extLst>
                    <a:ext uri="{9D8B030D-6E8A-4147-A177-3AD203B41FA5}">
                      <a16:colId xmlns:a16="http://schemas.microsoft.com/office/drawing/2014/main" val="2550004912"/>
                    </a:ext>
                  </a:extLst>
                </a:gridCol>
              </a:tblGrid>
              <a:tr h="372056">
                <a:tc>
                  <a:txBody>
                    <a:bodyPr/>
                    <a:lstStyle/>
                    <a:p>
                      <a:pPr algn="ctr" fontAlgn="ctr" latinLnBrk="1" hangingPunct="0">
                        <a:lnSpc>
                          <a:spcPct val="110000"/>
                        </a:lnSpc>
                        <a:spcAft>
                          <a:spcPts val="0"/>
                        </a:spcAft>
                      </a:pPr>
                      <a:endPar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429814" rtl="0" eaLnBrk="1" fontAlgn="ctr" latinLnBrk="1" hangingPunct="0">
                        <a:lnSpc>
                          <a:spcPct val="110000"/>
                        </a:lnSpc>
                        <a:spcBef>
                          <a:spcPts val="0"/>
                        </a:spcBef>
                        <a:spcAft>
                          <a:spcPts val="0"/>
                        </a:spcAft>
                        <a:buClrTx/>
                        <a:buSzTx/>
                        <a:buFontTx/>
                        <a:buNone/>
                        <a:tabLst/>
                        <a:defRPr/>
                      </a:pPr>
                      <a:r>
                        <a:rPr lang="ko-KR" altLang="en-US" sz="900" b="1" kern="1200" cap="none" spc="0" noProof="0" dirty="0">
                          <a:ln>
                            <a:solidFill>
                              <a:schemeClr val="bg1">
                                <a:lumMod val="50000"/>
                                <a:alpha val="0"/>
                              </a:schemeClr>
                            </a:solidFill>
                          </a:ln>
                          <a:solidFill>
                            <a:schemeClr val="tx1">
                              <a:lumMod val="85000"/>
                              <a:lumOff val="15000"/>
                            </a:schemeClr>
                          </a:solidFill>
                          <a:effectLst/>
                          <a:latin typeface="+mn-ea"/>
                          <a:ea typeface="+mn-ea"/>
                          <a:cs typeface="+mn-cs"/>
                        </a:rPr>
                        <a:t>기업명</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서비스명</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국가</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내용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471314">
                <a:tc rowSpan="5">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텍스트</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오픈</a:t>
                      </a: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AI</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챗</a:t>
                      </a: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GPT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초거대 언어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모델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GPT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를 바탕으로 만든 대화형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34236810"/>
                  </a:ext>
                </a:extLst>
              </a:tr>
              <a:tr h="47131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구글</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Bard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초거대 언어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모델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LaMDA</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를 바탕으로 만든 대화형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 </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6340384"/>
                  </a:ext>
                </a:extLst>
              </a:tr>
              <a:tr h="47131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DeepMind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Sparrow</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영국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DeepMind</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의 언어모델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Chinchilla</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를 기반으로 한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챗봇</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9526125"/>
                  </a:ext>
                </a:extLst>
              </a:tr>
              <a:tr h="471314">
                <a:tc vMerge="1">
                  <a:txBody>
                    <a:bodyPr/>
                    <a:lstStyle/>
                    <a:p>
                      <a:pPr algn="ctr" fontAlgn="ctr" latinLnBrk="1">
                        <a:lnSpc>
                          <a:spcPct val="110000"/>
                        </a:lnSpc>
                        <a:spcAft>
                          <a:spcPts val="0"/>
                        </a:spcAft>
                      </a:pPr>
                      <a:endParaRPr lang="en-US" altLang="ko-KR" sz="900" b="0" kern="1200" cap="none" spc="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Jasper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Jasper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마케팅 목적의 블로그 기사</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소셜미디어 게시물 및 광고 문구 등을 생성하는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툴</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64477086"/>
                  </a:ext>
                </a:extLst>
              </a:tr>
              <a:tr h="471314">
                <a:tc vMerge="1">
                  <a:txBody>
                    <a:bodyPr/>
                    <a:lstStyle/>
                    <a:p>
                      <a:pPr algn="ctr" fontAlgn="ctr" latinLnBrk="1">
                        <a:lnSpc>
                          <a:spcPct val="110000"/>
                        </a:lnSpc>
                        <a:spcAft>
                          <a:spcPts val="0"/>
                        </a:spcAft>
                      </a:pPr>
                      <a:endParaRPr lang="en-US" altLang="ko-KR" sz="900" b="0" kern="1200" cap="none" spc="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Baidu</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Ernie</a:t>
                      </a: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 </a:t>
                      </a: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Bot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중국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지식 통합을 통한 향상된 표현</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이라는 의미의 자체 개발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챗봇</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46028289"/>
                  </a:ext>
                </a:extLst>
              </a:tr>
              <a:tr h="471314">
                <a:tc rowSpan="3">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이미지</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오픈</a:t>
                      </a: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AI</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DALL·E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프롬프트</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명령어</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에 따른 이미지 생성</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47131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Stability AI</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Stable</a:t>
                      </a:r>
                    </a:p>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Diffusion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영국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이미지 생성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로 오픈소스 소프트웨어</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0085606"/>
                  </a:ext>
                </a:extLst>
              </a:tr>
              <a:tr h="47131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Midjourney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Midjourney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이미지 생성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로</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해당 툴을 사용하여 생성한 작품이 미국의 한 미술 대회에서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1</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위로 선정되어 화제가 됨</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76899893"/>
                  </a:ext>
                </a:extLst>
              </a:tr>
              <a:tr h="471314">
                <a:tc rowSpan="2">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음성</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구글</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MusicLM</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문자 설명을 음악으로 만드는 생성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8718882"/>
                  </a:ext>
                </a:extLst>
              </a:tr>
              <a:tr h="471314">
                <a:tc vMerge="1">
                  <a:txBody>
                    <a:bodyPr/>
                    <a:lstStyle/>
                    <a:p>
                      <a:pPr algn="ctr" fontAlgn="ctr" latinLnBrk="1">
                        <a:lnSpc>
                          <a:spcPct val="110000"/>
                        </a:lnSpc>
                        <a:spcAft>
                          <a:spcPts val="0"/>
                        </a:spcAft>
                      </a:pPr>
                      <a:endParaRPr lang="en-US" altLang="ko-KR" sz="900" b="0" kern="1200" cap="none" spc="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오픈</a:t>
                      </a: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AI</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Jukebox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원하는 장르</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가수 스타일로 음악을 생성하는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기술</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04393575"/>
                  </a:ext>
                </a:extLst>
              </a:tr>
              <a:tr h="471314">
                <a:tc rowSpan="2">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영상</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구글</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Imagen Video</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최대 초당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24</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프레임</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1280×768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해상도의 비디오를 생성할 수 있는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Text to Video 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생성 툴</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15415776"/>
                  </a:ext>
                </a:extLst>
              </a:tr>
              <a:tr h="47131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메타</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Make-A-Video</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미국</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텍스트 입력 시 동영상을 생성해주는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Text to Video 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모델</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10653788"/>
                  </a:ext>
                </a:extLst>
              </a:tr>
            </a:tbl>
          </a:graphicData>
        </a:graphic>
      </p:graphicFrame>
      <p:sp>
        <p:nvSpPr>
          <p:cNvPr id="21" name="TextBox 20">
            <a:extLst>
              <a:ext uri="{FF2B5EF4-FFF2-40B4-BE49-F238E27FC236}">
                <a16:creationId xmlns:a16="http://schemas.microsoft.com/office/drawing/2014/main" id="{E06780D7-729C-BEA1-8CB4-4641EEBC4B50}"/>
              </a:ext>
            </a:extLst>
          </p:cNvPr>
          <p:cNvSpPr txBox="1"/>
          <p:nvPr/>
        </p:nvSpPr>
        <p:spPr>
          <a:xfrm>
            <a:off x="878304" y="8566533"/>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Tree>
    <p:extLst>
      <p:ext uri="{BB962C8B-B14F-4D97-AF65-F5344CB8AC3E}">
        <p14:creationId xmlns:p14="http://schemas.microsoft.com/office/powerpoint/2010/main" val="1735054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스크린샷, 직사각형, 블랙, 디자인이(가) 표시된 사진&#10;&#10;자동 생성된 설명">
            <a:extLst>
              <a:ext uri="{FF2B5EF4-FFF2-40B4-BE49-F238E27FC236}">
                <a16:creationId xmlns:a16="http://schemas.microsoft.com/office/drawing/2014/main" id="{F17C100B-D799-8320-16BE-492EF07A467E}"/>
              </a:ext>
            </a:extLst>
          </p:cNvPr>
          <p:cNvPicPr>
            <a:picLocks noChangeAspect="1"/>
          </p:cNvPicPr>
          <p:nvPr/>
        </p:nvPicPr>
        <p:blipFill>
          <a:blip r:embed="rId3"/>
          <a:stretch>
            <a:fillRect/>
          </a:stretch>
        </p:blipFill>
        <p:spPr>
          <a:xfrm>
            <a:off x="288533" y="637673"/>
            <a:ext cx="6376962" cy="8710863"/>
          </a:xfrm>
          <a:prstGeom prst="rect">
            <a:avLst/>
          </a:prstGeom>
        </p:spPr>
      </p:pic>
      <p:sp>
        <p:nvSpPr>
          <p:cNvPr id="10" name="TextBox 9">
            <a:extLst>
              <a:ext uri="{FF2B5EF4-FFF2-40B4-BE49-F238E27FC236}">
                <a16:creationId xmlns:a16="http://schemas.microsoft.com/office/drawing/2014/main" id="{F04ECCA2-F08E-3755-7CE0-611422C56B9F}"/>
              </a:ext>
            </a:extLst>
          </p:cNvPr>
          <p:cNvSpPr txBox="1"/>
          <p:nvPr/>
        </p:nvSpPr>
        <p:spPr>
          <a:xfrm>
            <a:off x="783299" y="1198667"/>
            <a:ext cx="5596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[Issue Brief] </a:t>
            </a:r>
            <a:r>
              <a:rPr kumimoji="0" lang="ko-KR" altLang="en-US"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국내 주요 생성형 </a:t>
            </a:r>
            <a:r>
              <a:rPr kumimoji="0" lang="en-US" altLang="ko-KR"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AI </a:t>
            </a:r>
            <a:r>
              <a:rPr kumimoji="0" lang="ko-KR" altLang="en-US" sz="1800" b="0" i="0" u="none" strike="noStrike" kern="1200" cap="none" spc="-30" normalizeH="0" baseline="0" noProof="0" dirty="0">
                <a:ln>
                  <a:solidFill>
                    <a:srgbClr val="1E49E2">
                      <a:alpha val="0"/>
                    </a:srgbClr>
                  </a:solidFill>
                </a:ln>
                <a:solidFill>
                  <a:srgbClr val="7213EA"/>
                </a:solidFill>
                <a:effectLst/>
                <a:uLnTx/>
                <a:uFillTx/>
                <a:latin typeface="KoPub돋움체 Bold" panose="02020603020101020101" pitchFamily="18" charset="-127"/>
                <a:ea typeface="KoPub돋움체 Bold" panose="02020603020101020101" pitchFamily="18" charset="-127"/>
                <a:cs typeface="+mn-cs"/>
              </a:rPr>
              <a:t>개발 동향</a:t>
            </a: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11" name="TextBox 10">
            <a:extLst>
              <a:ext uri="{FF2B5EF4-FFF2-40B4-BE49-F238E27FC236}">
                <a16:creationId xmlns:a16="http://schemas.microsoft.com/office/drawing/2014/main" id="{1FEFA03C-A47A-3579-D896-6C37DC613591}"/>
              </a:ext>
            </a:extLst>
          </p:cNvPr>
          <p:cNvSpPr txBox="1"/>
          <p:nvPr/>
        </p:nvSpPr>
        <p:spPr>
          <a:xfrm>
            <a:off x="783300" y="1663974"/>
            <a:ext cx="5388900" cy="55399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 등 국내 주요 테크 기업 및 주요 통신사가 자체 파운데이션 모델을 구축하여 이를 기반으로 생성형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적극 출시하고 있다</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기업뿐 아니라 국내외 주요 파운데이션 모델을 활용한 국내 스타트업의 생성형 </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애플리케이션 또한 다수 등장하였다</a:t>
            </a:r>
            <a:r>
              <a:rPr kumimoji="0" lang="en-US" altLang="ko-KR" sz="1000" b="0" i="0" u="none" strike="noStrike" kern="1200" cap="none" spc="-3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graphicFrame>
        <p:nvGraphicFramePr>
          <p:cNvPr id="12" name="표 3">
            <a:extLst>
              <a:ext uri="{FF2B5EF4-FFF2-40B4-BE49-F238E27FC236}">
                <a16:creationId xmlns:a16="http://schemas.microsoft.com/office/drawing/2014/main" id="{B506CCD7-8200-C992-7362-6FDE0859D235}"/>
              </a:ext>
            </a:extLst>
          </p:cNvPr>
          <p:cNvGraphicFramePr>
            <a:graphicFrameLocks noGrp="1"/>
          </p:cNvGraphicFramePr>
          <p:nvPr>
            <p:extLst>
              <p:ext uri="{D42A27DB-BD31-4B8C-83A1-F6EECF244321}">
                <p14:modId xmlns:p14="http://schemas.microsoft.com/office/powerpoint/2010/main" val="2700559981"/>
              </p:ext>
            </p:extLst>
          </p:nvPr>
        </p:nvGraphicFramePr>
        <p:xfrm>
          <a:off x="863993" y="2351324"/>
          <a:ext cx="5248050" cy="2686896"/>
        </p:xfrm>
        <a:graphic>
          <a:graphicData uri="http://schemas.openxmlformats.org/drawingml/2006/table">
            <a:tbl>
              <a:tblPr>
                <a:tableStyleId>{5C22544A-7EE6-4342-B048-85BDC9FD1C3A}</a:tableStyleId>
              </a:tblPr>
              <a:tblGrid>
                <a:gridCol w="597897">
                  <a:extLst>
                    <a:ext uri="{9D8B030D-6E8A-4147-A177-3AD203B41FA5}">
                      <a16:colId xmlns:a16="http://schemas.microsoft.com/office/drawing/2014/main" val="20000"/>
                    </a:ext>
                  </a:extLst>
                </a:gridCol>
                <a:gridCol w="710444">
                  <a:extLst>
                    <a:ext uri="{9D8B030D-6E8A-4147-A177-3AD203B41FA5}">
                      <a16:colId xmlns:a16="http://schemas.microsoft.com/office/drawing/2014/main" val="2304835964"/>
                    </a:ext>
                  </a:extLst>
                </a:gridCol>
                <a:gridCol w="824441">
                  <a:extLst>
                    <a:ext uri="{9D8B030D-6E8A-4147-A177-3AD203B41FA5}">
                      <a16:colId xmlns:a16="http://schemas.microsoft.com/office/drawing/2014/main" val="3620780265"/>
                    </a:ext>
                  </a:extLst>
                </a:gridCol>
                <a:gridCol w="3115268">
                  <a:extLst>
                    <a:ext uri="{9D8B030D-6E8A-4147-A177-3AD203B41FA5}">
                      <a16:colId xmlns:a16="http://schemas.microsoft.com/office/drawing/2014/main" val="2550004912"/>
                    </a:ext>
                  </a:extLst>
                </a:gridCol>
              </a:tblGrid>
              <a:tr h="252343">
                <a:tc>
                  <a:txBody>
                    <a:bodyPr/>
                    <a:lstStyle/>
                    <a:p>
                      <a:pPr algn="ctr" fontAlgn="ctr" latinLnBrk="1" hangingPunct="0">
                        <a:lnSpc>
                          <a:spcPct val="110000"/>
                        </a:lnSpc>
                        <a:spcAft>
                          <a:spcPts val="0"/>
                        </a:spcAft>
                      </a:pPr>
                      <a:endPar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429814" rtl="0" eaLnBrk="1" fontAlgn="ctr" latinLnBrk="1" hangingPunct="0">
                        <a:lnSpc>
                          <a:spcPct val="110000"/>
                        </a:lnSpc>
                        <a:spcBef>
                          <a:spcPts val="0"/>
                        </a:spcBef>
                        <a:spcAft>
                          <a:spcPts val="0"/>
                        </a:spcAft>
                        <a:buClrTx/>
                        <a:buSzTx/>
                        <a:buFontTx/>
                        <a:buNone/>
                        <a:tabLst/>
                        <a:defRPr/>
                      </a:pPr>
                      <a:r>
                        <a:rPr lang="ko-KR" altLang="en-US" sz="900" b="1" kern="1200" cap="none" spc="0" noProof="0" dirty="0">
                          <a:ln>
                            <a:solidFill>
                              <a:schemeClr val="bg1">
                                <a:lumMod val="50000"/>
                                <a:alpha val="0"/>
                              </a:schemeClr>
                            </a:solidFill>
                          </a:ln>
                          <a:solidFill>
                            <a:schemeClr val="tx1">
                              <a:lumMod val="85000"/>
                              <a:lumOff val="15000"/>
                            </a:schemeClr>
                          </a:solidFill>
                          <a:effectLst/>
                          <a:latin typeface="+mn-ea"/>
                          <a:ea typeface="+mn-ea"/>
                          <a:cs typeface="+mn-cs"/>
                        </a:rPr>
                        <a:t>기업명</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서비스명</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내용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366640">
                <a:tc rowSpan="3">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텍스트</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카카오</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ddmm</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카카오 인공지능</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전문</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계열사 카카오브레인이 베타 버전으로 공개한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챗봇 서비스</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34236810"/>
                  </a:ext>
                </a:extLst>
              </a:tr>
              <a:tr h="601678">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네이버</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클로바 </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p>
                      <a:pPr algn="ctr" fontAlgn="ctr" latinLnBrk="1">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챗봇</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사용자의 질문 의도를 파악하여 적절한 답변을 제공하는 대화형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9526125"/>
                  </a:ext>
                </a:extLst>
              </a:tr>
              <a:tr h="446344">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SK</a:t>
                      </a: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텔레콤</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에이닷</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2022</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5</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 출시한 초거대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에이닷</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을 기반으로 대규모 텍스트</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이미지 등을 지속 학습하여 관련 생성형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 개발 </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383156"/>
                  </a:ext>
                </a:extLst>
              </a:tr>
              <a:tr h="446344">
                <a:tc>
                  <a:txBody>
                    <a:bodyPr/>
                    <a:lstStyle/>
                    <a:p>
                      <a:pPr marL="0" marR="0" lvl="0" indent="0" algn="ctr" defTabSz="914400" eaLnBrk="1" fontAlgn="ctr" latinLnBrk="1" hangingPunct="1">
                        <a:lnSpc>
                          <a:spcPct val="110000"/>
                        </a:lnSpc>
                        <a:spcBef>
                          <a:spcPts val="0"/>
                        </a:spcBef>
                        <a:spcAft>
                          <a:spcPts val="0"/>
                        </a:spcAft>
                        <a:buClrTx/>
                        <a:buSzTx/>
                        <a:buFontTx/>
                        <a:buNone/>
                        <a:tabLst/>
                        <a:defRPr/>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이미지</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LG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Tilda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LG AI</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연구원에서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2021</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a:t>
                      </a:r>
                      <a:r>
                        <a:rPr lang="ko-KR" altLang="en-US" sz="50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공개한 초거대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엑사원</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(EXAONE)’</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을 </a:t>
                      </a:r>
                      <a:b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b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기반으로 하는 이미지 생성형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 </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118684"/>
                  </a:ext>
                </a:extLst>
              </a:tr>
              <a:tr h="542538">
                <a:tc>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음성</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KT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보이스 </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p>
                      <a:pPr algn="ctr" fontAlgn="ctr" latinLnBrk="1">
                        <a:lnSpc>
                          <a:spcPct val="110000"/>
                        </a:lnSpc>
                        <a:spcAft>
                          <a:spcPts val="0"/>
                        </a:spcAft>
                      </a:pPr>
                      <a:r>
                        <a:rPr lang="ko-KR" altLang="en-US"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스튜디오</a:t>
                      </a:r>
                      <a:endParaRPr lang="en-US" altLang="ko-KR" sz="90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음성합성 플랫폼</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감정 더빙</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다국어 보이스 등으로 사용자가 원하는 오디오 콘텐츠 구현</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bl>
          </a:graphicData>
        </a:graphic>
      </p:graphicFrame>
      <p:graphicFrame>
        <p:nvGraphicFramePr>
          <p:cNvPr id="13" name="표 3">
            <a:extLst>
              <a:ext uri="{FF2B5EF4-FFF2-40B4-BE49-F238E27FC236}">
                <a16:creationId xmlns:a16="http://schemas.microsoft.com/office/drawing/2014/main" id="{A010F3E6-3707-5515-C276-BD6E04BBDC67}"/>
              </a:ext>
            </a:extLst>
          </p:cNvPr>
          <p:cNvGraphicFramePr>
            <a:graphicFrameLocks noGrp="1"/>
          </p:cNvGraphicFramePr>
          <p:nvPr/>
        </p:nvGraphicFramePr>
        <p:xfrm>
          <a:off x="863994" y="5122347"/>
          <a:ext cx="5248049" cy="3444186"/>
        </p:xfrm>
        <a:graphic>
          <a:graphicData uri="http://schemas.openxmlformats.org/drawingml/2006/table">
            <a:tbl>
              <a:tblPr>
                <a:tableStyleId>{5C22544A-7EE6-4342-B048-85BDC9FD1C3A}</a:tableStyleId>
              </a:tblPr>
              <a:tblGrid>
                <a:gridCol w="655507">
                  <a:extLst>
                    <a:ext uri="{9D8B030D-6E8A-4147-A177-3AD203B41FA5}">
                      <a16:colId xmlns:a16="http://schemas.microsoft.com/office/drawing/2014/main" val="20000"/>
                    </a:ext>
                  </a:extLst>
                </a:gridCol>
                <a:gridCol w="1025181">
                  <a:extLst>
                    <a:ext uri="{9D8B030D-6E8A-4147-A177-3AD203B41FA5}">
                      <a16:colId xmlns:a16="http://schemas.microsoft.com/office/drawing/2014/main" val="2304835964"/>
                    </a:ext>
                  </a:extLst>
                </a:gridCol>
                <a:gridCol w="3567361">
                  <a:extLst>
                    <a:ext uri="{9D8B030D-6E8A-4147-A177-3AD203B41FA5}">
                      <a16:colId xmlns:a16="http://schemas.microsoft.com/office/drawing/2014/main" val="2550004912"/>
                    </a:ext>
                  </a:extLst>
                </a:gridCol>
              </a:tblGrid>
              <a:tr h="252343">
                <a:tc>
                  <a:txBody>
                    <a:bodyPr/>
                    <a:lstStyle/>
                    <a:p>
                      <a:pPr algn="ctr" fontAlgn="ctr" latinLnBrk="1" hangingPunct="0">
                        <a:lnSpc>
                          <a:spcPct val="110000"/>
                        </a:lnSpc>
                        <a:spcAft>
                          <a:spcPts val="0"/>
                        </a:spcAft>
                      </a:pPr>
                      <a:endPar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429814" rtl="0" eaLnBrk="1" fontAlgn="ctr" latinLnBrk="1" hangingPunct="0">
                        <a:lnSpc>
                          <a:spcPct val="110000"/>
                        </a:lnSpc>
                        <a:spcBef>
                          <a:spcPts val="0"/>
                        </a:spcBef>
                        <a:spcAft>
                          <a:spcPts val="0"/>
                        </a:spcAft>
                        <a:buClrTx/>
                        <a:buSzTx/>
                        <a:buFontTx/>
                        <a:buNone/>
                        <a:tabLst/>
                        <a:defRPr/>
                      </a:pPr>
                      <a:r>
                        <a:rPr lang="ko-KR" altLang="en-US" sz="900" b="1" kern="1200" cap="none" spc="0" noProof="0" dirty="0">
                          <a:ln>
                            <a:solidFill>
                              <a:schemeClr val="bg1">
                                <a:lumMod val="50000"/>
                                <a:alpha val="0"/>
                              </a:schemeClr>
                            </a:solidFill>
                          </a:ln>
                          <a:solidFill>
                            <a:schemeClr val="tx1">
                              <a:lumMod val="85000"/>
                              <a:lumOff val="15000"/>
                            </a:schemeClr>
                          </a:solidFill>
                          <a:effectLst/>
                          <a:latin typeface="+mn-ea"/>
                          <a:ea typeface="+mn-ea"/>
                          <a:cs typeface="+mn-cs"/>
                        </a:rPr>
                        <a:t>기업명</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9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내용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382968">
                <a:tc rowSpan="4">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텍스트</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뤼튼</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테크놀로지</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기반 카피라이팅 툴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뤼튼</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글쓰기 훈련 서비스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뤼튼 트레이닝</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대화형 챗봇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 뤼튼</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등 출시</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34236810"/>
                  </a:ext>
                </a:extLst>
              </a:tr>
              <a:tr h="236015">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스켈터랩스</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챗봇 설계 및 음성 인식 솔루션 등의 기술을 보유한 기업</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9526125"/>
                  </a:ext>
                </a:extLst>
              </a:tr>
              <a:tr h="366640">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스캐터랩</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대화형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챗봇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이루다</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개발사로</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2022</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10</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업그레이드 버전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이루다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2.0’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출시</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68887176"/>
                  </a:ext>
                </a:extLst>
              </a:tr>
              <a:tr h="366640">
                <a:tc vMerge="1">
                  <a:txBody>
                    <a:bodyPr/>
                    <a:lstStyle/>
                    <a:p>
                      <a:pPr algn="ctr" fontAlgn="ctr" latinLnBrk="1">
                        <a:lnSpc>
                          <a:spcPct val="110000"/>
                        </a:lnSpc>
                        <a:spcAft>
                          <a:spcPts val="0"/>
                        </a:spcAft>
                      </a:pPr>
                      <a:endParaRPr lang="en-US" altLang="ko-KR" sz="900" b="0" kern="1200" cap="none" spc="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올거나이즈</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GPT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와 연동하여 산업 특화 지식 관련 질의응답 및 요약</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답변 출처 제공 등이 가능한 업무용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솔루션</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알리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GPT’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출시</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0932972"/>
                  </a:ext>
                </a:extLst>
              </a:tr>
              <a:tr h="366640">
                <a:tc rowSpan="2">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이미지</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툰스퀘어</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텍스트를 입력하거나 인물 사진 등을 입력하면 대응하는 웹툰 장면을 제작하는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웹툰 창작 소프트웨어 출시</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236015">
                <a:tc vMerge="1">
                  <a:txBody>
                    <a:bodyPr/>
                    <a:lstStyle/>
                    <a:p>
                      <a:pPr latinLnBrk="1"/>
                      <a:endParaRPr lang="ko-KR" altLang="en-US"/>
                    </a:p>
                  </a:txBody>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씨엔에이아이</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기반 이미지</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동영상 합성데이터 생성 기술 및 솔루션 보유</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0085606"/>
                  </a:ext>
                </a:extLst>
              </a:tr>
              <a:tr h="381735">
                <a:tc rowSpan="2">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음성</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포자랩스</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기반 음원 창작 솔루션 기업으로</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2022</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배경음악 구독 서비스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비오디오</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(viodio)’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출시</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(2022</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CJ ENM</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이</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투자</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6746483"/>
                  </a:ext>
                </a:extLst>
              </a:tr>
              <a:tr h="381735">
                <a:tc vMerge="1">
                  <a:txBody>
                    <a:bodyPr/>
                    <a:lstStyle/>
                    <a:p>
                      <a:pPr algn="ctr" fontAlgn="ctr" latinLnBrk="1">
                        <a:lnSpc>
                          <a:spcPct val="110000"/>
                        </a:lnSpc>
                        <a:spcAft>
                          <a:spcPts val="0"/>
                        </a:spcAft>
                      </a:pPr>
                      <a:endParaRPr lang="en-US" altLang="ko-KR" sz="900" b="0" kern="1200" cap="none" spc="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수퍼톤</a:t>
                      </a:r>
                      <a:endPar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기반 음성 합성 솔루션 기업으로</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다양한 목소리 생성 및 나이와 성별 변환 등 기술 보유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(2023</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하이브가 수퍼톤 인수</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25996356"/>
                  </a:ext>
                </a:extLst>
              </a:tr>
              <a:tr h="403749">
                <a:tc>
                  <a:txBody>
                    <a:bodyPr/>
                    <a:lstStyle/>
                    <a:p>
                      <a:pPr algn="ctr" fontAlgn="ctr" latinLnBrk="1">
                        <a:lnSpc>
                          <a:spcPct val="110000"/>
                        </a:lnSpc>
                        <a:spcAft>
                          <a:spcPts val="0"/>
                        </a:spcAft>
                      </a:pPr>
                      <a:r>
                        <a:rPr lang="ko-KR" altLang="en-US" sz="900" b="0" kern="1200" cap="none" spc="0" dirty="0">
                          <a:ln>
                            <a:solidFill>
                              <a:schemeClr val="bg1">
                                <a:lumMod val="50000"/>
                                <a:alpha val="0"/>
                              </a:schemeClr>
                            </a:solidFill>
                          </a:ln>
                          <a:solidFill>
                            <a:schemeClr val="tx1">
                              <a:lumMod val="85000"/>
                              <a:lumOff val="15000"/>
                            </a:schemeClr>
                          </a:solidFill>
                          <a:effectLst/>
                          <a:latin typeface="+mn-ea"/>
                          <a:ea typeface="+mn-ea"/>
                          <a:cs typeface="+mn-cs"/>
                        </a:rPr>
                        <a:t>영상</a:t>
                      </a:r>
                      <a:endParaRPr lang="en-US" altLang="ko-KR" sz="900" b="0"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딥브레인</a:t>
                      </a:r>
                      <a:r>
                        <a:rPr kumimoji="0" lang="en-US" altLang="ko-KR" sz="90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AI</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영상합성</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음성합성 기술을 보유한 기업</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감정 표현</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동작 등을 표현하는 실시간 대화형 </a:t>
                      </a:r>
                      <a:r>
                        <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AI</a:t>
                      </a:r>
                      <a:r>
                        <a:rPr lang="ko-KR" altLang="en-US" sz="850" b="0" kern="0" cap="none" spc="0" dirty="0">
                          <a:ln>
                            <a:solidFill>
                              <a:schemeClr val="bg1">
                                <a:lumMod val="50000"/>
                                <a:alpha val="0"/>
                              </a:schemeClr>
                            </a:solidFill>
                          </a:ln>
                          <a:solidFill>
                            <a:schemeClr val="tx1">
                              <a:lumMod val="85000"/>
                              <a:lumOff val="15000"/>
                            </a:schemeClr>
                          </a:solidFill>
                          <a:effectLst/>
                          <a:latin typeface="+mn-ea"/>
                          <a:ea typeface="+mn-ea"/>
                          <a:cs typeface="+mn-cs"/>
                        </a:rPr>
                        <a:t> 휴먼 구현</a:t>
                      </a:r>
                      <a:endParaRPr lang="en-US" altLang="ko-KR" sz="8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32011618"/>
                  </a:ext>
                </a:extLst>
              </a:tr>
            </a:tbl>
          </a:graphicData>
        </a:graphic>
      </p:graphicFrame>
      <p:sp>
        <p:nvSpPr>
          <p:cNvPr id="16" name="TextBox 15">
            <a:extLst>
              <a:ext uri="{FF2B5EF4-FFF2-40B4-BE49-F238E27FC236}">
                <a16:creationId xmlns:a16="http://schemas.microsoft.com/office/drawing/2014/main" id="{2F83EECF-A1A6-FF87-F361-C5D652157ABD}"/>
              </a:ext>
            </a:extLst>
          </p:cNvPr>
          <p:cNvSpPr txBox="1"/>
          <p:nvPr/>
        </p:nvSpPr>
        <p:spPr>
          <a:xfrm>
            <a:off x="878304" y="8566533"/>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Tree>
    <p:extLst>
      <p:ext uri="{BB962C8B-B14F-4D97-AF65-F5344CB8AC3E}">
        <p14:creationId xmlns:p14="http://schemas.microsoft.com/office/powerpoint/2010/main" val="49633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타원 63">
            <a:extLst>
              <a:ext uri="{FF2B5EF4-FFF2-40B4-BE49-F238E27FC236}">
                <a16:creationId xmlns:a16="http://schemas.microsoft.com/office/drawing/2014/main" id="{2ED99BB0-4493-A7B2-1409-5D5082A9B781}"/>
              </a:ext>
            </a:extLst>
          </p:cNvPr>
          <p:cNvSpPr/>
          <p:nvPr/>
        </p:nvSpPr>
        <p:spPr>
          <a:xfrm>
            <a:off x="4046275" y="6667500"/>
            <a:ext cx="1246904" cy="1246904"/>
          </a:xfrm>
          <a:prstGeom prst="ellipse">
            <a:avLst/>
          </a:prstGeom>
          <a:solidFill>
            <a:schemeClr val="bg1"/>
          </a:solidFill>
          <a:ln w="63500">
            <a:gradFill>
              <a:gsLst>
                <a:gs pos="50000">
                  <a:srgbClr val="47B0E4"/>
                </a:gs>
                <a:gs pos="49000">
                  <a:schemeClr val="bg1">
                    <a:lumMod val="7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725333"/>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기반 혁신을 위한 전략 제언</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다양한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서비스가 시장에 등장하며 대중에게 불러온 많은 관심과 궁금증은 생태계 내 다양한 참가자를 유입해야 하는 플랫폼 기업에게 주요한 전략 요소로 떠올랐다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제공 범위가 넓은 플랫폼 기업에게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제공하는 형태의 유연함과 확장성은 타 플랫폼 대비 높은 매력도로 다가왔다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 수용성이 높은 빅테크 기업은 특히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모델의 개발 및 관련 서비스 개발을 통한 효용 마련에 적극적인 자세를 취하고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빅테크 플랫폼 기업은 기존 플랫폼 기업과의 경쟁 뿐 아니라 다양하게 시도되는 글로벌 빅테크 플랫폼 기업의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서비스에 대응할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활용 전략을 수립하여야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방대한 데이터를 활용하는 데 따른 데이터 관리의 리스크를 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높은 성능을 보이기 위해서는 적절한 방식의 파운데이션 모델 구축 전략과 충분한 성능을 갖출 수 있도록 하는 교육 및 운영할 수 있는 데이터 처리 역량이 필요하다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가지는 복잡한 구조에 따라 발생할 수 있는 다양한 리스크를 검증하고 기술적 통제 방안을 마련하여야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딥러닝 등 발전된 인공지능 기술을 바탕으로 만들어지는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모델은 인간의 통제를 넘어선 수준의 결과물을 도출해낼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적정하게 구현되고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편향되지 않은 신뢰도 높은 결과가 나올 수 있도록 플랫폼 기업의 기술적 통제 방안의 마련이 요구된다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통한 생산성 극대화를 위하여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가진 강점과 연계한 디지털 워크 서비스를 기업 내부의 생산성 향상을 위한 활용 전략을 도출하는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것 또한 주요 전략으로 주목된다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56543" y="509855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빅테크 플랫폼 기업은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기반으로 혁신을 도모하기 위하여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가 가지는 장점과 단점을 모두 고려한 적합한 전략을 수립</a:t>
            </a:r>
          </a:p>
        </p:txBody>
      </p:sp>
      <p:sp>
        <p:nvSpPr>
          <p:cNvPr id="3" name="Rectangle 8">
            <a:extLst>
              <a:ext uri="{FF2B5EF4-FFF2-40B4-BE49-F238E27FC236}">
                <a16:creationId xmlns:a16="http://schemas.microsoft.com/office/drawing/2014/main" id="{3B0512FD-AEDA-9C8C-03F2-64CB8222E0DE}"/>
              </a:ext>
            </a:extLst>
          </p:cNvPr>
          <p:cNvSpPr>
            <a:spLocks noChangeArrowheads="1"/>
          </p:cNvSpPr>
          <p:nvPr/>
        </p:nvSpPr>
        <p:spPr bwMode="auto">
          <a:xfrm>
            <a:off x="333375" y="668338"/>
            <a:ext cx="6191250"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생성형 </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AI </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시대 빅테크 플랫폼 기업의 고려요소 </a:t>
            </a:r>
          </a:p>
        </p:txBody>
      </p:sp>
      <p:sp>
        <p:nvSpPr>
          <p:cNvPr id="13" name="TextBox 12">
            <a:extLst>
              <a:ext uri="{FF2B5EF4-FFF2-40B4-BE49-F238E27FC236}">
                <a16:creationId xmlns:a16="http://schemas.microsoft.com/office/drawing/2014/main" id="{A49F4E55-7800-7B48-3EA3-75713F748C65}"/>
              </a:ext>
            </a:extLst>
          </p:cNvPr>
          <p:cNvSpPr txBox="1"/>
          <p:nvPr/>
        </p:nvSpPr>
        <p:spPr>
          <a:xfrm>
            <a:off x="478001" y="6085596"/>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빅테크 플랫폼 기업의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활용을 위한 전략 제언</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8" name="TextBox 57">
            <a:extLst>
              <a:ext uri="{FF2B5EF4-FFF2-40B4-BE49-F238E27FC236}">
                <a16:creationId xmlns:a16="http://schemas.microsoft.com/office/drawing/2014/main" id="{6E8A41C5-D762-2E8E-F51F-37B3635CFE1A}"/>
              </a:ext>
            </a:extLst>
          </p:cNvPr>
          <p:cNvSpPr txBox="1"/>
          <p:nvPr/>
        </p:nvSpPr>
        <p:spPr>
          <a:xfrm>
            <a:off x="489989" y="9111949"/>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경제연구원</a:t>
            </a:r>
          </a:p>
        </p:txBody>
      </p:sp>
      <p:sp>
        <p:nvSpPr>
          <p:cNvPr id="59" name="타원 58">
            <a:extLst>
              <a:ext uri="{FF2B5EF4-FFF2-40B4-BE49-F238E27FC236}">
                <a16:creationId xmlns:a16="http://schemas.microsoft.com/office/drawing/2014/main" id="{42E38195-71D6-65A1-B84D-DAF4736A4785}"/>
              </a:ext>
            </a:extLst>
          </p:cNvPr>
          <p:cNvSpPr/>
          <p:nvPr/>
        </p:nvSpPr>
        <p:spPr>
          <a:xfrm rot="10800000">
            <a:off x="2800785" y="6667500"/>
            <a:ext cx="1246904" cy="1246904"/>
          </a:xfrm>
          <a:prstGeom prst="ellipse">
            <a:avLst/>
          </a:prstGeom>
          <a:solidFill>
            <a:schemeClr val="bg1"/>
          </a:solidFill>
          <a:ln w="63500">
            <a:gradFill>
              <a:gsLst>
                <a:gs pos="50000">
                  <a:srgbClr val="1E49E2"/>
                </a:gs>
                <a:gs pos="49000">
                  <a:schemeClr val="bg1">
                    <a:lumMod val="7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0" name="TextBox 59">
            <a:extLst>
              <a:ext uri="{FF2B5EF4-FFF2-40B4-BE49-F238E27FC236}">
                <a16:creationId xmlns:a16="http://schemas.microsoft.com/office/drawing/2014/main" id="{16EDFA9C-E173-6CEE-CE19-0C91383D7538}"/>
              </a:ext>
            </a:extLst>
          </p:cNvPr>
          <p:cNvSpPr txBox="1"/>
          <p:nvPr/>
        </p:nvSpPr>
        <p:spPr>
          <a:xfrm>
            <a:off x="3037866" y="7412734"/>
            <a:ext cx="782265" cy="39241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방대한 </a:t>
            </a: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데이터의</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안정적 처리</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역량 확보</a:t>
            </a:r>
          </a:p>
        </p:txBody>
      </p:sp>
      <p:sp>
        <p:nvSpPr>
          <p:cNvPr id="63" name="TextBox 62">
            <a:extLst>
              <a:ext uri="{FF2B5EF4-FFF2-40B4-BE49-F238E27FC236}">
                <a16:creationId xmlns:a16="http://schemas.microsoft.com/office/drawing/2014/main" id="{C4376137-77EB-24B4-EB74-C88B34B3762C}"/>
              </a:ext>
            </a:extLst>
          </p:cNvPr>
          <p:cNvSpPr txBox="1"/>
          <p:nvPr/>
        </p:nvSpPr>
        <p:spPr>
          <a:xfrm>
            <a:off x="4325237" y="7412734"/>
            <a:ext cx="719749" cy="39241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 서비스의</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사용자 효용</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극대화 전략</a:t>
            </a:r>
          </a:p>
        </p:txBody>
      </p:sp>
      <p:sp>
        <p:nvSpPr>
          <p:cNvPr id="66" name="타원 65">
            <a:extLst>
              <a:ext uri="{FF2B5EF4-FFF2-40B4-BE49-F238E27FC236}">
                <a16:creationId xmlns:a16="http://schemas.microsoft.com/office/drawing/2014/main" id="{F7F8E640-354D-223E-5696-DF045EC0E3D3}"/>
              </a:ext>
            </a:extLst>
          </p:cNvPr>
          <p:cNvSpPr/>
          <p:nvPr/>
        </p:nvSpPr>
        <p:spPr>
          <a:xfrm>
            <a:off x="4046275" y="7290081"/>
            <a:ext cx="1246904" cy="623452"/>
          </a:xfrm>
          <a:custGeom>
            <a:avLst/>
            <a:gdLst>
              <a:gd name="connsiteX0" fmla="*/ 0 w 1246904"/>
              <a:gd name="connsiteY0" fmla="*/ 623452 h 1246904"/>
              <a:gd name="connsiteX1" fmla="*/ 623452 w 1246904"/>
              <a:gd name="connsiteY1" fmla="*/ 0 h 1246904"/>
              <a:gd name="connsiteX2" fmla="*/ 1246904 w 1246904"/>
              <a:gd name="connsiteY2" fmla="*/ 623452 h 1246904"/>
              <a:gd name="connsiteX3" fmla="*/ 623452 w 1246904"/>
              <a:gd name="connsiteY3" fmla="*/ 1246904 h 1246904"/>
              <a:gd name="connsiteX4" fmla="*/ 0 w 1246904"/>
              <a:gd name="connsiteY4" fmla="*/ 623452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4" fmla="*/ 714892 w 1246904"/>
              <a:gd name="connsiteY4" fmla="*/ 91440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0" fmla="*/ 1246904 w 1246904"/>
              <a:gd name="connsiteY0" fmla="*/ 0 h 623452"/>
              <a:gd name="connsiteX1" fmla="*/ 623452 w 1246904"/>
              <a:gd name="connsiteY1" fmla="*/ 623452 h 623452"/>
              <a:gd name="connsiteX2" fmla="*/ 0 w 1246904"/>
              <a:gd name="connsiteY2" fmla="*/ 0 h 623452"/>
            </a:gdLst>
            <a:ahLst/>
            <a:cxnLst>
              <a:cxn ang="0">
                <a:pos x="connsiteX0" y="connsiteY0"/>
              </a:cxn>
              <a:cxn ang="0">
                <a:pos x="connsiteX1" y="connsiteY1"/>
              </a:cxn>
              <a:cxn ang="0">
                <a:pos x="connsiteX2" y="connsiteY2"/>
              </a:cxn>
            </a:cxnLst>
            <a:rect l="l" t="t" r="r" b="b"/>
            <a:pathLst>
              <a:path w="1246904" h="623452">
                <a:moveTo>
                  <a:pt x="1246904" y="0"/>
                </a:moveTo>
                <a:cubicBezTo>
                  <a:pt x="1246904" y="344323"/>
                  <a:pt x="967775" y="623452"/>
                  <a:pt x="623452" y="623452"/>
                </a:cubicBezTo>
                <a:cubicBezTo>
                  <a:pt x="279129" y="623452"/>
                  <a:pt x="0" y="344323"/>
                  <a:pt x="0" y="0"/>
                </a:cubicBezTo>
              </a:path>
            </a:pathLst>
          </a:custGeom>
          <a:noFill/>
          <a:ln w="63500">
            <a:gradFill>
              <a:gsLst>
                <a:gs pos="50000">
                  <a:srgbClr val="00B0F0"/>
                </a:gs>
                <a:gs pos="0">
                  <a:srgbClr val="00B0F0"/>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8" name="타원 67">
            <a:extLst>
              <a:ext uri="{FF2B5EF4-FFF2-40B4-BE49-F238E27FC236}">
                <a16:creationId xmlns:a16="http://schemas.microsoft.com/office/drawing/2014/main" id="{29A89BFE-87D5-B64D-4826-138F1D248C3B}"/>
              </a:ext>
            </a:extLst>
          </p:cNvPr>
          <p:cNvSpPr/>
          <p:nvPr/>
        </p:nvSpPr>
        <p:spPr>
          <a:xfrm rot="10800000">
            <a:off x="1554840" y="6667500"/>
            <a:ext cx="1246904" cy="1246904"/>
          </a:xfrm>
          <a:prstGeom prst="ellipse">
            <a:avLst/>
          </a:prstGeom>
          <a:solidFill>
            <a:schemeClr val="bg1"/>
          </a:solidFill>
          <a:ln w="63500">
            <a:gradFill>
              <a:gsLst>
                <a:gs pos="50000">
                  <a:srgbClr val="8BE1FF"/>
                </a:gs>
                <a:gs pos="50000">
                  <a:schemeClr val="bg1">
                    <a:lumMod val="7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9" name="TextBox 68">
            <a:extLst>
              <a:ext uri="{FF2B5EF4-FFF2-40B4-BE49-F238E27FC236}">
                <a16:creationId xmlns:a16="http://schemas.microsoft.com/office/drawing/2014/main" id="{84848930-FD74-21C4-2D84-8A7993D1F0BA}"/>
              </a:ext>
            </a:extLst>
          </p:cNvPr>
          <p:cNvSpPr txBox="1"/>
          <p:nvPr/>
        </p:nvSpPr>
        <p:spPr>
          <a:xfrm>
            <a:off x="1887593" y="7412734"/>
            <a:ext cx="596317" cy="39241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파운데이션</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모델 도입</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전략 수립</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71" name="타원 65">
            <a:extLst>
              <a:ext uri="{FF2B5EF4-FFF2-40B4-BE49-F238E27FC236}">
                <a16:creationId xmlns:a16="http://schemas.microsoft.com/office/drawing/2014/main" id="{3B7847B2-A917-B7D5-4063-8270418CD0A8}"/>
              </a:ext>
            </a:extLst>
          </p:cNvPr>
          <p:cNvSpPr/>
          <p:nvPr/>
        </p:nvSpPr>
        <p:spPr>
          <a:xfrm rot="10800000">
            <a:off x="2801868" y="6661508"/>
            <a:ext cx="1246904" cy="623452"/>
          </a:xfrm>
          <a:custGeom>
            <a:avLst/>
            <a:gdLst>
              <a:gd name="connsiteX0" fmla="*/ 0 w 1246904"/>
              <a:gd name="connsiteY0" fmla="*/ 623452 h 1246904"/>
              <a:gd name="connsiteX1" fmla="*/ 623452 w 1246904"/>
              <a:gd name="connsiteY1" fmla="*/ 0 h 1246904"/>
              <a:gd name="connsiteX2" fmla="*/ 1246904 w 1246904"/>
              <a:gd name="connsiteY2" fmla="*/ 623452 h 1246904"/>
              <a:gd name="connsiteX3" fmla="*/ 623452 w 1246904"/>
              <a:gd name="connsiteY3" fmla="*/ 1246904 h 1246904"/>
              <a:gd name="connsiteX4" fmla="*/ 0 w 1246904"/>
              <a:gd name="connsiteY4" fmla="*/ 623452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4" fmla="*/ 714892 w 1246904"/>
              <a:gd name="connsiteY4" fmla="*/ 91440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0" fmla="*/ 1246904 w 1246904"/>
              <a:gd name="connsiteY0" fmla="*/ 0 h 623452"/>
              <a:gd name="connsiteX1" fmla="*/ 623452 w 1246904"/>
              <a:gd name="connsiteY1" fmla="*/ 623452 h 623452"/>
              <a:gd name="connsiteX2" fmla="*/ 0 w 1246904"/>
              <a:gd name="connsiteY2" fmla="*/ 0 h 623452"/>
            </a:gdLst>
            <a:ahLst/>
            <a:cxnLst>
              <a:cxn ang="0">
                <a:pos x="connsiteX0" y="connsiteY0"/>
              </a:cxn>
              <a:cxn ang="0">
                <a:pos x="connsiteX1" y="connsiteY1"/>
              </a:cxn>
              <a:cxn ang="0">
                <a:pos x="connsiteX2" y="connsiteY2"/>
              </a:cxn>
            </a:cxnLst>
            <a:rect l="l" t="t" r="r" b="b"/>
            <a:pathLst>
              <a:path w="1246904" h="623452">
                <a:moveTo>
                  <a:pt x="1246904" y="0"/>
                </a:moveTo>
                <a:cubicBezTo>
                  <a:pt x="1246904" y="344323"/>
                  <a:pt x="967775" y="623452"/>
                  <a:pt x="623452" y="623452"/>
                </a:cubicBezTo>
                <a:cubicBezTo>
                  <a:pt x="279129" y="623452"/>
                  <a:pt x="0" y="344323"/>
                  <a:pt x="0" y="0"/>
                </a:cubicBezTo>
              </a:path>
            </a:pathLst>
          </a:custGeom>
          <a:noFill/>
          <a:ln w="63500">
            <a:gradFill>
              <a:gsLst>
                <a:gs pos="50000">
                  <a:srgbClr val="1E49E2"/>
                </a:gs>
                <a:gs pos="0">
                  <a:srgbClr val="1E49E2"/>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2" name="타원 71">
            <a:extLst>
              <a:ext uri="{FF2B5EF4-FFF2-40B4-BE49-F238E27FC236}">
                <a16:creationId xmlns:a16="http://schemas.microsoft.com/office/drawing/2014/main" id="{5CACC782-195B-6CA3-93A2-E87F400F943D}"/>
              </a:ext>
            </a:extLst>
          </p:cNvPr>
          <p:cNvSpPr/>
          <p:nvPr/>
        </p:nvSpPr>
        <p:spPr>
          <a:xfrm rot="10800000">
            <a:off x="2193241" y="7810698"/>
            <a:ext cx="1246904" cy="1246904"/>
          </a:xfrm>
          <a:prstGeom prst="ellipse">
            <a:avLst/>
          </a:prstGeom>
          <a:solidFill>
            <a:schemeClr val="bg1"/>
          </a:solidFill>
          <a:ln w="63500">
            <a:gradFill>
              <a:gsLst>
                <a:gs pos="50000">
                  <a:srgbClr val="00338D"/>
                </a:gs>
                <a:gs pos="49000">
                  <a:schemeClr val="bg1">
                    <a:lumMod val="7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3" name="TextBox 72">
            <a:extLst>
              <a:ext uri="{FF2B5EF4-FFF2-40B4-BE49-F238E27FC236}">
                <a16:creationId xmlns:a16="http://schemas.microsoft.com/office/drawing/2014/main" id="{017696BA-B82F-CDB8-7BD3-AAC271FBF216}"/>
              </a:ext>
            </a:extLst>
          </p:cNvPr>
          <p:cNvSpPr txBox="1"/>
          <p:nvPr/>
        </p:nvSpPr>
        <p:spPr>
          <a:xfrm>
            <a:off x="2395611" y="8548450"/>
            <a:ext cx="843180" cy="39241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모델 및 데이터의</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기술적 통제</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방안 마련</a:t>
            </a:r>
          </a:p>
        </p:txBody>
      </p:sp>
      <p:sp>
        <p:nvSpPr>
          <p:cNvPr id="84" name="타원 83">
            <a:extLst>
              <a:ext uri="{FF2B5EF4-FFF2-40B4-BE49-F238E27FC236}">
                <a16:creationId xmlns:a16="http://schemas.microsoft.com/office/drawing/2014/main" id="{AADFEABF-C350-8D74-6FFB-0AD68BED7DEE}"/>
              </a:ext>
            </a:extLst>
          </p:cNvPr>
          <p:cNvSpPr/>
          <p:nvPr/>
        </p:nvSpPr>
        <p:spPr>
          <a:xfrm>
            <a:off x="3436314" y="7803216"/>
            <a:ext cx="1246904" cy="1246904"/>
          </a:xfrm>
          <a:prstGeom prst="ellipse">
            <a:avLst/>
          </a:prstGeom>
          <a:solidFill>
            <a:schemeClr val="bg1"/>
          </a:solidFill>
          <a:ln w="63500">
            <a:gradFill>
              <a:gsLst>
                <a:gs pos="50000">
                  <a:srgbClr val="7213EA"/>
                </a:gs>
                <a:gs pos="49000">
                  <a:schemeClr val="bg1">
                    <a:lumMod val="75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5" name="TextBox 84">
            <a:extLst>
              <a:ext uri="{FF2B5EF4-FFF2-40B4-BE49-F238E27FC236}">
                <a16:creationId xmlns:a16="http://schemas.microsoft.com/office/drawing/2014/main" id="{4C19E08A-B12D-7D60-FBCF-E3AFA388A9C0}"/>
              </a:ext>
            </a:extLst>
          </p:cNvPr>
          <p:cNvSpPr txBox="1"/>
          <p:nvPr/>
        </p:nvSpPr>
        <p:spPr>
          <a:xfrm>
            <a:off x="3719285" y="8548450"/>
            <a:ext cx="711733" cy="3924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업무 생산성</a:t>
            </a:r>
            <a:r>
              <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확대</a:t>
            </a:r>
            <a:endParaRPr kumimoji="0" lang="en-US" altLang="ko-KR"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전략 도출</a:t>
            </a:r>
          </a:p>
        </p:txBody>
      </p:sp>
      <p:sp>
        <p:nvSpPr>
          <p:cNvPr id="86" name="타원 65">
            <a:extLst>
              <a:ext uri="{FF2B5EF4-FFF2-40B4-BE49-F238E27FC236}">
                <a16:creationId xmlns:a16="http://schemas.microsoft.com/office/drawing/2014/main" id="{CA481CB0-E597-13D0-B7EC-80C76CF3C62B}"/>
              </a:ext>
            </a:extLst>
          </p:cNvPr>
          <p:cNvSpPr/>
          <p:nvPr/>
        </p:nvSpPr>
        <p:spPr>
          <a:xfrm>
            <a:off x="3436314" y="8425797"/>
            <a:ext cx="1246904" cy="623452"/>
          </a:xfrm>
          <a:custGeom>
            <a:avLst/>
            <a:gdLst>
              <a:gd name="connsiteX0" fmla="*/ 0 w 1246904"/>
              <a:gd name="connsiteY0" fmla="*/ 623452 h 1246904"/>
              <a:gd name="connsiteX1" fmla="*/ 623452 w 1246904"/>
              <a:gd name="connsiteY1" fmla="*/ 0 h 1246904"/>
              <a:gd name="connsiteX2" fmla="*/ 1246904 w 1246904"/>
              <a:gd name="connsiteY2" fmla="*/ 623452 h 1246904"/>
              <a:gd name="connsiteX3" fmla="*/ 623452 w 1246904"/>
              <a:gd name="connsiteY3" fmla="*/ 1246904 h 1246904"/>
              <a:gd name="connsiteX4" fmla="*/ 0 w 1246904"/>
              <a:gd name="connsiteY4" fmla="*/ 623452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4" fmla="*/ 714892 w 1246904"/>
              <a:gd name="connsiteY4" fmla="*/ 91440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0" fmla="*/ 1246904 w 1246904"/>
              <a:gd name="connsiteY0" fmla="*/ 0 h 623452"/>
              <a:gd name="connsiteX1" fmla="*/ 623452 w 1246904"/>
              <a:gd name="connsiteY1" fmla="*/ 623452 h 623452"/>
              <a:gd name="connsiteX2" fmla="*/ 0 w 1246904"/>
              <a:gd name="connsiteY2" fmla="*/ 0 h 623452"/>
            </a:gdLst>
            <a:ahLst/>
            <a:cxnLst>
              <a:cxn ang="0">
                <a:pos x="connsiteX0" y="connsiteY0"/>
              </a:cxn>
              <a:cxn ang="0">
                <a:pos x="connsiteX1" y="connsiteY1"/>
              </a:cxn>
              <a:cxn ang="0">
                <a:pos x="connsiteX2" y="connsiteY2"/>
              </a:cxn>
            </a:cxnLst>
            <a:rect l="l" t="t" r="r" b="b"/>
            <a:pathLst>
              <a:path w="1246904" h="623452">
                <a:moveTo>
                  <a:pt x="1246904" y="0"/>
                </a:moveTo>
                <a:cubicBezTo>
                  <a:pt x="1246904" y="344323"/>
                  <a:pt x="967775" y="623452"/>
                  <a:pt x="623452" y="623452"/>
                </a:cubicBezTo>
                <a:cubicBezTo>
                  <a:pt x="279129" y="623452"/>
                  <a:pt x="0" y="344323"/>
                  <a:pt x="0" y="0"/>
                </a:cubicBezTo>
              </a:path>
            </a:pathLst>
          </a:custGeom>
          <a:noFill/>
          <a:ln w="63500">
            <a:gradFill>
              <a:gsLst>
                <a:gs pos="50000">
                  <a:srgbClr val="7213EA"/>
                </a:gs>
                <a:gs pos="0">
                  <a:srgbClr val="7213EA"/>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0" name="타원 65">
            <a:extLst>
              <a:ext uri="{FF2B5EF4-FFF2-40B4-BE49-F238E27FC236}">
                <a16:creationId xmlns:a16="http://schemas.microsoft.com/office/drawing/2014/main" id="{8B4426E6-56E4-3456-AB64-20DE501EE36B}"/>
              </a:ext>
            </a:extLst>
          </p:cNvPr>
          <p:cNvSpPr/>
          <p:nvPr/>
        </p:nvSpPr>
        <p:spPr>
          <a:xfrm rot="10800000">
            <a:off x="2189138" y="7811622"/>
            <a:ext cx="1246904" cy="623452"/>
          </a:xfrm>
          <a:custGeom>
            <a:avLst/>
            <a:gdLst>
              <a:gd name="connsiteX0" fmla="*/ 0 w 1246904"/>
              <a:gd name="connsiteY0" fmla="*/ 623452 h 1246904"/>
              <a:gd name="connsiteX1" fmla="*/ 623452 w 1246904"/>
              <a:gd name="connsiteY1" fmla="*/ 0 h 1246904"/>
              <a:gd name="connsiteX2" fmla="*/ 1246904 w 1246904"/>
              <a:gd name="connsiteY2" fmla="*/ 623452 h 1246904"/>
              <a:gd name="connsiteX3" fmla="*/ 623452 w 1246904"/>
              <a:gd name="connsiteY3" fmla="*/ 1246904 h 1246904"/>
              <a:gd name="connsiteX4" fmla="*/ 0 w 1246904"/>
              <a:gd name="connsiteY4" fmla="*/ 623452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4" fmla="*/ 714892 w 1246904"/>
              <a:gd name="connsiteY4" fmla="*/ 91440 h 1246904"/>
              <a:gd name="connsiteX0" fmla="*/ 623452 w 1246904"/>
              <a:gd name="connsiteY0" fmla="*/ 0 h 1246904"/>
              <a:gd name="connsiteX1" fmla="*/ 1246904 w 1246904"/>
              <a:gd name="connsiteY1" fmla="*/ 623452 h 1246904"/>
              <a:gd name="connsiteX2" fmla="*/ 623452 w 1246904"/>
              <a:gd name="connsiteY2" fmla="*/ 1246904 h 1246904"/>
              <a:gd name="connsiteX3" fmla="*/ 0 w 1246904"/>
              <a:gd name="connsiteY3" fmla="*/ 623452 h 1246904"/>
              <a:gd name="connsiteX0" fmla="*/ 1246904 w 1246904"/>
              <a:gd name="connsiteY0" fmla="*/ 0 h 623452"/>
              <a:gd name="connsiteX1" fmla="*/ 623452 w 1246904"/>
              <a:gd name="connsiteY1" fmla="*/ 623452 h 623452"/>
              <a:gd name="connsiteX2" fmla="*/ 0 w 1246904"/>
              <a:gd name="connsiteY2" fmla="*/ 0 h 623452"/>
            </a:gdLst>
            <a:ahLst/>
            <a:cxnLst>
              <a:cxn ang="0">
                <a:pos x="connsiteX0" y="connsiteY0"/>
              </a:cxn>
              <a:cxn ang="0">
                <a:pos x="connsiteX1" y="connsiteY1"/>
              </a:cxn>
              <a:cxn ang="0">
                <a:pos x="connsiteX2" y="connsiteY2"/>
              </a:cxn>
            </a:cxnLst>
            <a:rect l="l" t="t" r="r" b="b"/>
            <a:pathLst>
              <a:path w="1246904" h="623452">
                <a:moveTo>
                  <a:pt x="1246904" y="0"/>
                </a:moveTo>
                <a:cubicBezTo>
                  <a:pt x="1246904" y="344323"/>
                  <a:pt x="967775" y="623452"/>
                  <a:pt x="623452" y="623452"/>
                </a:cubicBezTo>
                <a:cubicBezTo>
                  <a:pt x="279129" y="623452"/>
                  <a:pt x="0" y="344323"/>
                  <a:pt x="0" y="0"/>
                </a:cubicBezTo>
              </a:path>
            </a:pathLst>
          </a:custGeom>
          <a:noFill/>
          <a:ln w="63500">
            <a:gradFill>
              <a:gsLst>
                <a:gs pos="50000">
                  <a:srgbClr val="00338D"/>
                </a:gs>
                <a:gs pos="0">
                  <a:srgbClr val="00338D"/>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96" name="그림 95" descr="상징, 폰트, 그래픽, 흑백이(가) 표시된 사진&#10;&#10;자동 생성된 설명">
            <a:extLst>
              <a:ext uri="{FF2B5EF4-FFF2-40B4-BE49-F238E27FC236}">
                <a16:creationId xmlns:a16="http://schemas.microsoft.com/office/drawing/2014/main" id="{6E3CF814-BD80-D0AA-13BB-CC6B7122DFB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582854" y="8052674"/>
            <a:ext cx="484196" cy="374930"/>
          </a:xfrm>
          <a:prstGeom prst="rect">
            <a:avLst/>
          </a:prstGeom>
        </p:spPr>
      </p:pic>
      <p:pic>
        <p:nvPicPr>
          <p:cNvPr id="98" name="그림 97" descr="상징, 로고, 그래픽, 폰트이(가) 표시된 사진&#10;&#10;자동 생성된 설명">
            <a:extLst>
              <a:ext uri="{FF2B5EF4-FFF2-40B4-BE49-F238E27FC236}">
                <a16:creationId xmlns:a16="http://schemas.microsoft.com/office/drawing/2014/main" id="{AE5E92F3-FA44-27D1-1219-17D3D4D618C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4396613" y="6831641"/>
            <a:ext cx="547532" cy="507513"/>
          </a:xfrm>
          <a:prstGeom prst="rect">
            <a:avLst/>
          </a:prstGeom>
        </p:spPr>
      </p:pic>
      <p:pic>
        <p:nvPicPr>
          <p:cNvPr id="100" name="그림 99" descr="폰트, 상징, 타이포그래피, 그래픽이(가) 표시된 사진&#10;&#10;자동 생성된 설명">
            <a:extLst>
              <a:ext uri="{FF2B5EF4-FFF2-40B4-BE49-F238E27FC236}">
                <a16:creationId xmlns:a16="http://schemas.microsoft.com/office/drawing/2014/main" id="{DE4B83BA-39F4-2845-1A83-E007BBD1A2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938511" y="6857257"/>
            <a:ext cx="454761" cy="440209"/>
          </a:xfrm>
          <a:prstGeom prst="rect">
            <a:avLst/>
          </a:prstGeom>
        </p:spPr>
      </p:pic>
      <p:pic>
        <p:nvPicPr>
          <p:cNvPr id="102" name="그림 101" descr="디자인, 그래픽, 상징, 폰트이(가) 표시된 사진&#10;&#10;자동 생성된 설명">
            <a:extLst>
              <a:ext uri="{FF2B5EF4-FFF2-40B4-BE49-F238E27FC236}">
                <a16:creationId xmlns:a16="http://schemas.microsoft.com/office/drawing/2014/main" id="{2FDDC1CD-2B20-6D1A-B794-853FDE6086E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3809373" y="7942841"/>
            <a:ext cx="505452" cy="518496"/>
          </a:xfrm>
          <a:prstGeom prst="rect">
            <a:avLst/>
          </a:prstGeom>
        </p:spPr>
      </p:pic>
      <p:pic>
        <p:nvPicPr>
          <p:cNvPr id="104" name="그림 103" descr="코일 스프링, 디자인, 봄, 예술이(가) 표시된 사진&#10;&#10;중간 신뢰도로 자동 생성된 설명">
            <a:extLst>
              <a:ext uri="{FF2B5EF4-FFF2-40B4-BE49-F238E27FC236}">
                <a16:creationId xmlns:a16="http://schemas.microsoft.com/office/drawing/2014/main" id="{E2F05552-47EB-90D0-FA1A-69A130F8CAC6}"/>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155903" y="6825106"/>
            <a:ext cx="534799" cy="496599"/>
          </a:xfrm>
          <a:prstGeom prst="rect">
            <a:avLst/>
          </a:prstGeom>
        </p:spPr>
      </p:pic>
      <p:sp>
        <p:nvSpPr>
          <p:cNvPr id="106" name="타원 105">
            <a:extLst>
              <a:ext uri="{FF2B5EF4-FFF2-40B4-BE49-F238E27FC236}">
                <a16:creationId xmlns:a16="http://schemas.microsoft.com/office/drawing/2014/main" id="{C3CDBBCE-03A5-6CED-BE9B-37CFE35227F3}"/>
              </a:ext>
            </a:extLst>
          </p:cNvPr>
          <p:cNvSpPr/>
          <p:nvPr/>
        </p:nvSpPr>
        <p:spPr>
          <a:xfrm>
            <a:off x="1404386" y="7166629"/>
            <a:ext cx="261674" cy="261674"/>
          </a:xfrm>
          <a:prstGeom prst="ellipse">
            <a:avLst/>
          </a:prstGeom>
          <a:solidFill>
            <a:srgbClr val="8BE1FF"/>
          </a:solidFill>
          <a:ln>
            <a:noFill/>
          </a:ln>
          <a:effectLst/>
        </p:spPr>
        <p:style>
          <a:lnRef idx="1">
            <a:schemeClr val="accent1"/>
          </a:lnRef>
          <a:fillRef idx="3">
            <a:schemeClr val="accent1"/>
          </a:fillRef>
          <a:effectRef idx="2">
            <a:schemeClr val="accent1"/>
          </a:effectRef>
          <a:fontRef idx="minor">
            <a:schemeClr val="lt1"/>
          </a:fontRef>
        </p:style>
        <p:txBody>
          <a:bodyPr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1</a:t>
            </a:r>
            <a:endParaRPr kumimoji="0" lang="ko-KR" altLang="en-US"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07" name="타원 106">
            <a:extLst>
              <a:ext uri="{FF2B5EF4-FFF2-40B4-BE49-F238E27FC236}">
                <a16:creationId xmlns:a16="http://schemas.microsoft.com/office/drawing/2014/main" id="{B975A5F5-3C0F-AFBF-0452-FFCA72B3A951}"/>
              </a:ext>
            </a:extLst>
          </p:cNvPr>
          <p:cNvSpPr/>
          <p:nvPr/>
        </p:nvSpPr>
        <p:spPr>
          <a:xfrm>
            <a:off x="2676032" y="7172878"/>
            <a:ext cx="261674" cy="261674"/>
          </a:xfrm>
          <a:prstGeom prst="ellipse">
            <a:avLst/>
          </a:prstGeom>
          <a:solidFill>
            <a:srgbClr val="1E49E2"/>
          </a:solidFill>
          <a:ln>
            <a:noFill/>
          </a:ln>
          <a:effectLst/>
        </p:spPr>
        <p:style>
          <a:lnRef idx="1">
            <a:schemeClr val="accent1"/>
          </a:lnRef>
          <a:fillRef idx="3">
            <a:schemeClr val="accent1"/>
          </a:fillRef>
          <a:effectRef idx="2">
            <a:schemeClr val="accent1"/>
          </a:effectRef>
          <a:fontRef idx="minor">
            <a:schemeClr val="lt1"/>
          </a:fontRef>
        </p:style>
        <p:txBody>
          <a:bodyPr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2</a:t>
            </a:r>
            <a:endParaRPr kumimoji="0" lang="ko-KR" altLang="en-US"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08" name="타원 107">
            <a:extLst>
              <a:ext uri="{FF2B5EF4-FFF2-40B4-BE49-F238E27FC236}">
                <a16:creationId xmlns:a16="http://schemas.microsoft.com/office/drawing/2014/main" id="{734D56BE-B5E6-C617-BC27-1CA8AEF635D0}"/>
              </a:ext>
            </a:extLst>
          </p:cNvPr>
          <p:cNvSpPr/>
          <p:nvPr/>
        </p:nvSpPr>
        <p:spPr>
          <a:xfrm>
            <a:off x="3916846" y="7174578"/>
            <a:ext cx="261674" cy="261674"/>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3</a:t>
            </a:r>
            <a:endParaRPr kumimoji="0" lang="ko-KR" altLang="en-US"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09" name="타원 108">
            <a:extLst>
              <a:ext uri="{FF2B5EF4-FFF2-40B4-BE49-F238E27FC236}">
                <a16:creationId xmlns:a16="http://schemas.microsoft.com/office/drawing/2014/main" id="{CA237951-A3C0-542F-3430-DC8451345341}"/>
              </a:ext>
            </a:extLst>
          </p:cNvPr>
          <p:cNvSpPr/>
          <p:nvPr/>
        </p:nvSpPr>
        <p:spPr>
          <a:xfrm>
            <a:off x="2056932" y="8309786"/>
            <a:ext cx="261674" cy="26167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4</a:t>
            </a:r>
            <a:endParaRPr kumimoji="0" lang="ko-KR" altLang="en-US"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10" name="타원 109">
            <a:extLst>
              <a:ext uri="{FF2B5EF4-FFF2-40B4-BE49-F238E27FC236}">
                <a16:creationId xmlns:a16="http://schemas.microsoft.com/office/drawing/2014/main" id="{3FFD9B3C-A85C-3500-3D97-D58417C567BF}"/>
              </a:ext>
            </a:extLst>
          </p:cNvPr>
          <p:cNvSpPr/>
          <p:nvPr/>
        </p:nvSpPr>
        <p:spPr>
          <a:xfrm>
            <a:off x="4527939" y="8309371"/>
            <a:ext cx="261674" cy="261674"/>
          </a:xfrm>
          <a:prstGeom prst="ellipse">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5</a:t>
            </a:r>
            <a:endParaRPr kumimoji="0" lang="ko-KR" altLang="en-US" sz="11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cxnSp>
        <p:nvCxnSpPr>
          <p:cNvPr id="115" name="직선 연결선 114">
            <a:extLst>
              <a:ext uri="{FF2B5EF4-FFF2-40B4-BE49-F238E27FC236}">
                <a16:creationId xmlns:a16="http://schemas.microsoft.com/office/drawing/2014/main" id="{5856E926-1BAF-8977-0DD6-3E225835D7FE}"/>
              </a:ext>
            </a:extLst>
          </p:cNvPr>
          <p:cNvCxnSpPr>
            <a:cxnSpLocks/>
          </p:cNvCxnSpPr>
          <p:nvPr/>
        </p:nvCxnSpPr>
        <p:spPr>
          <a:xfrm>
            <a:off x="1957388" y="1281113"/>
            <a:ext cx="0" cy="478005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237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763805"/>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파운데이션 모델 도입 전략 수립</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비즈니스를 영위하는 주요 기업들은 플랫폼 생태계를 발전시키는 기본 전략으로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경쟁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협력</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형태의 전략 중 각 기업의 목표와 적합한 방식을 취한다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자체 플랫폼 구축을 통한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경쟁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전략은 플랫폼의 개발과 구축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운영에 필요한 대규모의 자금과 인력이 필요하다는 점에서 성공 확률이 높지 않고 기회 비용이 크다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하지만 성공할 경우 시장을 독식하거나 매우 큰 수익을 창출할 수 있다는 장점이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두 번째는 다른 플랫폼에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하는 것으로 지배적인 플랫폼에 들어가 제품이나 서비스를 제공하는 형태이다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세 번째는 다른 서드파티 플랫폼과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협력</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하는 형태로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두 번째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전략이 지배적인 플랫폼의 우산 아래 들어가는 성격이 강하다면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협력</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전략에서는 서로가 대등한 입장에서 제휴를 맺거나 공동 사업을 진행하게 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구축하는 빅테크 플랫폼에서도 이러한 플랫폼 비즈니스의 전략과 유사한 방식의 파운데이션 모델 도입 전략 방안이 활용되고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 등 다수의 빅테크 플랫폼 기업은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파운데이션 모델을 자체적으로 새롭게 개발하는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경쟁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방식을 도입하고 있으며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분야에서 우수한 역량을 입증한 지배적 모델인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하는 전략을 취하였다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자체 파운데이션 모델을 구축하는 기업은 자사의 플랫폼에서 운영하는 서비스와 최적화된 형태로 모델을 구성할 수 있다는 장점이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하지만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여러 경쟁 기업이 파운데이션 모델을 개발하고 있는 상황에서 막대한 투자비용과 우수한 성능을 보일 수 있을지 불확실성이 높다는 단점도 존재한다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지배적 모델에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하는 방식은 지배적 모델이 가진 우수한 성능과 데이터 역량</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서비스에 대한 높은 신뢰도를 활용할 수 있다는 장점이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안정성이 높은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방식을 활용하는 것도 국내 빅테크 플랫폼 기업이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도입하는 데 고려할 수 있는 방법이 될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433822"/>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플랫폼 비즈니스 전략을 활용한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lang="en-US" altLang="ko-KR" spc="-20" dirty="0">
                <a:ln>
                  <a:solidFill>
                    <a:srgbClr val="1E49E2">
                      <a:alpha val="0"/>
                    </a:srgbClr>
                  </a:solidFill>
                </a:ln>
                <a:solidFill>
                  <a:srgbClr val="00B8F5"/>
                </a:solidFill>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파운데이션 모델 도입 방안 모색</a:t>
            </a:r>
            <a:r>
              <a:rPr lang="ko-KR" altLang="en-US" spc="-20" dirty="0">
                <a:ln>
                  <a:solidFill>
                    <a:srgbClr val="1E49E2">
                      <a:alpha val="0"/>
                    </a:srgbClr>
                  </a:solidFill>
                </a:ln>
                <a:solidFill>
                  <a:srgbClr val="00B8F5"/>
                </a:solidFill>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34" name="TextBox 33">
            <a:extLst>
              <a:ext uri="{FF2B5EF4-FFF2-40B4-BE49-F238E27FC236}">
                <a16:creationId xmlns:a16="http://schemas.microsoft.com/office/drawing/2014/main" id="{D24AF24F-4CFB-047B-70CC-57AE22B19949}"/>
              </a:ext>
            </a:extLst>
          </p:cNvPr>
          <p:cNvSpPr txBox="1"/>
          <p:nvPr/>
        </p:nvSpPr>
        <p:spPr>
          <a:xfrm>
            <a:off x="489989" y="5925930"/>
            <a:ext cx="4631887"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플랫폼 비즈니스 전략을 활용한 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파운데이션 모델 도입 전략 방안</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8" name="TextBox 7">
            <a:extLst>
              <a:ext uri="{FF2B5EF4-FFF2-40B4-BE49-F238E27FC236}">
                <a16:creationId xmlns:a16="http://schemas.microsoft.com/office/drawing/2014/main" id="{2F3B45FC-A825-3032-0D5D-BE2B9A9C0E79}"/>
              </a:ext>
            </a:extLst>
          </p:cNvPr>
          <p:cNvSpPr txBox="1"/>
          <p:nvPr/>
        </p:nvSpPr>
        <p:spPr>
          <a:xfrm>
            <a:off x="3872174" y="6513523"/>
            <a:ext cx="2073807" cy="138499"/>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9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9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9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파운데이션 모델 도입 전략</a:t>
            </a:r>
          </a:p>
        </p:txBody>
      </p:sp>
      <p:sp>
        <p:nvSpPr>
          <p:cNvPr id="9" name="TextBox 8">
            <a:extLst>
              <a:ext uri="{FF2B5EF4-FFF2-40B4-BE49-F238E27FC236}">
                <a16:creationId xmlns:a16="http://schemas.microsoft.com/office/drawing/2014/main" id="{99F9D0FA-AA4F-4A28-609F-CEB3D0303443}"/>
              </a:ext>
            </a:extLst>
          </p:cNvPr>
          <p:cNvSpPr txBox="1"/>
          <p:nvPr/>
        </p:nvSpPr>
        <p:spPr>
          <a:xfrm>
            <a:off x="495836" y="6497817"/>
            <a:ext cx="2073807" cy="138499"/>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9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플랫폼 비즈니스 전략</a:t>
            </a:r>
          </a:p>
        </p:txBody>
      </p:sp>
      <p:sp>
        <p:nvSpPr>
          <p:cNvPr id="6" name="TextBox 5">
            <a:extLst>
              <a:ext uri="{FF2B5EF4-FFF2-40B4-BE49-F238E27FC236}">
                <a16:creationId xmlns:a16="http://schemas.microsoft.com/office/drawing/2014/main" id="{191666AD-29C3-2066-6C57-A0BCCA8314D4}"/>
              </a:ext>
            </a:extLst>
          </p:cNvPr>
          <p:cNvSpPr txBox="1"/>
          <p:nvPr/>
        </p:nvSpPr>
        <p:spPr>
          <a:xfrm>
            <a:off x="489989" y="9111949"/>
            <a:ext cx="4134651" cy="159462"/>
          </a:xfrm>
          <a:prstGeom prst="rect">
            <a:avLst/>
          </a:prstGeom>
          <a:noFill/>
        </p:spPr>
        <p:txBody>
          <a:bodyPr wrap="square" lIns="0" tIns="36000" rIns="0" bIns="0" rtlCol="0">
            <a:spAutoFit/>
          </a:bodyPr>
          <a:lstStyle>
            <a:defPPr>
              <a:defRPr lang="en-US"/>
            </a:defPPr>
            <a:lvl1pPr>
              <a:defRPr sz="800">
                <a:solidFill>
                  <a:srgbClr val="9C9C9C"/>
                </a:solidFill>
                <a:latin typeface="맑은 고딕" panose="020B0503020000020004" pitchFamily="50"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Source: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삼정</a:t>
            </a:r>
            <a:r>
              <a:rPr kumimoji="0" lang="en-US" altLang="ko-KR"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KPMG </a:t>
            </a:r>
            <a:r>
              <a:rPr kumimoji="0" lang="ko-KR" altLang="en-US" sz="800" b="0" i="0" u="none" strike="noStrike" kern="1200" cap="none" spc="0" normalizeH="0" baseline="0" noProof="0" dirty="0">
                <a:ln>
                  <a:noFill/>
                </a:ln>
                <a:solidFill>
                  <a:srgbClr val="9C9C9C"/>
                </a:solidFill>
                <a:effectLst/>
                <a:uLnTx/>
                <a:uFillTx/>
                <a:latin typeface="맑은 고딕" panose="020B0503020000020004" pitchFamily="50" charset="-127"/>
                <a:ea typeface="KoPub돋움체 Medium"/>
                <a:cs typeface="+mn-cs"/>
              </a:rPr>
              <a:t>경제연구원</a:t>
            </a:r>
          </a:p>
        </p:txBody>
      </p:sp>
      <p:sp>
        <p:nvSpPr>
          <p:cNvPr id="53" name="직사각형 52">
            <a:extLst>
              <a:ext uri="{FF2B5EF4-FFF2-40B4-BE49-F238E27FC236}">
                <a16:creationId xmlns:a16="http://schemas.microsoft.com/office/drawing/2014/main" id="{30E25E93-CC9E-E535-1BA5-A5A2692B2A71}"/>
              </a:ext>
            </a:extLst>
          </p:cNvPr>
          <p:cNvSpPr/>
          <p:nvPr/>
        </p:nvSpPr>
        <p:spPr>
          <a:xfrm>
            <a:off x="1299665" y="6724284"/>
            <a:ext cx="2129335" cy="695691"/>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4" name="직사각형 53">
            <a:extLst>
              <a:ext uri="{FF2B5EF4-FFF2-40B4-BE49-F238E27FC236}">
                <a16:creationId xmlns:a16="http://schemas.microsoft.com/office/drawing/2014/main" id="{D17BED59-A642-C647-3E44-A7734D023C8B}"/>
              </a:ext>
            </a:extLst>
          </p:cNvPr>
          <p:cNvSpPr/>
          <p:nvPr/>
        </p:nvSpPr>
        <p:spPr>
          <a:xfrm>
            <a:off x="476250" y="6721446"/>
            <a:ext cx="779344" cy="695691"/>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경쟁</a:t>
            </a:r>
            <a:endParaRPr kumimoji="0" lang="en-US" altLang="ko-KR"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(Compete)</a:t>
            </a:r>
            <a:endParaRPr kumimoji="0" lang="ko-KR" altLang="en-US"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endParaRPr>
          </a:p>
        </p:txBody>
      </p:sp>
      <p:sp>
        <p:nvSpPr>
          <p:cNvPr id="56" name="TextBox 55">
            <a:extLst>
              <a:ext uri="{FF2B5EF4-FFF2-40B4-BE49-F238E27FC236}">
                <a16:creationId xmlns:a16="http://schemas.microsoft.com/office/drawing/2014/main" id="{DA49401F-A371-8F58-9F2B-3DC680FDF578}"/>
              </a:ext>
            </a:extLst>
          </p:cNvPr>
          <p:cNvSpPr txBox="1"/>
          <p:nvPr/>
        </p:nvSpPr>
        <p:spPr>
          <a:xfrm>
            <a:off x="1278400" y="6732212"/>
            <a:ext cx="2078665" cy="2231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sng"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맑은 고딕" panose="020B0503020000020004" pitchFamily="50" charset="-127"/>
                <a:ea typeface="KoPub돋움체 Medium"/>
                <a:cs typeface="+mn-cs"/>
              </a:rPr>
              <a:t>경쟁 플랫폼에 맞서 새로운 플랫폼 구축</a:t>
            </a:r>
          </a:p>
        </p:txBody>
      </p:sp>
      <p:sp>
        <p:nvSpPr>
          <p:cNvPr id="58" name="타원 57">
            <a:extLst>
              <a:ext uri="{FF2B5EF4-FFF2-40B4-BE49-F238E27FC236}">
                <a16:creationId xmlns:a16="http://schemas.microsoft.com/office/drawing/2014/main" id="{95D08118-5A1D-540D-4233-04E5422079BD}"/>
              </a:ext>
            </a:extLst>
          </p:cNvPr>
          <p:cNvSpPr/>
          <p:nvPr/>
        </p:nvSpPr>
        <p:spPr>
          <a:xfrm>
            <a:off x="2761369" y="6946772"/>
            <a:ext cx="592642" cy="420722"/>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신규</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플랫폼</a:t>
            </a:r>
          </a:p>
        </p:txBody>
      </p:sp>
      <p:sp>
        <p:nvSpPr>
          <p:cNvPr id="57" name="타원 56">
            <a:extLst>
              <a:ext uri="{FF2B5EF4-FFF2-40B4-BE49-F238E27FC236}">
                <a16:creationId xmlns:a16="http://schemas.microsoft.com/office/drawing/2014/main" id="{1E5352FB-AB71-76CF-A2C2-CE350C63B821}"/>
              </a:ext>
            </a:extLst>
          </p:cNvPr>
          <p:cNvSpPr/>
          <p:nvPr/>
        </p:nvSpPr>
        <p:spPr>
          <a:xfrm>
            <a:off x="1381958" y="6957327"/>
            <a:ext cx="592642" cy="4084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기존</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플랫폼</a:t>
            </a:r>
          </a:p>
        </p:txBody>
      </p:sp>
      <p:sp>
        <p:nvSpPr>
          <p:cNvPr id="59" name="위쪽/아래쪽 화살표 53">
            <a:extLst>
              <a:ext uri="{FF2B5EF4-FFF2-40B4-BE49-F238E27FC236}">
                <a16:creationId xmlns:a16="http://schemas.microsoft.com/office/drawing/2014/main" id="{80847C51-D33C-F810-F802-230036089E57}"/>
              </a:ext>
            </a:extLst>
          </p:cNvPr>
          <p:cNvSpPr/>
          <p:nvPr/>
        </p:nvSpPr>
        <p:spPr>
          <a:xfrm rot="16200000">
            <a:off x="2216750" y="6817047"/>
            <a:ext cx="297873" cy="680169"/>
          </a:xfrm>
          <a:prstGeom prst="upDownArrow">
            <a:avLst>
              <a:gd name="adj1" fmla="val 63579"/>
              <a:gd name="adj2" fmla="val 29447"/>
            </a:avLst>
          </a:prstGeom>
          <a:solidFill>
            <a:schemeClr val="tx2"/>
          </a:solidFill>
          <a:ln w="9525">
            <a:noFill/>
            <a:miter lim="800000"/>
            <a:headEnd/>
            <a:tailEnd/>
          </a:ln>
          <a:effectLst/>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srgbClr val="000000"/>
              </a:solidFill>
              <a:effectLst/>
              <a:uLnTx/>
              <a:uFillTx/>
              <a:latin typeface="Univers for KPMG" panose="020B0603020202020204" pitchFamily="34" charset="0"/>
              <a:ea typeface="KoPub돋움체 Medium"/>
              <a:cs typeface="+mn-cs"/>
            </a:endParaRPr>
          </a:p>
        </p:txBody>
      </p:sp>
      <p:sp>
        <p:nvSpPr>
          <p:cNvPr id="62" name="직사각형 61">
            <a:extLst>
              <a:ext uri="{FF2B5EF4-FFF2-40B4-BE49-F238E27FC236}">
                <a16:creationId xmlns:a16="http://schemas.microsoft.com/office/drawing/2014/main" id="{85157892-3CCA-20E3-714C-8D70D0A3369C}"/>
              </a:ext>
            </a:extLst>
          </p:cNvPr>
          <p:cNvSpPr/>
          <p:nvPr/>
        </p:nvSpPr>
        <p:spPr>
          <a:xfrm>
            <a:off x="2286531" y="7105399"/>
            <a:ext cx="18972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경쟁</a:t>
            </a:r>
          </a:p>
        </p:txBody>
      </p:sp>
      <p:sp>
        <p:nvSpPr>
          <p:cNvPr id="73" name="직사각형 72">
            <a:extLst>
              <a:ext uri="{FF2B5EF4-FFF2-40B4-BE49-F238E27FC236}">
                <a16:creationId xmlns:a16="http://schemas.microsoft.com/office/drawing/2014/main" id="{AFA439FA-C470-E7DA-492B-8302745621D6}"/>
              </a:ext>
            </a:extLst>
          </p:cNvPr>
          <p:cNvSpPr/>
          <p:nvPr/>
        </p:nvSpPr>
        <p:spPr>
          <a:xfrm>
            <a:off x="1299665" y="7471997"/>
            <a:ext cx="2129335" cy="695691"/>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4" name="직사각형 73">
            <a:extLst>
              <a:ext uri="{FF2B5EF4-FFF2-40B4-BE49-F238E27FC236}">
                <a16:creationId xmlns:a16="http://schemas.microsoft.com/office/drawing/2014/main" id="{1B300CC3-4D7C-7BAC-9CFA-B50057ACAB28}"/>
              </a:ext>
            </a:extLst>
          </p:cNvPr>
          <p:cNvSpPr/>
          <p:nvPr/>
        </p:nvSpPr>
        <p:spPr>
          <a:xfrm>
            <a:off x="476250" y="7469159"/>
            <a:ext cx="779344" cy="695691"/>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합류</a:t>
            </a:r>
            <a:endParaRPr kumimoji="0" lang="en-US" altLang="ko-KR"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(Join)</a:t>
            </a:r>
            <a:endParaRPr kumimoji="0" lang="ko-KR" altLang="en-US"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endParaRPr>
          </a:p>
        </p:txBody>
      </p:sp>
      <p:sp>
        <p:nvSpPr>
          <p:cNvPr id="75" name="TextBox 74">
            <a:extLst>
              <a:ext uri="{FF2B5EF4-FFF2-40B4-BE49-F238E27FC236}">
                <a16:creationId xmlns:a16="http://schemas.microsoft.com/office/drawing/2014/main" id="{438FEC27-B173-E892-3459-5DD996E5E8B5}"/>
              </a:ext>
            </a:extLst>
          </p:cNvPr>
          <p:cNvSpPr txBox="1"/>
          <p:nvPr/>
        </p:nvSpPr>
        <p:spPr>
          <a:xfrm>
            <a:off x="1278400" y="7479925"/>
            <a:ext cx="2078665" cy="2231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sng"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맑은 고딕" panose="020B0503020000020004" pitchFamily="50" charset="-127"/>
                <a:ea typeface="KoPub돋움체 Medium"/>
                <a:cs typeface="+mn-cs"/>
              </a:rPr>
              <a:t>지배적 플랫폼 합류해 플랫폼의 지배력 활용</a:t>
            </a:r>
          </a:p>
        </p:txBody>
      </p:sp>
      <p:sp>
        <p:nvSpPr>
          <p:cNvPr id="81" name="직사각형 80">
            <a:extLst>
              <a:ext uri="{FF2B5EF4-FFF2-40B4-BE49-F238E27FC236}">
                <a16:creationId xmlns:a16="http://schemas.microsoft.com/office/drawing/2014/main" id="{B4924CCC-427F-2695-66F9-0003C12871A2}"/>
              </a:ext>
            </a:extLst>
          </p:cNvPr>
          <p:cNvSpPr/>
          <p:nvPr/>
        </p:nvSpPr>
        <p:spPr>
          <a:xfrm>
            <a:off x="1299665" y="8219709"/>
            <a:ext cx="2129335" cy="695691"/>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2" name="직사각형 81">
            <a:extLst>
              <a:ext uri="{FF2B5EF4-FFF2-40B4-BE49-F238E27FC236}">
                <a16:creationId xmlns:a16="http://schemas.microsoft.com/office/drawing/2014/main" id="{58D006E5-5EC7-AA8F-96CC-46472A19FA89}"/>
              </a:ext>
            </a:extLst>
          </p:cNvPr>
          <p:cNvSpPr/>
          <p:nvPr/>
        </p:nvSpPr>
        <p:spPr>
          <a:xfrm>
            <a:off x="476250" y="8216871"/>
            <a:ext cx="779344" cy="695691"/>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협력</a:t>
            </a:r>
            <a:endParaRPr kumimoji="0" lang="en-US" altLang="ko-KR"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(Cooperate)</a:t>
            </a:r>
            <a:endParaRPr kumimoji="0" lang="ko-KR" altLang="en-US"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endParaRPr>
          </a:p>
        </p:txBody>
      </p:sp>
      <p:sp>
        <p:nvSpPr>
          <p:cNvPr id="83" name="TextBox 82">
            <a:extLst>
              <a:ext uri="{FF2B5EF4-FFF2-40B4-BE49-F238E27FC236}">
                <a16:creationId xmlns:a16="http://schemas.microsoft.com/office/drawing/2014/main" id="{161A367F-94A1-60CD-2F72-B5D6D3F4823B}"/>
              </a:ext>
            </a:extLst>
          </p:cNvPr>
          <p:cNvSpPr txBox="1"/>
          <p:nvPr/>
        </p:nvSpPr>
        <p:spPr>
          <a:xfrm>
            <a:off x="1278400" y="8227637"/>
            <a:ext cx="2078665" cy="2231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sng"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맑은 고딕" panose="020B0503020000020004" pitchFamily="50" charset="-127"/>
                <a:ea typeface="KoPub돋움체 Medium"/>
                <a:cs typeface="+mn-cs"/>
              </a:rPr>
              <a:t>대등한 입장에서 협력 및 제휴</a:t>
            </a:r>
          </a:p>
        </p:txBody>
      </p:sp>
      <p:sp>
        <p:nvSpPr>
          <p:cNvPr id="88" name="타원 87">
            <a:extLst>
              <a:ext uri="{FF2B5EF4-FFF2-40B4-BE49-F238E27FC236}">
                <a16:creationId xmlns:a16="http://schemas.microsoft.com/office/drawing/2014/main" id="{6A946416-AC95-A179-633B-A1FF56FA6E46}"/>
              </a:ext>
            </a:extLst>
          </p:cNvPr>
          <p:cNvSpPr/>
          <p:nvPr/>
        </p:nvSpPr>
        <p:spPr>
          <a:xfrm>
            <a:off x="1381957" y="7707954"/>
            <a:ext cx="1972053" cy="4084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지배적</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플랫폼</a:t>
            </a:r>
          </a:p>
        </p:txBody>
      </p:sp>
      <p:sp>
        <p:nvSpPr>
          <p:cNvPr id="89" name="타원 88">
            <a:extLst>
              <a:ext uri="{FF2B5EF4-FFF2-40B4-BE49-F238E27FC236}">
                <a16:creationId xmlns:a16="http://schemas.microsoft.com/office/drawing/2014/main" id="{FEB42A0A-41DA-11FD-4A55-B9669D9E57DD}"/>
              </a:ext>
            </a:extLst>
          </p:cNvPr>
          <p:cNvSpPr/>
          <p:nvPr/>
        </p:nvSpPr>
        <p:spPr>
          <a:xfrm>
            <a:off x="1981424" y="7777738"/>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판매자</a:t>
            </a:r>
          </a:p>
        </p:txBody>
      </p:sp>
      <p:sp>
        <p:nvSpPr>
          <p:cNvPr id="90" name="타원 89">
            <a:extLst>
              <a:ext uri="{FF2B5EF4-FFF2-40B4-BE49-F238E27FC236}">
                <a16:creationId xmlns:a16="http://schemas.microsoft.com/office/drawing/2014/main" id="{96E6E4BA-6004-972F-8E23-D0885A86F06F}"/>
              </a:ext>
            </a:extLst>
          </p:cNvPr>
          <p:cNvSpPr/>
          <p:nvPr/>
        </p:nvSpPr>
        <p:spPr>
          <a:xfrm>
            <a:off x="2359907" y="7777738"/>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서비스</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제공자</a:t>
            </a:r>
          </a:p>
        </p:txBody>
      </p:sp>
      <p:sp>
        <p:nvSpPr>
          <p:cNvPr id="91" name="타원 90">
            <a:extLst>
              <a:ext uri="{FF2B5EF4-FFF2-40B4-BE49-F238E27FC236}">
                <a16:creationId xmlns:a16="http://schemas.microsoft.com/office/drawing/2014/main" id="{B656D5C4-DE05-E9F1-AB29-C9993F41E66C}"/>
              </a:ext>
            </a:extLst>
          </p:cNvPr>
          <p:cNvSpPr/>
          <p:nvPr/>
        </p:nvSpPr>
        <p:spPr>
          <a:xfrm>
            <a:off x="2750949" y="7777738"/>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입점</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기업</a:t>
            </a:r>
          </a:p>
        </p:txBody>
      </p:sp>
      <p:sp>
        <p:nvSpPr>
          <p:cNvPr id="93" name="타원 92">
            <a:extLst>
              <a:ext uri="{FF2B5EF4-FFF2-40B4-BE49-F238E27FC236}">
                <a16:creationId xmlns:a16="http://schemas.microsoft.com/office/drawing/2014/main" id="{8FE6C7E7-7139-1C2B-B90C-B98B35C5B342}"/>
              </a:ext>
            </a:extLst>
          </p:cNvPr>
          <p:cNvSpPr/>
          <p:nvPr/>
        </p:nvSpPr>
        <p:spPr>
          <a:xfrm>
            <a:off x="1378331" y="8449566"/>
            <a:ext cx="647271" cy="414655"/>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서비스 제공 및</a:t>
            </a:r>
            <a:r>
              <a:rPr kumimoji="0" lang="en-US" altLang="ko-KR" sz="7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 </a:t>
            </a:r>
            <a:r>
              <a:rPr kumimoji="0" lang="ko-KR" altLang="en-US" sz="7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제품 판매</a:t>
            </a:r>
            <a:endParaRPr kumimoji="0" lang="en-US" altLang="ko-KR" sz="7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p:txBody>
      </p:sp>
      <p:sp>
        <p:nvSpPr>
          <p:cNvPr id="94" name="타원 93">
            <a:extLst>
              <a:ext uri="{FF2B5EF4-FFF2-40B4-BE49-F238E27FC236}">
                <a16:creationId xmlns:a16="http://schemas.microsoft.com/office/drawing/2014/main" id="{F505B58F-6F19-F943-EE1E-A79C6EF6056F}"/>
              </a:ext>
            </a:extLst>
          </p:cNvPr>
          <p:cNvSpPr/>
          <p:nvPr/>
        </p:nvSpPr>
        <p:spPr>
          <a:xfrm>
            <a:off x="2837829" y="8422141"/>
            <a:ext cx="495152" cy="2051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서드파티</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플랫폼</a:t>
            </a:r>
          </a:p>
        </p:txBody>
      </p:sp>
      <p:sp>
        <p:nvSpPr>
          <p:cNvPr id="95" name="타원 94">
            <a:extLst>
              <a:ext uri="{FF2B5EF4-FFF2-40B4-BE49-F238E27FC236}">
                <a16:creationId xmlns:a16="http://schemas.microsoft.com/office/drawing/2014/main" id="{EA832F0F-AF92-C93A-D585-9DAA6D7AFC70}"/>
              </a:ext>
            </a:extLst>
          </p:cNvPr>
          <p:cNvSpPr/>
          <p:nvPr/>
        </p:nvSpPr>
        <p:spPr>
          <a:xfrm>
            <a:off x="2835144" y="8659097"/>
            <a:ext cx="495152" cy="2051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서드파티</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플랫폼</a:t>
            </a:r>
          </a:p>
        </p:txBody>
      </p:sp>
      <p:sp>
        <p:nvSpPr>
          <p:cNvPr id="96" name="위쪽/아래쪽 화살표 53">
            <a:extLst>
              <a:ext uri="{FF2B5EF4-FFF2-40B4-BE49-F238E27FC236}">
                <a16:creationId xmlns:a16="http://schemas.microsoft.com/office/drawing/2014/main" id="{260A4DE2-0EB6-7E89-0232-A30597771398}"/>
              </a:ext>
            </a:extLst>
          </p:cNvPr>
          <p:cNvSpPr/>
          <p:nvPr/>
        </p:nvSpPr>
        <p:spPr>
          <a:xfrm rot="16200000">
            <a:off x="2314854" y="8220507"/>
            <a:ext cx="197824" cy="680169"/>
          </a:xfrm>
          <a:prstGeom prst="upDownArrow">
            <a:avLst>
              <a:gd name="adj1" fmla="val 63579"/>
              <a:gd name="adj2" fmla="val 29447"/>
            </a:avLst>
          </a:prstGeom>
          <a:solidFill>
            <a:schemeClr val="tx2"/>
          </a:solidFill>
          <a:ln w="9525">
            <a:noFill/>
            <a:miter lim="800000"/>
            <a:headEnd/>
            <a:tailEnd/>
          </a:ln>
          <a:effectLst/>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srgbClr val="000000"/>
              </a:solidFill>
              <a:effectLst/>
              <a:uLnTx/>
              <a:uFillTx/>
              <a:latin typeface="Univers for KPMG" panose="020B0603020202020204" pitchFamily="34" charset="0"/>
              <a:ea typeface="KoPub돋움체 Medium"/>
              <a:cs typeface="+mn-cs"/>
            </a:endParaRPr>
          </a:p>
        </p:txBody>
      </p:sp>
      <p:sp>
        <p:nvSpPr>
          <p:cNvPr id="97" name="직사각형 96">
            <a:extLst>
              <a:ext uri="{FF2B5EF4-FFF2-40B4-BE49-F238E27FC236}">
                <a16:creationId xmlns:a16="http://schemas.microsoft.com/office/drawing/2014/main" id="{12EC688E-14F8-A817-95CE-B863873312B8}"/>
              </a:ext>
            </a:extLst>
          </p:cNvPr>
          <p:cNvSpPr/>
          <p:nvPr/>
        </p:nvSpPr>
        <p:spPr>
          <a:xfrm>
            <a:off x="2341288" y="8506604"/>
            <a:ext cx="18972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협력</a:t>
            </a:r>
          </a:p>
        </p:txBody>
      </p:sp>
      <p:sp>
        <p:nvSpPr>
          <p:cNvPr id="98" name="위쪽/아래쪽 화살표 53">
            <a:extLst>
              <a:ext uri="{FF2B5EF4-FFF2-40B4-BE49-F238E27FC236}">
                <a16:creationId xmlns:a16="http://schemas.microsoft.com/office/drawing/2014/main" id="{5B0A897F-B67C-C8F7-CBE8-7657A719335F}"/>
              </a:ext>
            </a:extLst>
          </p:cNvPr>
          <p:cNvSpPr/>
          <p:nvPr/>
        </p:nvSpPr>
        <p:spPr>
          <a:xfrm rot="16200000">
            <a:off x="2314855" y="8432047"/>
            <a:ext cx="197824" cy="680169"/>
          </a:xfrm>
          <a:prstGeom prst="upDownArrow">
            <a:avLst>
              <a:gd name="adj1" fmla="val 63579"/>
              <a:gd name="adj2" fmla="val 29447"/>
            </a:avLst>
          </a:prstGeom>
          <a:solidFill>
            <a:schemeClr val="tx2"/>
          </a:solidFill>
          <a:ln w="9525">
            <a:noFill/>
            <a:miter lim="800000"/>
            <a:headEnd/>
            <a:tailEnd/>
          </a:ln>
          <a:effectLst/>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srgbClr val="000000"/>
              </a:solidFill>
              <a:effectLst/>
              <a:uLnTx/>
              <a:uFillTx/>
              <a:latin typeface="Univers for KPMG" panose="020B0603020202020204" pitchFamily="34" charset="0"/>
              <a:ea typeface="KoPub돋움체 Medium"/>
              <a:cs typeface="+mn-cs"/>
            </a:endParaRPr>
          </a:p>
        </p:txBody>
      </p:sp>
      <p:sp>
        <p:nvSpPr>
          <p:cNvPr id="99" name="직사각형 98">
            <a:extLst>
              <a:ext uri="{FF2B5EF4-FFF2-40B4-BE49-F238E27FC236}">
                <a16:creationId xmlns:a16="http://schemas.microsoft.com/office/drawing/2014/main" id="{9258CD5B-4E5B-39C8-3947-AF790DF726AD}"/>
              </a:ext>
            </a:extLst>
          </p:cNvPr>
          <p:cNvSpPr/>
          <p:nvPr/>
        </p:nvSpPr>
        <p:spPr>
          <a:xfrm>
            <a:off x="2334465" y="8718144"/>
            <a:ext cx="18972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제휴</a:t>
            </a:r>
          </a:p>
        </p:txBody>
      </p:sp>
      <p:sp>
        <p:nvSpPr>
          <p:cNvPr id="100" name="직사각형 99">
            <a:extLst>
              <a:ext uri="{FF2B5EF4-FFF2-40B4-BE49-F238E27FC236}">
                <a16:creationId xmlns:a16="http://schemas.microsoft.com/office/drawing/2014/main" id="{76757812-0719-8B00-8588-36EE4697A504}"/>
              </a:ext>
            </a:extLst>
          </p:cNvPr>
          <p:cNvSpPr/>
          <p:nvPr/>
        </p:nvSpPr>
        <p:spPr>
          <a:xfrm>
            <a:off x="3872174" y="6721446"/>
            <a:ext cx="2652450" cy="232993"/>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경쟁</a:t>
            </a:r>
            <a:r>
              <a:rPr kumimoji="0" lang="en-US" altLang="ko-KR" sz="100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(Compete)</a:t>
            </a:r>
            <a:endParaRPr kumimoji="0" lang="ko-KR" altLang="en-US"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endParaRPr>
          </a:p>
        </p:txBody>
      </p:sp>
      <p:sp>
        <p:nvSpPr>
          <p:cNvPr id="101" name="직사각형 100">
            <a:extLst>
              <a:ext uri="{FF2B5EF4-FFF2-40B4-BE49-F238E27FC236}">
                <a16:creationId xmlns:a16="http://schemas.microsoft.com/office/drawing/2014/main" id="{61EE2E77-67F9-368C-D53C-21DC828DA65F}"/>
              </a:ext>
            </a:extLst>
          </p:cNvPr>
          <p:cNvSpPr/>
          <p:nvPr/>
        </p:nvSpPr>
        <p:spPr>
          <a:xfrm>
            <a:off x="3872174" y="6995632"/>
            <a:ext cx="2652450" cy="782106"/>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2" name="직사각형 101">
            <a:extLst>
              <a:ext uri="{FF2B5EF4-FFF2-40B4-BE49-F238E27FC236}">
                <a16:creationId xmlns:a16="http://schemas.microsoft.com/office/drawing/2014/main" id="{F18BC0E2-7B64-B46B-24F5-9B111AA596B3}"/>
              </a:ext>
            </a:extLst>
          </p:cNvPr>
          <p:cNvSpPr/>
          <p:nvPr/>
        </p:nvSpPr>
        <p:spPr>
          <a:xfrm>
            <a:off x="3872174" y="7858482"/>
            <a:ext cx="2652450" cy="232993"/>
          </a:xfrm>
          <a:prstGeom prst="rect">
            <a:avLst/>
          </a:prstGeom>
          <a:solidFill>
            <a:srgbClr val="193DC1"/>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ko-KR" altLang="en-US" sz="105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합류</a:t>
            </a:r>
            <a:r>
              <a:rPr kumimoji="0" lang="en-US" altLang="ko-KR" sz="1050" b="1" i="0" u="none" strike="noStrike" kern="1200" cap="none" spc="0" normalizeH="0" baseline="0" noProof="0" dirty="0">
                <a:ln>
                  <a:solidFill>
                    <a:srgbClr val="000000">
                      <a:alpha val="0"/>
                    </a:srgbClr>
                  </a:solidFill>
                </a:ln>
                <a:gradFill>
                  <a:gsLst>
                    <a:gs pos="100000">
                      <a:srgbClr val="FFFFFF"/>
                    </a:gs>
                    <a:gs pos="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9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(Join)</a:t>
            </a:r>
            <a:endParaRPr kumimoji="0" lang="ko-KR" altLang="en-US" sz="1000" b="0"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endParaRPr>
          </a:p>
        </p:txBody>
      </p:sp>
      <p:sp>
        <p:nvSpPr>
          <p:cNvPr id="103" name="직사각형 102">
            <a:extLst>
              <a:ext uri="{FF2B5EF4-FFF2-40B4-BE49-F238E27FC236}">
                <a16:creationId xmlns:a16="http://schemas.microsoft.com/office/drawing/2014/main" id="{4C1A87A8-B80B-6D16-367C-279D0687989F}"/>
              </a:ext>
            </a:extLst>
          </p:cNvPr>
          <p:cNvSpPr/>
          <p:nvPr/>
        </p:nvSpPr>
        <p:spPr>
          <a:xfrm>
            <a:off x="3872174" y="8132668"/>
            <a:ext cx="2652450" cy="782106"/>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4" name="타원 103">
            <a:extLst>
              <a:ext uri="{FF2B5EF4-FFF2-40B4-BE49-F238E27FC236}">
                <a16:creationId xmlns:a16="http://schemas.microsoft.com/office/drawing/2014/main" id="{9EC15AEB-CEB3-D080-0075-E149F784E1ED}"/>
              </a:ext>
            </a:extLst>
          </p:cNvPr>
          <p:cNvSpPr/>
          <p:nvPr/>
        </p:nvSpPr>
        <p:spPr>
          <a:xfrm>
            <a:off x="5598089" y="7252553"/>
            <a:ext cx="592642" cy="420722"/>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신규</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모델</a:t>
            </a:r>
          </a:p>
        </p:txBody>
      </p:sp>
      <p:sp>
        <p:nvSpPr>
          <p:cNvPr id="105" name="타원 104">
            <a:extLst>
              <a:ext uri="{FF2B5EF4-FFF2-40B4-BE49-F238E27FC236}">
                <a16:creationId xmlns:a16="http://schemas.microsoft.com/office/drawing/2014/main" id="{68EB3D64-9CBF-C33B-A284-6387F2A6A4DC}"/>
              </a:ext>
            </a:extLst>
          </p:cNvPr>
          <p:cNvSpPr/>
          <p:nvPr/>
        </p:nvSpPr>
        <p:spPr>
          <a:xfrm>
            <a:off x="4218678" y="7263108"/>
            <a:ext cx="592642" cy="4084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기존</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모델</a:t>
            </a:r>
          </a:p>
        </p:txBody>
      </p:sp>
      <p:sp>
        <p:nvSpPr>
          <p:cNvPr id="106" name="위쪽/아래쪽 화살표 53">
            <a:extLst>
              <a:ext uri="{FF2B5EF4-FFF2-40B4-BE49-F238E27FC236}">
                <a16:creationId xmlns:a16="http://schemas.microsoft.com/office/drawing/2014/main" id="{E463061B-D412-CFE3-E3D1-72D4BB6381A4}"/>
              </a:ext>
            </a:extLst>
          </p:cNvPr>
          <p:cNvSpPr/>
          <p:nvPr/>
        </p:nvSpPr>
        <p:spPr>
          <a:xfrm rot="16200000">
            <a:off x="5053470" y="7122828"/>
            <a:ext cx="297873" cy="680169"/>
          </a:xfrm>
          <a:prstGeom prst="upDownArrow">
            <a:avLst>
              <a:gd name="adj1" fmla="val 63579"/>
              <a:gd name="adj2" fmla="val 29447"/>
            </a:avLst>
          </a:prstGeom>
          <a:solidFill>
            <a:schemeClr val="tx2"/>
          </a:solidFill>
          <a:ln w="9525">
            <a:noFill/>
            <a:miter lim="800000"/>
            <a:headEnd/>
            <a:tailEnd/>
          </a:ln>
          <a:effectLst/>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srgbClr val="000000"/>
              </a:solidFill>
              <a:effectLst/>
              <a:uLnTx/>
              <a:uFillTx/>
              <a:latin typeface="Univers for KPMG" panose="020B0603020202020204" pitchFamily="34" charset="0"/>
              <a:ea typeface="KoPub돋움체 Medium"/>
              <a:cs typeface="+mn-cs"/>
            </a:endParaRPr>
          </a:p>
        </p:txBody>
      </p:sp>
      <p:sp>
        <p:nvSpPr>
          <p:cNvPr id="107" name="직사각형 106">
            <a:extLst>
              <a:ext uri="{FF2B5EF4-FFF2-40B4-BE49-F238E27FC236}">
                <a16:creationId xmlns:a16="http://schemas.microsoft.com/office/drawing/2014/main" id="{8B71B7FC-DB95-473F-BC9F-9A6158655EE0}"/>
              </a:ext>
            </a:extLst>
          </p:cNvPr>
          <p:cNvSpPr/>
          <p:nvPr/>
        </p:nvSpPr>
        <p:spPr>
          <a:xfrm>
            <a:off x="5123251" y="7404356"/>
            <a:ext cx="18972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gradFill>
                  <a:gsLst>
                    <a:gs pos="100000">
                      <a:srgbClr val="FFFFFF"/>
                    </a:gs>
                    <a:gs pos="0">
                      <a:srgbClr val="FFFFFF"/>
                    </a:gs>
                  </a:gsLst>
                  <a:lin ang="5400000" scaled="1"/>
                </a:gradFill>
                <a:effectLst/>
                <a:uLnTx/>
                <a:uFillTx/>
                <a:latin typeface="KoPub돋움체 Medium"/>
                <a:ea typeface="KoPub돋움체 Medium"/>
                <a:cs typeface="+mn-cs"/>
              </a:rPr>
              <a:t>경쟁</a:t>
            </a:r>
          </a:p>
        </p:txBody>
      </p:sp>
      <p:sp>
        <p:nvSpPr>
          <p:cNvPr id="108" name="TextBox 107">
            <a:extLst>
              <a:ext uri="{FF2B5EF4-FFF2-40B4-BE49-F238E27FC236}">
                <a16:creationId xmlns:a16="http://schemas.microsoft.com/office/drawing/2014/main" id="{2DF011BB-59A1-5CDC-0EFD-EC66AC1149E0}"/>
              </a:ext>
            </a:extLst>
          </p:cNvPr>
          <p:cNvSpPr txBox="1"/>
          <p:nvPr/>
        </p:nvSpPr>
        <p:spPr>
          <a:xfrm>
            <a:off x="3848397" y="6990594"/>
            <a:ext cx="2078665" cy="2231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sng"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맑은 고딕" panose="020B0503020000020004" pitchFamily="50" charset="-127"/>
                <a:ea typeface="KoPub돋움체 Medium"/>
                <a:cs typeface="+mn-cs"/>
              </a:rPr>
              <a:t>경쟁 플랫폼에 맞서 새로운 모델 구축</a:t>
            </a:r>
          </a:p>
        </p:txBody>
      </p:sp>
      <p:sp>
        <p:nvSpPr>
          <p:cNvPr id="109" name="TextBox 108">
            <a:extLst>
              <a:ext uri="{FF2B5EF4-FFF2-40B4-BE49-F238E27FC236}">
                <a16:creationId xmlns:a16="http://schemas.microsoft.com/office/drawing/2014/main" id="{ECC6F7E3-655E-699E-0138-5789FB782CDD}"/>
              </a:ext>
            </a:extLst>
          </p:cNvPr>
          <p:cNvSpPr txBox="1"/>
          <p:nvPr/>
        </p:nvSpPr>
        <p:spPr>
          <a:xfrm>
            <a:off x="3848397" y="8130182"/>
            <a:ext cx="2078665" cy="2231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50" b="0" i="0" u="sng"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맑은 고딕" panose="020B0503020000020004" pitchFamily="50" charset="-127"/>
                <a:ea typeface="KoPub돋움체 Medium"/>
                <a:cs typeface="+mn-cs"/>
              </a:rPr>
              <a:t>지배적 플랫폼 합류해 모델의 지배력 활용</a:t>
            </a:r>
          </a:p>
        </p:txBody>
      </p:sp>
      <p:sp>
        <p:nvSpPr>
          <p:cNvPr id="110" name="타원 109">
            <a:extLst>
              <a:ext uri="{FF2B5EF4-FFF2-40B4-BE49-F238E27FC236}">
                <a16:creationId xmlns:a16="http://schemas.microsoft.com/office/drawing/2014/main" id="{C7813A1F-7752-477A-930A-D5AAFE2DFE60}"/>
              </a:ext>
            </a:extLst>
          </p:cNvPr>
          <p:cNvSpPr/>
          <p:nvPr/>
        </p:nvSpPr>
        <p:spPr>
          <a:xfrm>
            <a:off x="4049880" y="8366045"/>
            <a:ext cx="2313296" cy="4845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지배적</a:t>
            </a:r>
            <a:endParaRPr kumimoji="0" lang="en-US" altLang="ko-KR"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모델</a:t>
            </a:r>
          </a:p>
        </p:txBody>
      </p:sp>
      <p:grpSp>
        <p:nvGrpSpPr>
          <p:cNvPr id="114" name="그룹 113">
            <a:extLst>
              <a:ext uri="{FF2B5EF4-FFF2-40B4-BE49-F238E27FC236}">
                <a16:creationId xmlns:a16="http://schemas.microsoft.com/office/drawing/2014/main" id="{492215D3-22E1-8D45-6263-40E8B8CF6A50}"/>
              </a:ext>
            </a:extLst>
          </p:cNvPr>
          <p:cNvGrpSpPr/>
          <p:nvPr/>
        </p:nvGrpSpPr>
        <p:grpSpPr>
          <a:xfrm>
            <a:off x="4756012" y="8458111"/>
            <a:ext cx="1244800" cy="312386"/>
            <a:chOff x="4362545" y="8442653"/>
            <a:chExt cx="1103981" cy="277047"/>
          </a:xfrm>
        </p:grpSpPr>
        <p:sp>
          <p:nvSpPr>
            <p:cNvPr id="111" name="타원 110">
              <a:extLst>
                <a:ext uri="{FF2B5EF4-FFF2-40B4-BE49-F238E27FC236}">
                  <a16:creationId xmlns:a16="http://schemas.microsoft.com/office/drawing/2014/main" id="{C67ECBA0-0B00-FB4C-A1B3-EC8628B6ACA9}"/>
                </a:ext>
              </a:extLst>
            </p:cNvPr>
            <p:cNvSpPr/>
            <p:nvPr/>
          </p:nvSpPr>
          <p:spPr>
            <a:xfrm>
              <a:off x="4362545" y="8442653"/>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우수한</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성능</a:t>
              </a:r>
            </a:p>
          </p:txBody>
        </p:sp>
        <p:sp>
          <p:nvSpPr>
            <p:cNvPr id="112" name="타원 111">
              <a:extLst>
                <a:ext uri="{FF2B5EF4-FFF2-40B4-BE49-F238E27FC236}">
                  <a16:creationId xmlns:a16="http://schemas.microsoft.com/office/drawing/2014/main" id="{3F28BD0D-9F3A-82CC-4961-2B588258BD3B}"/>
                </a:ext>
              </a:extLst>
            </p:cNvPr>
            <p:cNvSpPr/>
            <p:nvPr/>
          </p:nvSpPr>
          <p:spPr>
            <a:xfrm>
              <a:off x="4741028" y="8442653"/>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데이터</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역량</a:t>
              </a:r>
            </a:p>
          </p:txBody>
        </p:sp>
        <p:sp>
          <p:nvSpPr>
            <p:cNvPr id="113" name="타원 112">
              <a:extLst>
                <a:ext uri="{FF2B5EF4-FFF2-40B4-BE49-F238E27FC236}">
                  <a16:creationId xmlns:a16="http://schemas.microsoft.com/office/drawing/2014/main" id="{CC7053C5-D8CA-E0A7-4ACA-C6694D5DFE5D}"/>
                </a:ext>
              </a:extLst>
            </p:cNvPr>
            <p:cNvSpPr/>
            <p:nvPr/>
          </p:nvSpPr>
          <p:spPr>
            <a:xfrm>
              <a:off x="5132070" y="8442653"/>
              <a:ext cx="334456" cy="277047"/>
            </a:xfrm>
            <a:prstGeom prst="ellipse">
              <a:avLst/>
            </a:prstGeom>
            <a:solidFill>
              <a:srgbClr val="8BE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서비스</a:t>
              </a:r>
              <a:endParaRPr kumimoji="0" lang="en-US" altLang="ko-KR"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noFill/>
                  </a:ln>
                  <a:gradFill>
                    <a:gsLst>
                      <a:gs pos="100000">
                        <a:srgbClr val="000000">
                          <a:lumMod val="85000"/>
                          <a:lumOff val="15000"/>
                        </a:srgbClr>
                      </a:gs>
                      <a:gs pos="0">
                        <a:srgbClr val="000000">
                          <a:lumMod val="85000"/>
                          <a:lumOff val="15000"/>
                        </a:srgbClr>
                      </a:gs>
                    </a:gsLst>
                    <a:lin ang="5400000" scaled="1"/>
                  </a:gradFill>
                  <a:effectLst/>
                  <a:uLnTx/>
                  <a:uFillTx/>
                  <a:latin typeface="KoPub돋움체 Medium"/>
                  <a:ea typeface="KoPub돋움체 Medium"/>
                  <a:cs typeface="+mn-cs"/>
                </a:rPr>
                <a:t>신뢰도</a:t>
              </a:r>
            </a:p>
          </p:txBody>
        </p:sp>
      </p:grpSp>
      <p:sp>
        <p:nvSpPr>
          <p:cNvPr id="115" name="화살표: 오른쪽 114">
            <a:extLst>
              <a:ext uri="{FF2B5EF4-FFF2-40B4-BE49-F238E27FC236}">
                <a16:creationId xmlns:a16="http://schemas.microsoft.com/office/drawing/2014/main" id="{7892A221-DFE2-53C5-2674-DBCD4FC25587}"/>
              </a:ext>
            </a:extLst>
          </p:cNvPr>
          <p:cNvSpPr/>
          <p:nvPr/>
        </p:nvSpPr>
        <p:spPr>
          <a:xfrm>
            <a:off x="3436213" y="7487083"/>
            <a:ext cx="360972" cy="755459"/>
          </a:xfrm>
          <a:prstGeom prst="rightArrow">
            <a:avLst>
              <a:gd name="adj1" fmla="val 50000"/>
              <a:gd name="adj2" fmla="val 3857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8" name="직사각형 117">
            <a:extLst>
              <a:ext uri="{FF2B5EF4-FFF2-40B4-BE49-F238E27FC236}">
                <a16:creationId xmlns:a16="http://schemas.microsoft.com/office/drawing/2014/main" id="{8909F78B-0829-FF88-E992-CC6BBC2029EB}"/>
              </a:ext>
            </a:extLst>
          </p:cNvPr>
          <p:cNvSpPr/>
          <p:nvPr/>
        </p:nvSpPr>
        <p:spPr>
          <a:xfrm>
            <a:off x="521388" y="6765317"/>
            <a:ext cx="156712" cy="156712"/>
          </a:xfrm>
          <a:prstGeom prst="rect">
            <a:avLst/>
          </a:prstGeom>
          <a:solidFill>
            <a:srgbClr val="2871E8"/>
          </a:solidFill>
          <a:ln>
            <a:noFill/>
          </a:ln>
          <a:effectLst/>
        </p:spPr>
        <p:style>
          <a:lnRef idx="1">
            <a:schemeClr val="accent1"/>
          </a:lnRef>
          <a:fillRef idx="3">
            <a:schemeClr val="accent1"/>
          </a:fillRef>
          <a:effectRef idx="2">
            <a:schemeClr val="accent1"/>
          </a:effectRef>
          <a:fontRef idx="minor">
            <a:schemeClr val="lt1"/>
          </a:fontRef>
        </p:style>
        <p:txBody>
          <a:bodyPr tIns="54000"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1</a:t>
            </a:r>
            <a:endParaRPr kumimoji="0" lang="ko-KR" altLang="en-US"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19" name="직사각형 118">
            <a:extLst>
              <a:ext uri="{FF2B5EF4-FFF2-40B4-BE49-F238E27FC236}">
                <a16:creationId xmlns:a16="http://schemas.microsoft.com/office/drawing/2014/main" id="{7CAD185D-894C-B2DE-2990-452DEC69FD75}"/>
              </a:ext>
            </a:extLst>
          </p:cNvPr>
          <p:cNvSpPr/>
          <p:nvPr/>
        </p:nvSpPr>
        <p:spPr>
          <a:xfrm>
            <a:off x="521388" y="7515944"/>
            <a:ext cx="156712" cy="156712"/>
          </a:xfrm>
          <a:prstGeom prst="rect">
            <a:avLst/>
          </a:prstGeom>
          <a:solidFill>
            <a:srgbClr val="2871E8"/>
          </a:solidFill>
          <a:ln>
            <a:noFill/>
          </a:ln>
          <a:effectLst/>
        </p:spPr>
        <p:style>
          <a:lnRef idx="1">
            <a:schemeClr val="accent1"/>
          </a:lnRef>
          <a:fillRef idx="3">
            <a:schemeClr val="accent1"/>
          </a:fillRef>
          <a:effectRef idx="2">
            <a:schemeClr val="accent1"/>
          </a:effectRef>
          <a:fontRef idx="minor">
            <a:schemeClr val="lt1"/>
          </a:fontRef>
        </p:style>
        <p:txBody>
          <a:bodyPr tIns="54000"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2</a:t>
            </a:r>
            <a:endParaRPr kumimoji="0" lang="ko-KR" altLang="en-US"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20" name="직사각형 119">
            <a:extLst>
              <a:ext uri="{FF2B5EF4-FFF2-40B4-BE49-F238E27FC236}">
                <a16:creationId xmlns:a16="http://schemas.microsoft.com/office/drawing/2014/main" id="{FFB7D8F5-8C56-9B55-037E-6F48BFBDBC7B}"/>
              </a:ext>
            </a:extLst>
          </p:cNvPr>
          <p:cNvSpPr/>
          <p:nvPr/>
        </p:nvSpPr>
        <p:spPr>
          <a:xfrm>
            <a:off x="521388" y="8259747"/>
            <a:ext cx="156712" cy="156712"/>
          </a:xfrm>
          <a:prstGeom prst="rect">
            <a:avLst/>
          </a:prstGeom>
          <a:solidFill>
            <a:srgbClr val="2871E8"/>
          </a:solidFill>
          <a:ln>
            <a:noFill/>
          </a:ln>
          <a:effectLst/>
        </p:spPr>
        <p:style>
          <a:lnRef idx="1">
            <a:schemeClr val="accent1"/>
          </a:lnRef>
          <a:fillRef idx="3">
            <a:schemeClr val="accent1"/>
          </a:fillRef>
          <a:effectRef idx="2">
            <a:schemeClr val="accent1"/>
          </a:effectRef>
          <a:fontRef idx="minor">
            <a:schemeClr val="lt1"/>
          </a:fontRef>
        </p:style>
        <p:txBody>
          <a:bodyPr tIns="54000"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3</a:t>
            </a:r>
            <a:endParaRPr kumimoji="0" lang="ko-KR" altLang="en-US"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21" name="직사각형 120">
            <a:extLst>
              <a:ext uri="{FF2B5EF4-FFF2-40B4-BE49-F238E27FC236}">
                <a16:creationId xmlns:a16="http://schemas.microsoft.com/office/drawing/2014/main" id="{2E1039E8-6574-C050-6A71-63897B4EF7BB}"/>
              </a:ext>
            </a:extLst>
          </p:cNvPr>
          <p:cNvSpPr/>
          <p:nvPr/>
        </p:nvSpPr>
        <p:spPr>
          <a:xfrm>
            <a:off x="3906033" y="6765317"/>
            <a:ext cx="156712" cy="156712"/>
          </a:xfrm>
          <a:prstGeom prst="rect">
            <a:avLst/>
          </a:prstGeom>
          <a:solidFill>
            <a:srgbClr val="2871E8"/>
          </a:solidFill>
          <a:ln>
            <a:noFill/>
          </a:ln>
          <a:effectLst/>
        </p:spPr>
        <p:style>
          <a:lnRef idx="1">
            <a:schemeClr val="accent1"/>
          </a:lnRef>
          <a:fillRef idx="3">
            <a:schemeClr val="accent1"/>
          </a:fillRef>
          <a:effectRef idx="2">
            <a:schemeClr val="accent1"/>
          </a:effectRef>
          <a:fontRef idx="minor">
            <a:schemeClr val="lt1"/>
          </a:fontRef>
        </p:style>
        <p:txBody>
          <a:bodyPr tIns="54000"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1</a:t>
            </a:r>
            <a:endParaRPr kumimoji="0" lang="ko-KR" altLang="en-US"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sp>
        <p:nvSpPr>
          <p:cNvPr id="122" name="직사각형 121">
            <a:extLst>
              <a:ext uri="{FF2B5EF4-FFF2-40B4-BE49-F238E27FC236}">
                <a16:creationId xmlns:a16="http://schemas.microsoft.com/office/drawing/2014/main" id="{084B8EF0-2674-6769-355B-E38B46EA5D7B}"/>
              </a:ext>
            </a:extLst>
          </p:cNvPr>
          <p:cNvSpPr/>
          <p:nvPr/>
        </p:nvSpPr>
        <p:spPr>
          <a:xfrm>
            <a:off x="3906033" y="7904905"/>
            <a:ext cx="156712" cy="156712"/>
          </a:xfrm>
          <a:prstGeom prst="rect">
            <a:avLst/>
          </a:prstGeom>
          <a:solidFill>
            <a:srgbClr val="2871E8"/>
          </a:solidFill>
          <a:ln>
            <a:noFill/>
          </a:ln>
          <a:effectLst/>
        </p:spPr>
        <p:style>
          <a:lnRef idx="1">
            <a:schemeClr val="accent1"/>
          </a:lnRef>
          <a:fillRef idx="3">
            <a:schemeClr val="accent1"/>
          </a:fillRef>
          <a:effectRef idx="2">
            <a:schemeClr val="accent1"/>
          </a:effectRef>
          <a:fontRef idx="minor">
            <a:schemeClr val="lt1"/>
          </a:fontRef>
        </p:style>
        <p:txBody>
          <a:bodyPr tIns="54000" bIns="72000"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US" altLang="ko-KR"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2</a:t>
            </a:r>
            <a:endParaRPr kumimoji="0" lang="ko-KR" altLang="en-US" sz="1000" b="0" i="0" u="none" strike="noStrike" kern="1200" cap="none" spc="0" normalizeH="0" baseline="0" noProof="0" dirty="0">
              <a:ln>
                <a:solidFill>
                  <a:srgbClr val="000000">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endParaRPr>
          </a:p>
        </p:txBody>
      </p:sp>
      <p:cxnSp>
        <p:nvCxnSpPr>
          <p:cNvPr id="125" name="직선 연결선 124">
            <a:extLst>
              <a:ext uri="{FF2B5EF4-FFF2-40B4-BE49-F238E27FC236}">
                <a16:creationId xmlns:a16="http://schemas.microsoft.com/office/drawing/2014/main" id="{533C4E3A-513F-0EA7-7E86-1E6166B8DC88}"/>
              </a:ext>
            </a:extLst>
          </p:cNvPr>
          <p:cNvCxnSpPr>
            <a:cxnSpLocks/>
          </p:cNvCxnSpPr>
          <p:nvPr/>
        </p:nvCxnSpPr>
        <p:spPr>
          <a:xfrm>
            <a:off x="1957388" y="1281113"/>
            <a:ext cx="0" cy="464071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485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B7D9B3-0536-4315-B085-F9A92640D7A0}"/>
              </a:ext>
            </a:extLst>
          </p:cNvPr>
          <p:cNvSpPr txBox="1"/>
          <p:nvPr/>
        </p:nvSpPr>
        <p:spPr>
          <a:xfrm>
            <a:off x="620713" y="672331"/>
            <a:ext cx="2103140"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dirty="0">
                <a:ln>
                  <a:solidFill>
                    <a:srgbClr val="00338D">
                      <a:alpha val="0"/>
                    </a:srgbClr>
                  </a:solidFill>
                </a:ln>
                <a:solidFill>
                  <a:srgbClr val="00338D"/>
                </a:solidFill>
                <a:effectLst/>
                <a:uLnTx/>
                <a:uFillTx/>
                <a:latin typeface="KPMG Bold" panose="020B0803030202040204" pitchFamily="34" charset="0"/>
                <a:ea typeface="KoPub돋움체 Medium" panose="02020603020101020101" pitchFamily="18" charset="-127"/>
                <a:cs typeface="+mn-cs"/>
              </a:rPr>
              <a:t>Contents</a:t>
            </a:r>
            <a:endParaRPr kumimoji="0" lang="ko-KR" altLang="en-US" sz="6000" b="0" i="0" u="none" strike="noStrike" kern="1200" cap="none" spc="0" normalizeH="0" baseline="0" noProof="0" dirty="0">
              <a:ln>
                <a:solidFill>
                  <a:srgbClr val="00338D">
                    <a:alpha val="0"/>
                  </a:srgbClr>
                </a:solidFill>
              </a:ln>
              <a:solidFill>
                <a:srgbClr val="00338D"/>
              </a:solidFill>
              <a:effectLst/>
              <a:uLnTx/>
              <a:uFillTx/>
              <a:latin typeface="KPMG Bold" panose="020B0803030202040204" pitchFamily="34" charset="0"/>
              <a:ea typeface="KoPub돋움체 Medium" panose="02020603020101020101" pitchFamily="18" charset="-127"/>
              <a:cs typeface="+mn-cs"/>
            </a:endParaRPr>
          </a:p>
        </p:txBody>
      </p:sp>
      <p:sp>
        <p:nvSpPr>
          <p:cNvPr id="6" name="직사각형 5">
            <a:extLst>
              <a:ext uri="{FF2B5EF4-FFF2-40B4-BE49-F238E27FC236}">
                <a16:creationId xmlns:a16="http://schemas.microsoft.com/office/drawing/2014/main" id="{AB6AAB22-D4FC-44AD-BEEE-34318DB02F2A}"/>
              </a:ext>
            </a:extLst>
          </p:cNvPr>
          <p:cNvSpPr/>
          <p:nvPr/>
        </p:nvSpPr>
        <p:spPr>
          <a:xfrm>
            <a:off x="597480" y="1776838"/>
            <a:ext cx="5616575" cy="1487853"/>
          </a:xfrm>
          <a:prstGeom prst="rect">
            <a:avLst/>
          </a:prstGeom>
          <a:solidFill>
            <a:srgbClr val="D5F4FF"/>
          </a:solidFill>
        </p:spPr>
        <p:txBody>
          <a:bodyPr wrap="square" lIns="36000" tIns="144000" rIns="108000" bIns="144000" anchor="ctr">
            <a:noAutofit/>
          </a:bodyPr>
          <a:lstStyle/>
          <a:p>
            <a:pPr marL="85725" marR="0" lvl="1" indent="0" algn="just" defTabSz="914400" rtl="0" eaLnBrk="1" fontAlgn="base" latinLnBrk="0" hangingPunct="1">
              <a:lnSpc>
                <a:spcPct val="114000"/>
              </a:lnSpc>
              <a:spcBef>
                <a:spcPts val="600"/>
              </a:spcBef>
              <a:spcAft>
                <a:spcPct val="0"/>
              </a:spcAft>
              <a:buClrTx/>
              <a:buSzTx/>
              <a:buFontTx/>
              <a:buNone/>
              <a:tabLst/>
              <a:defRPr/>
            </a:pP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챗</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GPT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등장 이후 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를 기반으로 한 혁신적인 서비스의 도입을 희망하는 기업이 증가하고 있다</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여러 분야에서 서비스를 제공하고</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이용자층이 다양한 플랫폼 산업의 특성상 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가 제공하는 유연함과 확장성은 큰 활용가치로 다가온다</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국내∙외 주요 빅테크 플랫폼 기업은 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파운데이션 모델을 개발하고</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이용자가 활용할 수 있는 다양한 서비스를 출시하는 등 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를 기반으로 한 플랫폼 생태계 주도권 확보를 위한 경쟁을 치열하게 펼치고 있다</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와 플랫폼 산업의 부상 배경과 주요 기업의 도입 전략 및</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사례를 분석하여</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생성형 </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시대를 맞이하는 빅테크 플랫폼 기업의 여정에 도움이 되기를 기대한다</a:t>
            </a:r>
            <a:r>
              <a:rPr kumimoji="0" lang="en-US" altLang="ko-KR" sz="1100" b="0" i="0" u="none" strike="noStrike" kern="1200" cap="none" spc="-20" normalizeH="0" baseline="0" noProof="0" dirty="0">
                <a:ln>
                  <a:solidFill>
                    <a:srgbClr val="FFFFFF">
                      <a:lumMod val="65000"/>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p>
        </p:txBody>
      </p:sp>
      <p:graphicFrame>
        <p:nvGraphicFramePr>
          <p:cNvPr id="8" name="Group 2">
            <a:extLst>
              <a:ext uri="{FF2B5EF4-FFF2-40B4-BE49-F238E27FC236}">
                <a16:creationId xmlns:a16="http://schemas.microsoft.com/office/drawing/2014/main" id="{C76F6475-2833-431E-B0AD-AA1F691DA07A}"/>
              </a:ext>
            </a:extLst>
          </p:cNvPr>
          <p:cNvGraphicFramePr>
            <a:graphicFrameLocks noGrp="1"/>
          </p:cNvGraphicFramePr>
          <p:nvPr>
            <p:extLst>
              <p:ext uri="{D42A27DB-BD31-4B8C-83A1-F6EECF244321}">
                <p14:modId xmlns:p14="http://schemas.microsoft.com/office/powerpoint/2010/main" val="2716103188"/>
              </p:ext>
            </p:extLst>
          </p:nvPr>
        </p:nvGraphicFramePr>
        <p:xfrm>
          <a:off x="597480" y="3419240"/>
          <a:ext cx="5616576" cy="5589492"/>
        </p:xfrm>
        <a:graphic>
          <a:graphicData uri="http://schemas.openxmlformats.org/drawingml/2006/table">
            <a:tbl>
              <a:tblPr/>
              <a:tblGrid>
                <a:gridCol w="4987168">
                  <a:extLst>
                    <a:ext uri="{9D8B030D-6E8A-4147-A177-3AD203B41FA5}">
                      <a16:colId xmlns:a16="http://schemas.microsoft.com/office/drawing/2014/main" val="20000"/>
                    </a:ext>
                  </a:extLst>
                </a:gridCol>
                <a:gridCol w="629408">
                  <a:extLst>
                    <a:ext uri="{9D8B030D-6E8A-4147-A177-3AD203B41FA5}">
                      <a16:colId xmlns:a16="http://schemas.microsoft.com/office/drawing/2014/main" val="20001"/>
                    </a:ext>
                  </a:extLst>
                </a:gridCol>
              </a:tblGrid>
              <a:tr h="212882">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l" defTabSz="762000" rtl="0" eaLnBrk="1" fontAlgn="base" latinLnBrk="0" hangingPunct="1">
                        <a:lnSpc>
                          <a:spcPct val="110000"/>
                        </a:lnSpc>
                        <a:spcBef>
                          <a:spcPct val="40000"/>
                        </a:spcBef>
                        <a:spcAft>
                          <a:spcPct val="0"/>
                        </a:spcAft>
                        <a:buClrTx/>
                        <a:buSzTx/>
                        <a:buFontTx/>
                        <a:buNone/>
                        <a:tabLst/>
                      </a:pPr>
                      <a:endParaRPr kumimoji="0" lang="en-US" altLang="ko-KR" sz="1100" b="0"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endParaRPr>
                    </a:p>
                  </a:txBody>
                  <a:tcPr marL="72000" marR="72000" marT="36000" marB="36000" anchor="ctr" horzOverflow="overflow">
                    <a:lnL>
                      <a:noFill/>
                    </a:lnL>
                    <a:lnR>
                      <a:noFill/>
                    </a:lnR>
                    <a:lnT>
                      <a:noFill/>
                    </a:lnT>
                    <a:lnB>
                      <a:noFill/>
                    </a:lnB>
                    <a:lnTlToBr>
                      <a:noFill/>
                    </a:lnTlToBr>
                    <a:lnBlToTr>
                      <a:noFill/>
                    </a:lnBlToTr>
                    <a:noFill/>
                  </a:tcPr>
                </a:tc>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ctr" defTabSz="762000" rtl="0" eaLnBrk="1" fontAlgn="base" latinLnBrk="0" hangingPunct="1">
                        <a:lnSpc>
                          <a:spcPct val="110000"/>
                        </a:lnSpc>
                        <a:spcBef>
                          <a:spcPct val="40000"/>
                        </a:spcBef>
                        <a:spcAft>
                          <a:spcPct val="0"/>
                        </a:spcAft>
                        <a:buClrTx/>
                        <a:buSzTx/>
                        <a:buFontTx/>
                        <a:buNone/>
                        <a:tabLst/>
                      </a:pPr>
                      <a:r>
                        <a:rPr kumimoji="0" lang="en-GB"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rPr>
                        <a:t>Page</a:t>
                      </a:r>
                    </a:p>
                  </a:txBody>
                  <a:tcPr marL="0" marR="0" marT="36000" marB="3600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482">
                <a:tc>
                  <a:txBody>
                    <a:bodyPr/>
                    <a:lstStyle/>
                    <a:p>
                      <a:pPr marL="0" marR="0" lvl="0" indent="0" algn="l" defTabSz="914400" rtl="0" eaLnBrk="1" fontAlgn="base" latinLnBrk="0" hangingPunct="1">
                        <a:lnSpc>
                          <a:spcPct val="110000"/>
                        </a:lnSpc>
                        <a:spcBef>
                          <a:spcPts val="600"/>
                        </a:spcBef>
                        <a:spcAft>
                          <a:spcPct val="0"/>
                        </a:spcAft>
                        <a:buClrTx/>
                        <a:buSzTx/>
                        <a:buFont typeface="Arial" charset="0"/>
                        <a:buNone/>
                        <a:tabLst/>
                      </a:pPr>
                      <a:endParaRPr kumimoji="0" lang="en-GB" altLang="ko-KR" sz="200" b="0" i="0" u="none" strike="noStrike" cap="none" normalizeH="0" baseline="0" dirty="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endParaRPr>
                    </a:p>
                  </a:txBody>
                  <a:tcPr marL="180000" marR="45720" marT="0" marB="0" anchor="ctr" horzOverflow="overflow">
                    <a:lnL>
                      <a:noFill/>
                    </a:lnL>
                    <a:lnR w="3175" cap="flat" cmpd="sng" algn="ctr">
                      <a:noFill/>
                      <a:prstDash val="solid"/>
                      <a:round/>
                      <a:headEnd type="none" w="med" len="med"/>
                      <a:tailEnd type="none" w="med" len="med"/>
                    </a:lnR>
                    <a:lnT w="12700" cmpd="sng">
                      <a:noFill/>
                      <a:prstDash val="solid"/>
                    </a:lnT>
                    <a:lnB>
                      <a:noFill/>
                    </a:lnB>
                    <a:lnTlToBr>
                      <a:noFill/>
                    </a:lnTlToBr>
                    <a:lnBlToTr>
                      <a:noFill/>
                    </a:lnBlToTr>
                    <a:noFill/>
                  </a:tcPr>
                </a:tc>
                <a:tc>
                  <a:txBody>
                    <a:bodyPr/>
                    <a:lstStyle/>
                    <a:p>
                      <a:pPr marL="187325" marR="0" lvl="1" indent="-185738" algn="ctr" defTabSz="762000" rtl="0" eaLnBrk="1" fontAlgn="base" latinLnBrk="0" hangingPunct="1">
                        <a:lnSpc>
                          <a:spcPct val="110000"/>
                        </a:lnSpc>
                        <a:spcBef>
                          <a:spcPct val="40000"/>
                        </a:spcBef>
                        <a:spcAft>
                          <a:spcPct val="0"/>
                        </a:spcAft>
                        <a:buClr>
                          <a:schemeClr val="tx2"/>
                        </a:buClr>
                        <a:buSzPct val="85000"/>
                        <a:buFont typeface="Wingdings" pitchFamily="2" charset="2"/>
                        <a:buNone/>
                        <a:tabLst/>
                      </a:pPr>
                      <a:endParaRPr kumimoji="0" lang="en-GB" altLang="ko-KR" sz="200" b="0" i="0" u="none" strike="noStrike" kern="1200" cap="none" normalizeH="0" baseline="0" dirty="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cs typeface="+mn-cs"/>
                      </a:endParaRPr>
                    </a:p>
                  </a:txBody>
                  <a:tcPr marL="0" marR="0" marT="0" marB="0" anchor="ctr" horzOverflow="overflow">
                    <a:lnL w="3175" cap="flat" cmpd="sng" algn="ctr">
                      <a:noFill/>
                      <a:prstDash val="solid"/>
                      <a:round/>
                      <a:headEnd type="none" w="med" len="med"/>
                      <a:tailEnd type="none" w="med" len="med"/>
                    </a:lnL>
                    <a:lnR>
                      <a:noFill/>
                    </a:lnR>
                    <a:lnT w="12700" cmpd="sng">
                      <a:noFill/>
                      <a:prstDash val="solid"/>
                    </a:lnT>
                    <a:lnB>
                      <a:noFill/>
                    </a:lnB>
                    <a:lnTlToBr>
                      <a:noFill/>
                    </a:lnTlToBr>
                    <a:lnBlToTr>
                      <a:noFill/>
                    </a:lnBlToTr>
                    <a:noFill/>
                  </a:tcPr>
                </a:tc>
                <a:extLst>
                  <a:ext uri="{0D108BD9-81ED-4DB2-BD59-A6C34878D82A}">
                    <a16:rowId xmlns:a16="http://schemas.microsoft.com/office/drawing/2014/main" val="2592867235"/>
                  </a:ext>
                </a:extLst>
              </a:tr>
              <a:tr h="288354">
                <a:tc>
                  <a:txBody>
                    <a:bodyPr/>
                    <a:lstStyle/>
                    <a:p>
                      <a:pPr marL="0" marR="0" lvl="0" indent="0" algn="l" defTabSz="914400" rtl="0" eaLnBrk="1" fontAlgn="base" latinLnBrk="0" hangingPunct="1">
                        <a:lnSpc>
                          <a:spcPct val="110000"/>
                        </a:lnSpc>
                        <a:spcBef>
                          <a:spcPts val="0"/>
                        </a:spcBef>
                        <a:spcAft>
                          <a:spcPct val="0"/>
                        </a:spcAft>
                        <a:buClrTx/>
                        <a:buSzTx/>
                        <a:buFont typeface="Arial" charset="0"/>
                        <a:buNone/>
                        <a:tabLst/>
                        <a:defRPr/>
                      </a:pP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Infographic Summary</a:t>
                      </a:r>
                      <a:endPar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3</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089216802"/>
                  </a:ext>
                </a:extLst>
              </a:tr>
              <a:tr h="0">
                <a:tc>
                  <a:txBody>
                    <a:bodyPr/>
                    <a:lstStyle/>
                    <a:p>
                      <a:pPr marL="0" marR="0" lvl="0" indent="0" algn="l" defTabSz="914400" rtl="0" eaLnBrk="1" fontAlgn="base" latinLnBrk="0" hangingPunct="1">
                        <a:lnSpc>
                          <a:spcPct val="110000"/>
                        </a:lnSpc>
                        <a:spcBef>
                          <a:spcPts val="0"/>
                        </a:spcBef>
                        <a:spcAft>
                          <a:spcPct val="0"/>
                        </a:spcAft>
                        <a:buClrTx/>
                        <a:buSzTx/>
                        <a:buFont typeface="Arial" charset="0"/>
                        <a:buNone/>
                        <a:tabLst/>
                        <a:defRPr/>
                      </a:pPr>
                      <a:endParaRPr lang="ko-KR" altLang="en-US" sz="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endParaRPr kumimoji="0" lang="en-GB" altLang="ko-KR" sz="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2626411068"/>
                  </a:ext>
                </a:extLst>
              </a:tr>
              <a:tr h="288354">
                <a:tc>
                  <a:txBody>
                    <a:bodyPr/>
                    <a:lstStyle/>
                    <a:p>
                      <a:pPr marL="0" marR="0" lvl="0" indent="0" algn="l" defTabSz="914400" rtl="0" eaLnBrk="1" fontAlgn="base" latinLnBrk="0" hangingPunct="1">
                        <a:lnSpc>
                          <a:spcPct val="110000"/>
                        </a:lnSpc>
                        <a:spcBef>
                          <a:spcPts val="0"/>
                        </a:spcBef>
                        <a:spcAft>
                          <a:spcPct val="0"/>
                        </a:spcAft>
                        <a:buClrTx/>
                        <a:buSzTx/>
                        <a:buFont typeface="Arial" charset="0"/>
                        <a:buNone/>
                        <a:tabLst/>
                        <a:defRPr/>
                      </a:pP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생성형 </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AI</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와 빅테크 플랫폼</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4</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56626198"/>
                  </a:ext>
                </a:extLst>
              </a:tr>
              <a:tr h="893989">
                <a:tc>
                  <a:txBody>
                    <a:bodyPr/>
                    <a:lstStyle/>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의 등장</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부상으로 다시 보는 플랫폼 시장의 특징</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빅테크 플랫폼의 발달 과정</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빅테크 플랫폼 시장에 등장한 특이점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endPar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4</a:t>
                      </a:r>
                    </a:p>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5</a:t>
                      </a:r>
                    </a:p>
                    <a:p>
                      <a:pPr marL="187325" marR="0" lvl="1" indent="-185738" algn="r" defTabSz="762000" rtl="0" eaLnBrk="1" fontAlgn="base" latinLnBrk="0" hangingPunct="1">
                        <a:lnSpc>
                          <a:spcPct val="100000"/>
                        </a:lnSpc>
                        <a:spcBef>
                          <a:spcPts val="3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6</a:t>
                      </a:r>
                    </a:p>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8</a:t>
                      </a:r>
                    </a:p>
                  </a:txBody>
                  <a:tcPr marL="0" marR="252000" marT="72000" marB="72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288354">
                <a:tc>
                  <a:txBody>
                    <a:bodyPr/>
                    <a:lstStyle/>
                    <a:p>
                      <a:pPr defTabSz="495285" latinLnBrk="1">
                        <a:lnSpc>
                          <a:spcPct val="110000"/>
                        </a:lnSpc>
                      </a:pP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생성형 </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AI</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의 부상과</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 </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챗</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GPT</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의 등장</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9</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900930101"/>
                  </a:ext>
                </a:extLst>
              </a:tr>
              <a:tr h="476047">
                <a:tc>
                  <a:txBody>
                    <a:bodyPr/>
                    <a:lstStyle/>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발전사와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의 출현</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GPT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모델의 발전과 챗</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GPT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출시</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9</a:t>
                      </a:r>
                    </a:p>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11</a:t>
                      </a:r>
                    </a:p>
                  </a:txBody>
                  <a:tcPr marL="0" marR="252000" marT="72000" marB="72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288354">
                <a:tc>
                  <a:txBody>
                    <a:bodyPr/>
                    <a:lstStyle/>
                    <a:p>
                      <a:pPr latinLnBrk="1">
                        <a:lnSpc>
                          <a:spcPct val="110000"/>
                        </a:lnSpc>
                      </a:pP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a:rPr>
                        <a:t>빅테크 플랫폼 기업의 생성형 </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a:rPr>
                        <a:t>AI </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a:rPr>
                        <a:t>혁신 전략</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13</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547168180"/>
                  </a:ext>
                </a:extLst>
              </a:tr>
              <a:tr h="1311931">
                <a:tc>
                  <a:txBody>
                    <a:bodyPr/>
                    <a:lstStyle/>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빅테크 플랫폼의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개발 방식</a:t>
                      </a:r>
                    </a:p>
                    <a:p>
                      <a:pPr marL="0" marR="0" lvl="1" indent="0" algn="l" defTabSz="495285" rtl="0" eaLnBrk="1" fontAlgn="auto" latinLnBrk="1"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빅테크 플랫폼의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혁신 전략</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495285" rtl="0" eaLnBrk="1" fontAlgn="auto" latinLnBrk="1"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[Issue</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Brief]</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마이크로소프트의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기반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Copilot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활용</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495285" rtl="0" eaLnBrk="1" fontAlgn="auto" latinLnBrk="1"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주요 국내∙외 빅테크 플랫폼의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개발 현황</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495285" rtl="0" eaLnBrk="1" fontAlgn="auto" latinLnBrk="1"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[Issue</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Brief]</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해외 주요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개발 동향</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495285" rtl="0" eaLnBrk="1" fontAlgn="auto" latinLnBrk="1" hangingPunct="1">
                        <a:lnSpc>
                          <a:spcPct val="10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[Issue</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Brief]</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국내 주요 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개발 동향</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13</a:t>
                      </a:r>
                    </a:p>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15</a:t>
                      </a:r>
                    </a:p>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17</a:t>
                      </a:r>
                    </a:p>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24</a:t>
                      </a:r>
                    </a:p>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25</a:t>
                      </a:r>
                    </a:p>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26</a:t>
                      </a:r>
                    </a:p>
                  </a:txBody>
                  <a:tcPr marL="0" marR="252000" marT="72000" marB="72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8048381"/>
                  </a:ext>
                </a:extLst>
              </a:tr>
              <a:tr h="288354">
                <a:tc>
                  <a:txBody>
                    <a:bodyPr/>
                    <a:lstStyle/>
                    <a:p>
                      <a:pPr defTabSz="495285" latinLnBrk="1">
                        <a:lnSpc>
                          <a:spcPct val="110000"/>
                        </a:lnSpc>
                      </a:pP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생성형 </a:t>
                      </a:r>
                      <a:r>
                        <a:rPr lang="en-US" altLang="ko-KR"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AI </a:t>
                      </a:r>
                      <a:r>
                        <a:rPr lang="ko-KR" altLang="en-US" sz="1200" b="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시대 빅테크 플랫폼 기업의 고려요소</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420" algn="r" defTabSz="762000" rtl="0" eaLnBrk="1" fontAlgn="base" latinLnBrk="0" hangingPunct="1">
                        <a:lnSpc>
                          <a:spcPct val="110000"/>
                        </a:lnSpc>
                        <a:spcBef>
                          <a:spcPct val="40000"/>
                        </a:spcBef>
                        <a:spcAft>
                          <a:spcPct val="0"/>
                        </a:spcAft>
                        <a:buClr>
                          <a:schemeClr val="tx2"/>
                        </a:buClr>
                        <a:buSzPct val="85000"/>
                        <a:buFont typeface="Wingdings" pitchFamily="2" charset="2"/>
                        <a:buNone/>
                        <a:tabLst/>
                        <a:defRPr/>
                      </a:pPr>
                      <a:r>
                        <a:rPr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a:cs typeface="+mn-cs"/>
                        </a:rPr>
                        <a:t>27</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1896995099"/>
                  </a:ext>
                </a:extLst>
              </a:tr>
              <a:tr h="321128">
                <a:tc>
                  <a:txBody>
                    <a:bodyPr/>
                    <a:lstStyle/>
                    <a:p>
                      <a:pPr marL="0" marR="0" lvl="1" indent="0" algn="l" defTabSz="914400" rtl="0" eaLnBrk="1" fontAlgn="base" latinLnBrk="0" hangingPunct="1">
                        <a:lnSpc>
                          <a:spcPct val="10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생성형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AI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기반 혁신을 위한 전략 제언</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420" algn="r" defTabSz="762000" rtl="0" eaLnBrk="1" fontAlgn="base" latinLnBrk="0" hangingPunct="1">
                        <a:lnSpc>
                          <a:spcPct val="100000"/>
                        </a:lnSpc>
                        <a:spcBef>
                          <a:spcPts val="600"/>
                        </a:spcBef>
                        <a:spcAft>
                          <a:spcPct val="0"/>
                        </a:spcAft>
                        <a:buClr>
                          <a:schemeClr val="tx2"/>
                        </a:buClr>
                        <a:buSzPct val="85000"/>
                        <a:buFont typeface="Wingdings" pitchFamily="2" charset="2"/>
                        <a:buNone/>
                        <a:tabLst/>
                        <a:defRPr/>
                      </a:pPr>
                      <a:r>
                        <a:rPr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a:cs typeface="+mn-cs"/>
                        </a:rPr>
                        <a:t>27</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endParaRPr>
                    </a:p>
                  </a:txBody>
                  <a:tcPr marL="0" marR="252000" marT="72000" marB="72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80529034"/>
                  </a:ext>
                </a:extLst>
              </a:tr>
            </a:tbl>
          </a:graphicData>
        </a:graphic>
      </p:graphicFrame>
    </p:spTree>
    <p:extLst>
      <p:ext uri="{BB962C8B-B14F-4D97-AF65-F5344CB8AC3E}">
        <p14:creationId xmlns:p14="http://schemas.microsoft.com/office/powerpoint/2010/main" val="1294835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타원 23">
            <a:extLst>
              <a:ext uri="{FF2B5EF4-FFF2-40B4-BE49-F238E27FC236}">
                <a16:creationId xmlns:a16="http://schemas.microsoft.com/office/drawing/2014/main" id="{ED81F68D-EE81-922D-EB7D-A66B394466C4}"/>
              </a:ext>
            </a:extLst>
          </p:cNvPr>
          <p:cNvSpPr>
            <a:spLocks/>
          </p:cNvSpPr>
          <p:nvPr/>
        </p:nvSpPr>
        <p:spPr>
          <a:xfrm>
            <a:off x="2028100" y="6299099"/>
            <a:ext cx="2874826" cy="1701070"/>
          </a:xfrm>
          <a:custGeom>
            <a:avLst/>
            <a:gdLst>
              <a:gd name="connsiteX0" fmla="*/ 0 w 2874826"/>
              <a:gd name="connsiteY0" fmla="*/ 884079 h 1768158"/>
              <a:gd name="connsiteX1" fmla="*/ 1437413 w 2874826"/>
              <a:gd name="connsiteY1" fmla="*/ 0 h 1768158"/>
              <a:gd name="connsiteX2" fmla="*/ 2874826 w 2874826"/>
              <a:gd name="connsiteY2" fmla="*/ 884079 h 1768158"/>
              <a:gd name="connsiteX3" fmla="*/ 1437413 w 2874826"/>
              <a:gd name="connsiteY3" fmla="*/ 1768158 h 1768158"/>
              <a:gd name="connsiteX4" fmla="*/ 0 w 2874826"/>
              <a:gd name="connsiteY4" fmla="*/ 884079 h 1768158"/>
              <a:gd name="connsiteX0" fmla="*/ 1437413 w 2874826"/>
              <a:gd name="connsiteY0" fmla="*/ 0 h 1768158"/>
              <a:gd name="connsiteX1" fmla="*/ 2874826 w 2874826"/>
              <a:gd name="connsiteY1" fmla="*/ 884079 h 1768158"/>
              <a:gd name="connsiteX2" fmla="*/ 1437413 w 2874826"/>
              <a:gd name="connsiteY2" fmla="*/ 1768158 h 1768158"/>
              <a:gd name="connsiteX3" fmla="*/ 0 w 2874826"/>
              <a:gd name="connsiteY3" fmla="*/ 884079 h 1768158"/>
              <a:gd name="connsiteX4" fmla="*/ 1528853 w 2874826"/>
              <a:gd name="connsiteY4" fmla="*/ 91440 h 1768158"/>
              <a:gd name="connsiteX0" fmla="*/ 1437413 w 2874826"/>
              <a:gd name="connsiteY0" fmla="*/ 0 h 1768158"/>
              <a:gd name="connsiteX1" fmla="*/ 2874826 w 2874826"/>
              <a:gd name="connsiteY1" fmla="*/ 884079 h 1768158"/>
              <a:gd name="connsiteX2" fmla="*/ 1437413 w 2874826"/>
              <a:gd name="connsiteY2" fmla="*/ 1768158 h 1768158"/>
              <a:gd name="connsiteX3" fmla="*/ 0 w 2874826"/>
              <a:gd name="connsiteY3" fmla="*/ 884079 h 1768158"/>
              <a:gd name="connsiteX0" fmla="*/ 2874826 w 2874826"/>
              <a:gd name="connsiteY0" fmla="*/ 0 h 884079"/>
              <a:gd name="connsiteX1" fmla="*/ 1437413 w 2874826"/>
              <a:gd name="connsiteY1" fmla="*/ 884079 h 884079"/>
              <a:gd name="connsiteX2" fmla="*/ 0 w 2874826"/>
              <a:gd name="connsiteY2" fmla="*/ 0 h 884079"/>
            </a:gdLst>
            <a:ahLst/>
            <a:cxnLst>
              <a:cxn ang="0">
                <a:pos x="connsiteX0" y="connsiteY0"/>
              </a:cxn>
              <a:cxn ang="0">
                <a:pos x="connsiteX1" y="connsiteY1"/>
              </a:cxn>
              <a:cxn ang="0">
                <a:pos x="connsiteX2" y="connsiteY2"/>
              </a:cxn>
            </a:cxnLst>
            <a:rect l="l" t="t" r="r" b="b"/>
            <a:pathLst>
              <a:path w="2874826" h="884079">
                <a:moveTo>
                  <a:pt x="2874826" y="0"/>
                </a:moveTo>
                <a:cubicBezTo>
                  <a:pt x="2874826" y="488263"/>
                  <a:pt x="2231274" y="884079"/>
                  <a:pt x="1437413" y="884079"/>
                </a:cubicBezTo>
                <a:cubicBezTo>
                  <a:pt x="643552" y="884079"/>
                  <a:pt x="0" y="488263"/>
                  <a:pt x="0" y="0"/>
                </a:cubicBezTo>
              </a:path>
            </a:pathLst>
          </a:custGeom>
          <a:gradFill flip="none" rotWithShape="1">
            <a:gsLst>
              <a:gs pos="0">
                <a:schemeClr val="tx1">
                  <a:tint val="44500"/>
                  <a:satMod val="160000"/>
                  <a:alpha val="90000"/>
                </a:schemeClr>
              </a:gs>
              <a:gs pos="22000">
                <a:srgbClr val="D4D4D4">
                  <a:alpha val="52000"/>
                </a:srgbClr>
              </a:gs>
              <a:gs pos="82000">
                <a:schemeClr val="bg1">
                  <a:alpha val="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090817"/>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방대한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데이터의 안정적 처리 역량 확보</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운영하기 위해서는 대용량의 데이터를 운용할 수 있는 컴퓨팅 인프라를 갖추는 것이 우선적으로 요구된다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기업은 온라인 환경에서 이용자에게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다양한 서비스를 실시간으로 제공할 수 있는 컴퓨팅 인프라를 구축하여야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위하여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데이터를 수집 및 가공할 수 있는 데이터 센터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컴퓨팅 역량을 확보하여야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내 이용자가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제공하는 다양한 결과물을 이용자에게 전달할 수 있도록 하는 클라우드 시스템 등이 구성되어야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방대한 데이터를 기반으로 구현되기 때문에 대규모 데이터를 저장하고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변화 등의 전처리 과정을 진행할 수 있는 충분한 규모의 데이터 센터를 확보하는 것이 데이터 역량의 확보를 위하여 필요한 과정이다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아울러 방대한 데이터를 파운데이션 모델에 학습 시키고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애플리케이션을 통하여 구현될 수 있도록 하기 위한 컴퓨팅 역량을 확보하는 것도 주요한 요소로 고려하여야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이러한 인프라를 구축하는 것 외에도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활용하기 위한 운용 비용도 상당히 발생한다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경우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태스크를 진행하기 위하여 요구되는 단위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쿼리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당 비용이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10~30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센트 수준으로 추정되고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플랫폼을 이용하는 수많은 이용자를 감당하기 위해서는 이러한 컴퓨팅 역량을 확보함과 함께 운용을 감당할 수 있는 자본적 역량을 갖추는 것 또한 주요할 것으로 보인다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이용자를 대상으로 하는 다면 플랫폼의 특성상 다수의 빅테크 플랫폼 기업은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기업을 대상으로도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제공하기 위한 노력을 지속하고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클라우드 역량을 확보하고 있는 빅테크 플랫폼 기업은 클라우드를 기반으로 이용자에게 비즈니스 환경에서도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서비스의 효용을 제공할 수 있도록 구성하고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B2B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이용자를 대상으로 한 서비스를 운영하는 국내 빅테크 플랫폼 기업은 클라우드 역량을 우수하게 갖추는 것이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서비스에서도 주요한 경쟁 요소가 될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643372"/>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활용한 다양한 서비스를 실시간으로 제공할 수 있는 컴퓨팅 인프라를 구축</a:t>
            </a:r>
          </a:p>
        </p:txBody>
      </p:sp>
      <p:sp>
        <p:nvSpPr>
          <p:cNvPr id="5" name="TextBox 4">
            <a:extLst>
              <a:ext uri="{FF2B5EF4-FFF2-40B4-BE49-F238E27FC236}">
                <a16:creationId xmlns:a16="http://schemas.microsoft.com/office/drawing/2014/main" id="{285058DF-1BDA-3011-8215-23F0D8AAE95C}"/>
              </a:ext>
            </a:extLst>
          </p:cNvPr>
          <p:cNvSpPr txBox="1"/>
          <p:nvPr/>
        </p:nvSpPr>
        <p:spPr>
          <a:xfrm>
            <a:off x="486869" y="9030349"/>
            <a:ext cx="5816219"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fr-FR"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34" name="TextBox 33">
            <a:extLst>
              <a:ext uri="{FF2B5EF4-FFF2-40B4-BE49-F238E27FC236}">
                <a16:creationId xmlns:a16="http://schemas.microsoft.com/office/drawing/2014/main" id="{D24AF24F-4CFB-047B-70CC-57AE22B19949}"/>
              </a:ext>
            </a:extLst>
          </p:cNvPr>
          <p:cNvSpPr txBox="1"/>
          <p:nvPr/>
        </p:nvSpPr>
        <p:spPr>
          <a:xfrm>
            <a:off x="486869" y="6335194"/>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방대한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데이터의 안정적 처리 역량 확보</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pic>
        <p:nvPicPr>
          <p:cNvPr id="21" name="Picture 4" descr="Artificial Intelligence Icon Set in Line Style, Machine Learning, Smart  Robotic and Cloud Computing Network Digital AI Technology: Stock Vector -  Illustration of cloud, gray: 220007630">
            <a:extLst>
              <a:ext uri="{FF2B5EF4-FFF2-40B4-BE49-F238E27FC236}">
                <a16:creationId xmlns:a16="http://schemas.microsoft.com/office/drawing/2014/main" id="{13A8AEF5-40E8-A4A4-4FFE-3EBA0B91EA92}"/>
              </a:ext>
            </a:extLst>
          </p:cNvPr>
          <p:cNvPicPr>
            <a:picLocks noChangeAspect="1" noChangeArrowheads="1"/>
          </p:cNvPicPr>
          <p:nvPr/>
        </p:nvPicPr>
        <p:blipFill>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0652" y="6844805"/>
            <a:ext cx="856096" cy="856096"/>
          </a:xfrm>
          <a:prstGeom prst="rect">
            <a:avLst/>
          </a:prstGeom>
          <a:noFill/>
          <a:extLst>
            <a:ext uri="{909E8E84-426E-40DD-AFC4-6F175D3DCCD1}">
              <a14:hiddenFill xmlns:a14="http://schemas.microsoft.com/office/drawing/2010/main">
                <a:solidFill>
                  <a:srgbClr val="FFFFFF"/>
                </a:solidFill>
              </a14:hiddenFill>
            </a:ext>
          </a:extLst>
        </p:spPr>
      </p:pic>
      <p:sp>
        <p:nvSpPr>
          <p:cNvPr id="25" name="타원 24">
            <a:extLst>
              <a:ext uri="{FF2B5EF4-FFF2-40B4-BE49-F238E27FC236}">
                <a16:creationId xmlns:a16="http://schemas.microsoft.com/office/drawing/2014/main" id="{B73D6ADC-82D8-A79E-827F-17DA83CD161A}"/>
              </a:ext>
            </a:extLst>
          </p:cNvPr>
          <p:cNvSpPr/>
          <p:nvPr/>
        </p:nvSpPr>
        <p:spPr>
          <a:xfrm>
            <a:off x="2138715" y="7038996"/>
            <a:ext cx="796074" cy="796074"/>
          </a:xfrm>
          <a:prstGeom prst="ellipse">
            <a:avLst/>
          </a:prstGeom>
          <a:solidFill>
            <a:srgbClr val="132F95"/>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데이터</a:t>
            </a:r>
            <a:endParaRPr kumimoji="0" lang="en-US" altLang="ko-KR"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센터 구축</a:t>
            </a:r>
          </a:p>
        </p:txBody>
      </p:sp>
      <p:sp>
        <p:nvSpPr>
          <p:cNvPr id="26" name="TextBox 25">
            <a:extLst>
              <a:ext uri="{FF2B5EF4-FFF2-40B4-BE49-F238E27FC236}">
                <a16:creationId xmlns:a16="http://schemas.microsoft.com/office/drawing/2014/main" id="{B87E806D-D0CE-0EC4-1098-D1820A16E0B1}"/>
              </a:ext>
            </a:extLst>
          </p:cNvPr>
          <p:cNvSpPr txBox="1"/>
          <p:nvPr/>
        </p:nvSpPr>
        <p:spPr>
          <a:xfrm>
            <a:off x="535420" y="7229035"/>
            <a:ext cx="1487432" cy="49244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방대한 데이터를 수집 및 전처리</a:t>
            </a:r>
            <a:r>
              <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모델에 학습시키기 위하여 데이터 센터 등 데이터 저장 역량의 확보 필요</a:t>
            </a:r>
            <a:endPar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타원 31">
            <a:extLst>
              <a:ext uri="{FF2B5EF4-FFF2-40B4-BE49-F238E27FC236}">
                <a16:creationId xmlns:a16="http://schemas.microsoft.com/office/drawing/2014/main" id="{0BCEA6AF-F720-1339-D6F7-3EA8AFB3DF5C}"/>
              </a:ext>
            </a:extLst>
          </p:cNvPr>
          <p:cNvSpPr/>
          <p:nvPr/>
        </p:nvSpPr>
        <p:spPr>
          <a:xfrm>
            <a:off x="3080808" y="7668746"/>
            <a:ext cx="781530" cy="781530"/>
          </a:xfrm>
          <a:prstGeom prst="ellipse">
            <a:avLst/>
          </a:prstGeom>
          <a:solidFill>
            <a:srgbClr val="193DC1"/>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컴퓨팅</a:t>
            </a:r>
            <a:endParaRPr kumimoji="0" lang="en-US" altLang="ko-KR"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역량 확보</a:t>
            </a:r>
          </a:p>
        </p:txBody>
      </p:sp>
      <p:sp>
        <p:nvSpPr>
          <p:cNvPr id="37" name="타원 36">
            <a:extLst>
              <a:ext uri="{FF2B5EF4-FFF2-40B4-BE49-F238E27FC236}">
                <a16:creationId xmlns:a16="http://schemas.microsoft.com/office/drawing/2014/main" id="{2989E2B7-9943-A8B9-887A-5E886E44E7E9}"/>
              </a:ext>
            </a:extLst>
          </p:cNvPr>
          <p:cNvSpPr/>
          <p:nvPr/>
        </p:nvSpPr>
        <p:spPr>
          <a:xfrm>
            <a:off x="4075792" y="7053540"/>
            <a:ext cx="781530" cy="781530"/>
          </a:xfrm>
          <a:prstGeom prst="ellipse">
            <a:avLst/>
          </a:prstGeom>
          <a:solidFill>
            <a:srgbClr val="1E49E2"/>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클라우드</a:t>
            </a:r>
            <a:endParaRPr kumimoji="0" lang="en-US" altLang="ko-KR"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0" normalizeH="0" baseline="0" noProof="0" dirty="0">
                <a:ln>
                  <a:solidFill>
                    <a:srgbClr val="000000">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시스템</a:t>
            </a:r>
          </a:p>
        </p:txBody>
      </p:sp>
      <p:sp>
        <p:nvSpPr>
          <p:cNvPr id="38" name="TextBox 37">
            <a:extLst>
              <a:ext uri="{FF2B5EF4-FFF2-40B4-BE49-F238E27FC236}">
                <a16:creationId xmlns:a16="http://schemas.microsoft.com/office/drawing/2014/main" id="{CDDD3CC0-C21E-44F7-6407-7537E40F33D1}"/>
              </a:ext>
            </a:extLst>
          </p:cNvPr>
          <p:cNvSpPr txBox="1"/>
          <p:nvPr/>
        </p:nvSpPr>
        <p:spPr>
          <a:xfrm>
            <a:off x="2439160" y="8543225"/>
            <a:ext cx="2084717" cy="36933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파운데이션 모델을 기반으로 다양한 서비스를 제공할 수 있는 빅테크 플랫폼 내 애플리케이션 구동을 위한 컴퓨팅 역량 확보 필요</a:t>
            </a:r>
          </a:p>
        </p:txBody>
      </p:sp>
      <p:sp>
        <p:nvSpPr>
          <p:cNvPr id="39" name="TextBox 38">
            <a:extLst>
              <a:ext uri="{FF2B5EF4-FFF2-40B4-BE49-F238E27FC236}">
                <a16:creationId xmlns:a16="http://schemas.microsoft.com/office/drawing/2014/main" id="{3FE15F57-AC6C-D241-5FBF-3E29F319DEB2}"/>
              </a:ext>
            </a:extLst>
          </p:cNvPr>
          <p:cNvSpPr txBox="1"/>
          <p:nvPr/>
        </p:nvSpPr>
        <p:spPr>
          <a:xfrm>
            <a:off x="4940235" y="7219517"/>
            <a:ext cx="1630488" cy="123110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여러 빅테크 플랫폼 기업에서</a:t>
            </a:r>
            <a:br>
              <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B2B </a:t>
            </a: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관련 서비스 제공을 위하여 클라우드 시스템을 기반으로 개발 중</a:t>
            </a:r>
            <a:endPar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데이터 처리에 대한 부담이 많은 생성형 </a:t>
            </a:r>
            <a:r>
              <a:rPr kumimoji="0" lang="en-US" altLang="ko-KR"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0"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시스템 구동을 위하여 이용자의 부담을 경감하는 클라우드 역량이 주요 경쟁력으로 자리할 것으로 전망</a:t>
            </a:r>
          </a:p>
        </p:txBody>
      </p:sp>
      <p:cxnSp>
        <p:nvCxnSpPr>
          <p:cNvPr id="44" name="직선 연결선 43">
            <a:extLst>
              <a:ext uri="{FF2B5EF4-FFF2-40B4-BE49-F238E27FC236}">
                <a16:creationId xmlns:a16="http://schemas.microsoft.com/office/drawing/2014/main" id="{4F1588A1-A4C2-9590-3215-4D5AE31AE04E}"/>
              </a:ext>
            </a:extLst>
          </p:cNvPr>
          <p:cNvCxnSpPr>
            <a:cxnSpLocks/>
          </p:cNvCxnSpPr>
          <p:nvPr/>
        </p:nvCxnSpPr>
        <p:spPr>
          <a:xfrm>
            <a:off x="1957388" y="1281113"/>
            <a:ext cx="0" cy="495422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555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2CA766E7-CB7F-6DA1-54AC-41B7CD31FADB}"/>
              </a:ext>
            </a:extLst>
          </p:cNvPr>
          <p:cNvSpPr/>
          <p:nvPr/>
        </p:nvSpPr>
        <p:spPr>
          <a:xfrm>
            <a:off x="3703185" y="8173687"/>
            <a:ext cx="2819400" cy="782106"/>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ADFC5B11-C541-5D51-5B26-0F2C47577C21}"/>
              </a:ext>
            </a:extLst>
          </p:cNvPr>
          <p:cNvSpPr/>
          <p:nvPr/>
        </p:nvSpPr>
        <p:spPr>
          <a:xfrm>
            <a:off x="3703185" y="6935437"/>
            <a:ext cx="2819400" cy="782106"/>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0" name="화살표: 오른쪽 19">
            <a:extLst>
              <a:ext uri="{FF2B5EF4-FFF2-40B4-BE49-F238E27FC236}">
                <a16:creationId xmlns:a16="http://schemas.microsoft.com/office/drawing/2014/main" id="{D55DC7B3-0089-DEB6-FCA5-52B538C94AAF}"/>
              </a:ext>
            </a:extLst>
          </p:cNvPr>
          <p:cNvSpPr/>
          <p:nvPr/>
        </p:nvSpPr>
        <p:spPr>
          <a:xfrm>
            <a:off x="2247103" y="7325096"/>
            <a:ext cx="1400972" cy="755459"/>
          </a:xfrm>
          <a:prstGeom prst="rightArrow">
            <a:avLst>
              <a:gd name="adj1" fmla="val 50000"/>
              <a:gd name="adj2" fmla="val 2650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763805"/>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기반 서비스의 사용자 효용 극대화 전략</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그간 공개되었던 다양한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서비스와 비교하여 더욱 큰 파장을 불러일으킬 수 있었던 요인으로 다양한 기능을 적용할 수 있는 확장성과 시각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청각 등의 직관적인 결과물을 생성할 수 있다는 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가지고 있는 이러한 장점은 빅테크 플랫폼 기업이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이용자 효용이 증대될 수 있는 전략을 수립하는 데 주요한 요소가 될 것임을 보여준다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즉</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적용하여 플랫폼 이용자의 효용을 증대하기 위해서는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가진 장점을 플랫폼 서비스에 잘 융합되도록 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말의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시장은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같은 언어 기반의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큰 주목을 끌었다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멀티모달 기능을 탑재한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GPT-4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등의 더욱 우수한 기능을 가진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등장한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초부터는 소리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 등 다양한 전달 수단을 연계하는 방식의 서비스 전략들이 다수 도출되고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이용자가 원하는 다양한 형태의 요구도 빠르게 대응할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확장성과 함께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전달 수단에 대응할 수 있는 역량이 강화됨에 따라 플랫폼 내에서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가지는 확장성은 더욱 커질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내에서 이용자가 여러 활동을 취하도록 하여 락인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(Lock-in)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효과를 누리는 것이 플랫폼의 주요 가치인 기업에게는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가지는 확장성을 기반으로 다양한 서비스를 연계한 통합적인 서비스를 제공하여 이용자의 효용을 증대하여야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인간이 직관적으로 이해할 수 있는 시각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청각적 데이터를 생성하며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이용자가 쉽게 접근할 수 있는 대화형 구성으로 사용할 수 있도록 구성되어 있다는 점에서 큰 화제가 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플랫폼은 이용자가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이용하면서 느낄 수 있는 직관적 활용 가치를 이해하고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이용자가 적은 학습 부담으로 다양한 기능을 활용할 수 있도록 플랫폼을 설계하여야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68350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이용자의 효용을 증대하기 위해서는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가 가진 장점을 플랫폼 서비스에  융합 </a:t>
            </a:r>
          </a:p>
        </p:txBody>
      </p:sp>
      <p:sp>
        <p:nvSpPr>
          <p:cNvPr id="24" name="TextBox 23">
            <a:extLst>
              <a:ext uri="{FF2B5EF4-FFF2-40B4-BE49-F238E27FC236}">
                <a16:creationId xmlns:a16="http://schemas.microsoft.com/office/drawing/2014/main" id="{AFFEDDBE-3479-2C42-1C81-25102BDCE1E2}"/>
              </a:ext>
            </a:extLst>
          </p:cNvPr>
          <p:cNvSpPr txBox="1"/>
          <p:nvPr/>
        </p:nvSpPr>
        <p:spPr>
          <a:xfrm>
            <a:off x="489216" y="9034302"/>
            <a:ext cx="413314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fr-FR"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5" name="직사각형 24">
            <a:extLst>
              <a:ext uri="{FF2B5EF4-FFF2-40B4-BE49-F238E27FC236}">
                <a16:creationId xmlns:a16="http://schemas.microsoft.com/office/drawing/2014/main" id="{32628AFE-953D-01AD-2F8B-E41A4C87E6C5}"/>
              </a:ext>
            </a:extLst>
          </p:cNvPr>
          <p:cNvSpPr/>
          <p:nvPr/>
        </p:nvSpPr>
        <p:spPr>
          <a:xfrm>
            <a:off x="3705224" y="6596201"/>
            <a:ext cx="2819401" cy="31902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1200" cap="none" spc="-24" normalizeH="0" baseline="0" noProof="0" dirty="0">
                <a:ln>
                  <a:solidFill>
                    <a:prstClr val="white">
                      <a:lumMod val="75000"/>
                      <a:alpha val="0"/>
                    </a:prst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생성형 </a:t>
            </a:r>
            <a:r>
              <a:rPr kumimoji="0" lang="en-US" altLang="ko-KR" sz="900" b="1" i="0" u="none" strike="noStrike" kern="1200" cap="none" spc="-24" normalizeH="0" baseline="0" noProof="0" dirty="0">
                <a:ln>
                  <a:solidFill>
                    <a:prstClr val="white">
                      <a:lumMod val="75000"/>
                      <a:alpha val="0"/>
                    </a:prst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AI</a:t>
            </a:r>
            <a:r>
              <a:rPr kumimoji="0" lang="ko-KR" altLang="en-US" sz="900" b="1" i="0" u="none" strike="noStrike" kern="1200" cap="none" spc="-24" normalizeH="0" baseline="0" noProof="0" dirty="0">
                <a:ln>
                  <a:solidFill>
                    <a:prstClr val="white">
                      <a:lumMod val="75000"/>
                      <a:alpha val="0"/>
                    </a:prst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의 확장성 활용</a:t>
            </a:r>
          </a:p>
        </p:txBody>
      </p:sp>
      <p:sp>
        <p:nvSpPr>
          <p:cNvPr id="26" name="TextBox 25">
            <a:extLst>
              <a:ext uri="{FF2B5EF4-FFF2-40B4-BE49-F238E27FC236}">
                <a16:creationId xmlns:a16="http://schemas.microsoft.com/office/drawing/2014/main" id="{4F92DCC4-B550-30AF-88C8-B14AD9EC477C}"/>
              </a:ext>
            </a:extLst>
          </p:cNvPr>
          <p:cNvSpPr txBox="1"/>
          <p:nvPr/>
        </p:nvSpPr>
        <p:spPr>
          <a:xfrm>
            <a:off x="3694636" y="6983062"/>
            <a:ext cx="2842022" cy="653769"/>
          </a:xfrm>
          <a:prstGeom prst="rect">
            <a:avLst/>
          </a:prstGeom>
          <a:noFill/>
        </p:spPr>
        <p:txBody>
          <a:bodyPr wrap="square" lIns="91440" tIns="45720" rIns="91440" bIns="45720" anchor="t">
            <a:spAutoFit/>
          </a:bodyPr>
          <a:lstStyle/>
          <a:p>
            <a:pPr marL="180975" marR="0" lvl="0" indent="-180975" algn="l" defTabSz="742950" rtl="0" eaLnBrk="1" fontAlgn="auto" latinLnBrk="0" hangingPunct="1">
              <a:lnSpc>
                <a:spcPct val="110000"/>
              </a:lnSpc>
              <a:spcBef>
                <a:spcPts val="0"/>
              </a:spcBef>
              <a:spcAft>
                <a:spcPts val="244"/>
              </a:spcAft>
              <a:buClrTx/>
              <a:buSzTx/>
              <a:buFont typeface="Arial" panose="020B0604020202020204" pitchFamily="34" charset="0"/>
              <a:buChar char="•"/>
              <a:tabLst/>
              <a:defRPr/>
            </a:pP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생성형 </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AI</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는 언어</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소리</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이미지 등 다양한 전달 수단을 자유롭게 연계할 수 있는 멀티모달로 진화</a:t>
            </a:r>
            <a:endPar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180975" marR="0" lvl="0" indent="-180975" algn="l" defTabSz="742950" rtl="0" eaLnBrk="1" fontAlgn="auto" latinLnBrk="0" hangingPunct="1">
              <a:lnSpc>
                <a:spcPct val="110000"/>
              </a:lnSpc>
              <a:spcBef>
                <a:spcPts val="0"/>
              </a:spcBef>
              <a:spcAft>
                <a:spcPts val="244"/>
              </a:spcAft>
              <a:buClrTx/>
              <a:buSzTx/>
              <a:buFont typeface="Arial" panose="020B0604020202020204" pitchFamily="34" charset="0"/>
              <a:buChar char="•"/>
              <a:tabLst/>
              <a:defRPr/>
            </a:pP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플랫폼 내 다양한 서비스를 연계하여 사용자를 플랫폼 내 락인</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(Lock-in)</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 시킬 수 있는 효과 창출 필요 </a:t>
            </a:r>
          </a:p>
        </p:txBody>
      </p:sp>
      <p:sp>
        <p:nvSpPr>
          <p:cNvPr id="33" name="직사각형 32">
            <a:extLst>
              <a:ext uri="{FF2B5EF4-FFF2-40B4-BE49-F238E27FC236}">
                <a16:creationId xmlns:a16="http://schemas.microsoft.com/office/drawing/2014/main" id="{306BDD40-BF0B-47EA-5E94-35D263C5DF27}"/>
              </a:ext>
            </a:extLst>
          </p:cNvPr>
          <p:cNvSpPr/>
          <p:nvPr/>
        </p:nvSpPr>
        <p:spPr>
          <a:xfrm>
            <a:off x="3703185" y="7837016"/>
            <a:ext cx="2821440" cy="31902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1200" cap="none" spc="-24" normalizeH="0" baseline="0" noProof="0" dirty="0">
                <a:ln>
                  <a:solidFill>
                    <a:prstClr val="white">
                      <a:lumMod val="75000"/>
                      <a:alpha val="0"/>
                    </a:prst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직관적 활용 가치에 기반한 효용 제공</a:t>
            </a:r>
          </a:p>
        </p:txBody>
      </p:sp>
      <p:sp>
        <p:nvSpPr>
          <p:cNvPr id="34" name="TextBox 33">
            <a:extLst>
              <a:ext uri="{FF2B5EF4-FFF2-40B4-BE49-F238E27FC236}">
                <a16:creationId xmlns:a16="http://schemas.microsoft.com/office/drawing/2014/main" id="{8B92DD1E-9FAA-D12F-8C9F-E84EDC235463}"/>
              </a:ext>
            </a:extLst>
          </p:cNvPr>
          <p:cNvSpPr txBox="1"/>
          <p:nvPr/>
        </p:nvSpPr>
        <p:spPr>
          <a:xfrm>
            <a:off x="3686518" y="8235282"/>
            <a:ext cx="2850139" cy="653769"/>
          </a:xfrm>
          <a:prstGeom prst="rect">
            <a:avLst/>
          </a:prstGeom>
          <a:noFill/>
        </p:spPr>
        <p:txBody>
          <a:bodyPr wrap="square" lIns="91440" tIns="45720" rIns="91440" bIns="45720" anchor="t">
            <a:spAutoFit/>
          </a:bodyPr>
          <a:lstStyle>
            <a:defPPr>
              <a:defRPr lang="en-US"/>
            </a:defPPr>
            <a:lvl1pPr marL="180975" marR="0" lvl="0" indent="-180975" defTabSz="742950" fontAlgn="auto">
              <a:lnSpc>
                <a:spcPct val="110000"/>
              </a:lnSpc>
              <a:spcBef>
                <a:spcPts val="0"/>
              </a:spcBef>
              <a:spcAft>
                <a:spcPts val="244"/>
              </a:spcAft>
              <a:buClrTx/>
              <a:buSzTx/>
              <a:buFont typeface="Arial" panose="020B0604020202020204" pitchFamily="34" charset="0"/>
              <a:buChar char="•"/>
              <a:tabLst/>
              <a:defRPr kumimoji="0" sz="1050" b="0" i="0" u="none" strike="noStrike" kern="0" cap="none" spc="-24" normalizeH="0" baseline="0">
                <a:ln>
                  <a:solidFill>
                    <a:srgbClr val="0091DA">
                      <a:alpha val="0"/>
                    </a:srgbClr>
                  </a:solidFill>
                </a:ln>
                <a:solidFill>
                  <a:srgbClr val="000000"/>
                </a:solidFill>
                <a:effectLst/>
                <a:uLnTx/>
                <a:uFillTx/>
              </a:defRPr>
            </a:lvl1pPr>
          </a:lstStyle>
          <a:p>
            <a:pPr marL="180975" marR="0" lvl="0" indent="-180975" algn="l" defTabSz="742950" rtl="0" eaLnBrk="1" fontAlgn="auto" latinLnBrk="0" hangingPunct="1">
              <a:lnSpc>
                <a:spcPct val="110000"/>
              </a:lnSpc>
              <a:spcBef>
                <a:spcPts val="0"/>
              </a:spcBef>
              <a:spcAft>
                <a:spcPts val="244"/>
              </a:spcAft>
              <a:buClrTx/>
              <a:buSzTx/>
              <a:buFont typeface="Arial" panose="020B0604020202020204" pitchFamily="34" charset="0"/>
              <a:buChar char="•"/>
              <a:tabLst/>
              <a:defRPr/>
            </a:pP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생성형 </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AI</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는 인간이 쉽게 처리 가능한 시각</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청각적 데이터를 생성하고</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인간이 편안함을 느끼는 대화형 요소로 사용함</a:t>
            </a:r>
            <a:endPar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180975" marR="0" lvl="0" indent="-180975" algn="l" defTabSz="742950" rtl="0" eaLnBrk="1" fontAlgn="auto" latinLnBrk="0" hangingPunct="1">
              <a:lnSpc>
                <a:spcPct val="110000"/>
              </a:lnSpc>
              <a:spcBef>
                <a:spcPts val="0"/>
              </a:spcBef>
              <a:spcAft>
                <a:spcPts val="244"/>
              </a:spcAft>
              <a:buClrTx/>
              <a:buSzTx/>
              <a:buFont typeface="Arial" panose="020B0604020202020204" pitchFamily="34" charset="0"/>
              <a:buChar char="•"/>
              <a:tabLst/>
              <a:defRPr/>
            </a:pP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생성형 </a:t>
            </a:r>
            <a:r>
              <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AI</a:t>
            </a:r>
            <a:r>
              <a:rPr kumimoji="0" lang="ko-KR" altLang="en-US"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rPr>
              <a:t>를 활용하기 위하여 사용자가 적은 학습 부담으로 다양한 기능을 활용할 수 있는 플랫폼 설계 필요 </a:t>
            </a:r>
            <a:endParaRPr kumimoji="0" lang="en-US" altLang="ko-KR" sz="800" b="0" i="0" u="none" strike="noStrike" kern="0" cap="none" spc="-24"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46" name="TextBox 45">
            <a:extLst>
              <a:ext uri="{FF2B5EF4-FFF2-40B4-BE49-F238E27FC236}">
                <a16:creationId xmlns:a16="http://schemas.microsoft.com/office/drawing/2014/main" id="{917CCF53-4988-E4C8-71C4-B01237BD7338}"/>
              </a:ext>
            </a:extLst>
          </p:cNvPr>
          <p:cNvSpPr txBox="1"/>
          <p:nvPr/>
        </p:nvSpPr>
        <p:spPr>
          <a:xfrm>
            <a:off x="480342" y="6094409"/>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서비스의 사용자 효용 극대화 전략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19" name="그룹 18">
            <a:extLst>
              <a:ext uri="{FF2B5EF4-FFF2-40B4-BE49-F238E27FC236}">
                <a16:creationId xmlns:a16="http://schemas.microsoft.com/office/drawing/2014/main" id="{2E8A4395-B11A-F389-8BA7-AAFB697E42A9}"/>
              </a:ext>
            </a:extLst>
          </p:cNvPr>
          <p:cNvGrpSpPr/>
          <p:nvPr/>
        </p:nvGrpSpPr>
        <p:grpSpPr>
          <a:xfrm>
            <a:off x="546233" y="6704357"/>
            <a:ext cx="2577968" cy="2208788"/>
            <a:chOff x="769784" y="6792296"/>
            <a:chExt cx="2130865" cy="1825714"/>
          </a:xfrm>
        </p:grpSpPr>
        <p:sp>
          <p:nvSpPr>
            <p:cNvPr id="9" name="타원 8">
              <a:extLst>
                <a:ext uri="{FF2B5EF4-FFF2-40B4-BE49-F238E27FC236}">
                  <a16:creationId xmlns:a16="http://schemas.microsoft.com/office/drawing/2014/main" id="{CE16023D-FE5E-4A55-DDF7-23F8B8CB989A}"/>
                </a:ext>
              </a:extLst>
            </p:cNvPr>
            <p:cNvSpPr/>
            <p:nvPr/>
          </p:nvSpPr>
          <p:spPr>
            <a:xfrm>
              <a:off x="1326952" y="6792296"/>
              <a:ext cx="996946" cy="996946"/>
            </a:xfrm>
            <a:prstGeom prst="ellipse">
              <a:avLst/>
            </a:prstGeom>
            <a:solidFill>
              <a:schemeClr val="bg1"/>
            </a:solidFill>
            <a:ln w="127000">
              <a:solidFill>
                <a:srgbClr val="00B8F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타원 10">
              <a:extLst>
                <a:ext uri="{FF2B5EF4-FFF2-40B4-BE49-F238E27FC236}">
                  <a16:creationId xmlns:a16="http://schemas.microsoft.com/office/drawing/2014/main" id="{14302495-D683-7591-46CF-3683C45C6342}"/>
                </a:ext>
              </a:extLst>
            </p:cNvPr>
            <p:cNvSpPr/>
            <p:nvPr/>
          </p:nvSpPr>
          <p:spPr>
            <a:xfrm>
              <a:off x="769784" y="7621064"/>
              <a:ext cx="996946" cy="996946"/>
            </a:xfrm>
            <a:prstGeom prst="ellipse">
              <a:avLst/>
            </a:prstGeom>
            <a:solidFill>
              <a:schemeClr val="bg1"/>
            </a:solidFill>
            <a:ln w="127000">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타원 11">
              <a:extLst>
                <a:ext uri="{FF2B5EF4-FFF2-40B4-BE49-F238E27FC236}">
                  <a16:creationId xmlns:a16="http://schemas.microsoft.com/office/drawing/2014/main" id="{0AF8671F-AEB1-577B-6632-3E86A09A7328}"/>
                </a:ext>
              </a:extLst>
            </p:cNvPr>
            <p:cNvSpPr/>
            <p:nvPr/>
          </p:nvSpPr>
          <p:spPr>
            <a:xfrm>
              <a:off x="1903703" y="7610730"/>
              <a:ext cx="996946" cy="996946"/>
            </a:xfrm>
            <a:prstGeom prst="ellipse">
              <a:avLst/>
            </a:prstGeom>
            <a:solidFill>
              <a:schemeClr val="bg1"/>
            </a:solidFill>
            <a:ln w="127000">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이등변 삼각형 12">
              <a:extLst>
                <a:ext uri="{FF2B5EF4-FFF2-40B4-BE49-F238E27FC236}">
                  <a16:creationId xmlns:a16="http://schemas.microsoft.com/office/drawing/2014/main" id="{C878DCB3-5C66-9871-88F4-79528D706E8E}"/>
                </a:ext>
              </a:extLst>
            </p:cNvPr>
            <p:cNvSpPr/>
            <p:nvPr/>
          </p:nvSpPr>
          <p:spPr>
            <a:xfrm>
              <a:off x="1097698" y="7214823"/>
              <a:ext cx="1435952" cy="1037466"/>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4" name="그림 3" descr="상징, 로고, 원, 그래픽이(가) 표시된 사진&#10;&#10;자동 생성된 설명">
              <a:extLst>
                <a:ext uri="{FF2B5EF4-FFF2-40B4-BE49-F238E27FC236}">
                  <a16:creationId xmlns:a16="http://schemas.microsoft.com/office/drawing/2014/main" id="{6FB1E977-AAF3-5081-5E8C-1C99FEB5A776}"/>
                </a:ext>
              </a:extLst>
            </p:cNvPr>
            <p:cNvPicPr>
              <a:picLocks noChangeAspect="1"/>
            </p:cNvPicPr>
            <p:nvPr/>
          </p:nvPicPr>
          <p:blipFill>
            <a:blip r:embed="rId3"/>
            <a:stretch>
              <a:fillRect/>
            </a:stretch>
          </p:blipFill>
          <p:spPr>
            <a:xfrm>
              <a:off x="1057584" y="7826405"/>
              <a:ext cx="355057" cy="364062"/>
            </a:xfrm>
            <a:prstGeom prst="rect">
              <a:avLst/>
            </a:prstGeom>
          </p:spPr>
        </p:pic>
        <p:pic>
          <p:nvPicPr>
            <p:cNvPr id="8" name="그림 7" descr="상징, 폰트, 그래픽, 원이(가) 표시된 사진&#10;&#10;자동 생성된 설명">
              <a:extLst>
                <a:ext uri="{FF2B5EF4-FFF2-40B4-BE49-F238E27FC236}">
                  <a16:creationId xmlns:a16="http://schemas.microsoft.com/office/drawing/2014/main" id="{7A288262-7E7D-0E26-22CD-92B3B3FAE2AD}"/>
                </a:ext>
              </a:extLst>
            </p:cNvPr>
            <p:cNvPicPr>
              <a:picLocks noChangeAspect="1"/>
            </p:cNvPicPr>
            <p:nvPr/>
          </p:nvPicPr>
          <p:blipFill>
            <a:blip r:embed="rId4"/>
            <a:stretch>
              <a:fillRect/>
            </a:stretch>
          </p:blipFill>
          <p:spPr>
            <a:xfrm>
              <a:off x="1642781" y="6944375"/>
              <a:ext cx="345788" cy="336106"/>
            </a:xfrm>
            <a:prstGeom prst="rect">
              <a:avLst/>
            </a:prstGeom>
          </p:spPr>
        </p:pic>
        <p:sp>
          <p:nvSpPr>
            <p:cNvPr id="14" name="TextBox 13">
              <a:extLst>
                <a:ext uri="{FF2B5EF4-FFF2-40B4-BE49-F238E27FC236}">
                  <a16:creationId xmlns:a16="http://schemas.microsoft.com/office/drawing/2014/main" id="{15E8D326-B0D1-5827-425E-1E822E80BF01}"/>
                </a:ext>
              </a:extLst>
            </p:cNvPr>
            <p:cNvSpPr txBox="1"/>
            <p:nvPr/>
          </p:nvSpPr>
          <p:spPr>
            <a:xfrm>
              <a:off x="1666594" y="7371697"/>
              <a:ext cx="298159"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생성형</a:t>
              </a:r>
              <a:endParaRPr kumimoji="0" lang="en-US" altLang="ko-KR"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AI</a:t>
              </a:r>
              <a:endPar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TextBox 15">
              <a:extLst>
                <a:ext uri="{FF2B5EF4-FFF2-40B4-BE49-F238E27FC236}">
                  <a16:creationId xmlns:a16="http://schemas.microsoft.com/office/drawing/2014/main" id="{4896C240-D7D7-625F-E6EE-F2066792B821}"/>
                </a:ext>
              </a:extLst>
            </p:cNvPr>
            <p:cNvSpPr txBox="1"/>
            <p:nvPr/>
          </p:nvSpPr>
          <p:spPr>
            <a:xfrm>
              <a:off x="1095916" y="8222800"/>
              <a:ext cx="29815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플랫폼</a:t>
              </a:r>
              <a:endParaRPr kumimoji="0" lang="en-US" altLang="ko-KR"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서비스</a:t>
              </a:r>
            </a:p>
          </p:txBody>
        </p:sp>
        <p:sp>
          <p:nvSpPr>
            <p:cNvPr id="17" name="TextBox 16">
              <a:extLst>
                <a:ext uri="{FF2B5EF4-FFF2-40B4-BE49-F238E27FC236}">
                  <a16:creationId xmlns:a16="http://schemas.microsoft.com/office/drawing/2014/main" id="{C9C92085-7668-2D94-5BF6-A32F3973336A}"/>
                </a:ext>
              </a:extLst>
            </p:cNvPr>
            <p:cNvSpPr txBox="1"/>
            <p:nvPr/>
          </p:nvSpPr>
          <p:spPr>
            <a:xfrm>
              <a:off x="2175667" y="8222800"/>
              <a:ext cx="538958" cy="2289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사용자</a:t>
              </a:r>
              <a:endParaRPr kumimoji="0" lang="en-US" altLang="ko-KR"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2020603020101020101" pitchFamily="18" charset="-127"/>
                  <a:ea typeface="KoPub돋움체 Medium" panose="02020603020101020101" pitchFamily="18" charset="-127"/>
                  <a:cs typeface="+mn-cs"/>
                </a:rPr>
                <a:t>효용 증대</a:t>
              </a:r>
            </a:p>
          </p:txBody>
        </p:sp>
      </p:grpSp>
      <p:sp>
        <p:nvSpPr>
          <p:cNvPr id="18" name="직사각형 17">
            <a:extLst>
              <a:ext uri="{FF2B5EF4-FFF2-40B4-BE49-F238E27FC236}">
                <a16:creationId xmlns:a16="http://schemas.microsoft.com/office/drawing/2014/main" id="{033C185A-D7B8-088F-5EEC-D0AB103B423C}"/>
              </a:ext>
            </a:extLst>
          </p:cNvPr>
          <p:cNvSpPr/>
          <p:nvPr/>
        </p:nvSpPr>
        <p:spPr>
          <a:xfrm>
            <a:off x="1230601" y="7921647"/>
            <a:ext cx="1198141" cy="287603"/>
          </a:xfrm>
          <a:prstGeom prst="rect">
            <a:avLst/>
          </a:prstGeom>
          <a:no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50" b="1" i="0" u="none" strike="noStrike" kern="0" cap="none" spc="-65" normalizeH="0" baseline="0" noProof="0" dirty="0">
                <a:ln w="9525">
                  <a:solidFill>
                    <a:prstClr val="white">
                      <a:lumMod val="50000"/>
                      <a:alpha val="0"/>
                    </a:prstClr>
                  </a:solidFill>
                </a:ln>
                <a:solidFill>
                  <a:srgbClr val="193DC1"/>
                </a:solidFill>
                <a:effectLst/>
                <a:uLnTx/>
                <a:uFillTx/>
                <a:latin typeface="KoPub돋움체 Bold"/>
                <a:ea typeface="KoPub돋움체 Bold"/>
                <a:cs typeface="Arial" pitchFamily="34" charset="0"/>
              </a:rPr>
              <a:t>플랫폼 사용자</a:t>
            </a:r>
            <a:endParaRPr kumimoji="0" lang="en-US" altLang="ko-KR" sz="1050" b="1" i="0" u="none" strike="noStrike" kern="0" cap="none" spc="-65" normalizeH="0" baseline="0" noProof="0" dirty="0">
              <a:ln w="9525">
                <a:solidFill>
                  <a:prstClr val="white">
                    <a:lumMod val="50000"/>
                    <a:alpha val="0"/>
                  </a:prstClr>
                </a:solidFill>
              </a:ln>
              <a:solidFill>
                <a:srgbClr val="193DC1"/>
              </a:solidFill>
              <a:effectLst/>
              <a:uLnTx/>
              <a:uFillTx/>
              <a:latin typeface="KoPub돋움체 Bold"/>
              <a:ea typeface="KoPub돋움체 Bold"/>
              <a:cs typeface="Arial" pitchFamily="34" charset="0"/>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50" b="1" i="0" u="none" strike="noStrike" kern="0" cap="none" spc="-65" normalizeH="0" baseline="0" noProof="0" dirty="0">
                <a:ln w="9525">
                  <a:solidFill>
                    <a:prstClr val="white">
                      <a:lumMod val="50000"/>
                      <a:alpha val="0"/>
                    </a:prstClr>
                  </a:solidFill>
                </a:ln>
                <a:solidFill>
                  <a:srgbClr val="193DC1"/>
                </a:solidFill>
                <a:effectLst/>
                <a:uLnTx/>
                <a:uFillTx/>
                <a:latin typeface="KoPub돋움체 Bold"/>
                <a:ea typeface="KoPub돋움체 Bold"/>
                <a:cs typeface="Arial" pitchFamily="34" charset="0"/>
              </a:rPr>
              <a:t>확대</a:t>
            </a:r>
          </a:p>
        </p:txBody>
      </p:sp>
      <p:pic>
        <p:nvPicPr>
          <p:cNvPr id="43" name="그림 42" descr="그래픽, 폰트, 스크린샷, 상징이(가) 표시된 사진&#10;&#10;자동 생성된 설명">
            <a:extLst>
              <a:ext uri="{FF2B5EF4-FFF2-40B4-BE49-F238E27FC236}">
                <a16:creationId xmlns:a16="http://schemas.microsoft.com/office/drawing/2014/main" id="{A83BAB68-59F7-F389-059B-C49E88D67042}"/>
              </a:ext>
            </a:extLst>
          </p:cNvPr>
          <p:cNvPicPr>
            <a:picLocks noChangeAspect="1"/>
          </p:cNvPicPr>
          <p:nvPr/>
        </p:nvPicPr>
        <p:blipFill>
          <a:blip r:embed="rId5"/>
          <a:stretch>
            <a:fillRect/>
          </a:stretch>
        </p:blipFill>
        <p:spPr>
          <a:xfrm>
            <a:off x="2361225" y="7939834"/>
            <a:ext cx="413738" cy="409036"/>
          </a:xfrm>
          <a:prstGeom prst="rect">
            <a:avLst/>
          </a:prstGeom>
        </p:spPr>
      </p:pic>
      <p:cxnSp>
        <p:nvCxnSpPr>
          <p:cNvPr id="47" name="직선 연결선 46">
            <a:extLst>
              <a:ext uri="{FF2B5EF4-FFF2-40B4-BE49-F238E27FC236}">
                <a16:creationId xmlns:a16="http://schemas.microsoft.com/office/drawing/2014/main" id="{1AA8CF0F-F4D1-EE22-1A96-BE955A2D3060}"/>
              </a:ext>
            </a:extLst>
          </p:cNvPr>
          <p:cNvCxnSpPr>
            <a:cxnSpLocks/>
          </p:cNvCxnSpPr>
          <p:nvPr/>
        </p:nvCxnSpPr>
        <p:spPr>
          <a:xfrm>
            <a:off x="1957388" y="1281113"/>
            <a:ext cx="0" cy="462329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0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오각형 3">
            <a:extLst>
              <a:ext uri="{FF2B5EF4-FFF2-40B4-BE49-F238E27FC236}">
                <a16:creationId xmlns:a16="http://schemas.microsoft.com/office/drawing/2014/main" id="{73E4D2BC-D009-6B15-F40C-47B6A5185A2D}"/>
              </a:ext>
            </a:extLst>
          </p:cNvPr>
          <p:cNvSpPr/>
          <p:nvPr/>
        </p:nvSpPr>
        <p:spPr bwMode="auto">
          <a:xfrm>
            <a:off x="4300647" y="7492025"/>
            <a:ext cx="2188643" cy="397695"/>
          </a:xfrm>
          <a:prstGeom prst="rect">
            <a:avLst/>
          </a:prstGeom>
          <a:solidFill>
            <a:sysClr val="window" lastClr="FFFFFF">
              <a:lumMod val="95000"/>
            </a:sysClr>
          </a:solidFill>
          <a:ln w="3175" algn="ctr">
            <a:noFill/>
            <a:miter lim="800000"/>
            <a:headEnd/>
            <a:tailEnd/>
          </a:ln>
          <a:effectLst/>
        </p:spPr>
        <p:txBody>
          <a:bodyPr lIns="29250" tIns="58500" rIns="29250" bIns="29250" rtlCol="0" anchor="t" anchorCtr="0"/>
          <a:lstStyle/>
          <a:p>
            <a:pPr marL="0" marR="5159" lvl="0" indent="0" algn="ctr" defTabSz="742950" rtl="0" eaLnBrk="1" fontAlgn="auto" latinLnBrk="1" hangingPunct="1">
              <a:lnSpc>
                <a:spcPct val="104200"/>
              </a:lnSpc>
              <a:spcBef>
                <a:spcPct val="50000"/>
              </a:spcBef>
              <a:spcAft>
                <a:spcPts val="0"/>
              </a:spcAft>
              <a:buClrTx/>
              <a:buSzTx/>
              <a:buFontTx/>
              <a:buNone/>
              <a:tabLst/>
              <a:defRPr/>
            </a:pPr>
            <a:endParaRPr kumimoji="0" lang="ko-KR" altLang="en-US" sz="1050" b="1" i="0" u="none" strike="noStrike" kern="0" cap="none" spc="0" normalizeH="0" baseline="0" noProof="0" dirty="0">
              <a:ln>
                <a:solidFill>
                  <a:srgbClr val="0091DA">
                    <a:alpha val="0"/>
                  </a:srgbClr>
                </a:solidFill>
              </a:ln>
              <a:solidFill>
                <a:srgbClr val="193DC1"/>
              </a:solidFill>
              <a:effectLst/>
              <a:uLnTx/>
              <a:uFillTx/>
              <a:latin typeface="KoPub돋움체 Medium"/>
              <a:ea typeface="KoPub돋움체 Medium"/>
              <a:cs typeface="+mn-cs"/>
            </a:endParaRPr>
          </a:p>
        </p:txBody>
      </p:sp>
      <p:sp>
        <p:nvSpPr>
          <p:cNvPr id="127" name="직사각형 126">
            <a:extLst>
              <a:ext uri="{FF2B5EF4-FFF2-40B4-BE49-F238E27FC236}">
                <a16:creationId xmlns:a16="http://schemas.microsoft.com/office/drawing/2014/main" id="{79281E0B-A825-E18E-2864-463323FF4049}"/>
              </a:ext>
            </a:extLst>
          </p:cNvPr>
          <p:cNvSpPr/>
          <p:nvPr/>
        </p:nvSpPr>
        <p:spPr>
          <a:xfrm>
            <a:off x="4401158" y="7504398"/>
            <a:ext cx="2164940" cy="369332"/>
          </a:xfrm>
          <a:prstGeom prst="rect">
            <a:avLst/>
          </a:prstGeom>
        </p:spPr>
        <p:txBody>
          <a:bodyPr wrap="square">
            <a:spAutoFit/>
          </a:bodyPr>
          <a:lstStyle/>
          <a:p>
            <a:pPr marL="0" marR="0" lvl="0" indent="0" algn="l" defTabSz="742950" rtl="0" eaLnBrk="1" fontAlgn="base" latinLnBrk="0" hangingPunct="1">
              <a:lnSpc>
                <a:spcPct val="100000"/>
              </a:lnSpc>
              <a:spcBef>
                <a:spcPct val="50000"/>
              </a:spcBef>
              <a:spcAft>
                <a:spcPct val="0"/>
              </a:spcAft>
              <a:buClr>
                <a:srgbClr val="EEECE1"/>
              </a:buClr>
              <a:buSzTx/>
              <a:buFontTx/>
              <a:buNone/>
              <a:tabLst/>
              <a:defRPr/>
            </a:pPr>
            <a:r>
              <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AI </a:t>
            </a:r>
            <a:r>
              <a:rPr kumimoji="1" lang="ko-KR" altLang="en-US"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모델의 학습데이터가 적정하게 구현되었는지 적합성</a:t>
            </a:r>
            <a:r>
              <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 </a:t>
            </a:r>
            <a:r>
              <a:rPr kumimoji="1" lang="ko-KR" altLang="en-US"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정확성 관점에서 검증</a:t>
            </a: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936655"/>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모델 및 데이터의 기술적 통제 방안 마련</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많은 데이터를 학습하고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방식으로 활용되기 위하여 복잡한 모델을 기반으로 운영된다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빅테크 플랫폼에서 효율적이고 안전한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활용하기 위해서는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안정적으로 운영될 수 있도록 하는 기술적 통제 방안을 마련하여야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모델의 기술적 통제 방안을 마련하기 위하여 빅테크 플랫폼 기업은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모델에 대한 성능</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편향성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설명가능성에 대한 검증과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모델에 적용되는 데이터 등이 적합</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정확한 지에 대한 검증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통제 방안을 마련하여야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이용자가 활용하는 빅테크 플랫폼의 특성상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통한 결과물이 이용자의 요구에 맞는 적정한 결과의 도출 여부와 편향성 등의 문제가 없는지를 검증하고 통제할 수 있어야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검증 할 때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에게 주어진 임무가 적절하게 정의되었는지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적정하게 구축되었는지를 검증하는 과정과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도출하는 결과물에 타당성을 검증하는 과정을 거쳐야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데이터를 통하여 많은 것을 학습하는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모델에서는 적절한 모델을 구축하는 것과 함께 적절한 데이터가 학습될 수 있도록 통제하는 것이 주요하다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위하여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학습하는 데이터의 구축</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획득</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정제 및 레이블링 등의 데이터 학습 과정에서 데이터가 가지는 적합성과 정확성을 분석하여야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58878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210873" y="291081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35287" y="3350564"/>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효율적이고 안전한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기술을 활용하기 위해서는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모델이 안정적으로 운영될 수 있도록 하는 기술적 통제 방안을 마련 </a:t>
            </a:r>
          </a:p>
        </p:txBody>
      </p:sp>
      <p:sp>
        <p:nvSpPr>
          <p:cNvPr id="46" name="직사각형 45">
            <a:extLst>
              <a:ext uri="{FF2B5EF4-FFF2-40B4-BE49-F238E27FC236}">
                <a16:creationId xmlns:a16="http://schemas.microsoft.com/office/drawing/2014/main" id="{45090F62-3E91-C81E-8190-204265EDBA0E}"/>
              </a:ext>
            </a:extLst>
          </p:cNvPr>
          <p:cNvSpPr/>
          <p:nvPr/>
        </p:nvSpPr>
        <p:spPr>
          <a:xfrm>
            <a:off x="1943584" y="8943211"/>
            <a:ext cx="4782529" cy="182182"/>
          </a:xfrm>
          <a:prstGeom prst="rect">
            <a:avLst/>
          </a:prstGeom>
          <a:noFill/>
        </p:spPr>
        <p:txBody>
          <a:bodyPr wrap="square" lIns="29250" tIns="29250" rIns="29250" bIns="29250" rtlCol="0">
            <a:spAutoFit/>
          </a:bodyPr>
          <a:lstStyle/>
          <a:p>
            <a:pPr marL="85725" marR="0" lvl="0" indent="-85725" algn="l" defTabSz="742950" rtl="0" eaLnBrk="0" fontAlgn="auto" latinLnBrk="0" hangingPunct="1">
              <a:lnSpc>
                <a:spcPct val="100000"/>
              </a:lnSpc>
              <a:spcBef>
                <a:spcPts val="0"/>
              </a:spcBef>
              <a:spcAft>
                <a:spcPts val="0"/>
              </a:spcAft>
              <a:buClrTx/>
              <a:buSzTx/>
              <a:buFontTx/>
              <a:buNone/>
              <a:tabLst/>
              <a:defRPr/>
            </a:pPr>
            <a:r>
              <a:rPr kumimoji="0"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 XAI(Explainable Artificial Intelligence) – </a:t>
            </a:r>
            <a:r>
              <a:rPr kumimoji="0"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인공지능의 행위와 도출한 결과를 사람이 이해할 수 있는 형태로 설명하는 방법론</a:t>
            </a:r>
            <a:endParaRPr kumimoji="0"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endParaRPr>
          </a:p>
        </p:txBody>
      </p:sp>
      <p:sp>
        <p:nvSpPr>
          <p:cNvPr id="71" name="TextBox 70">
            <a:extLst>
              <a:ext uri="{FF2B5EF4-FFF2-40B4-BE49-F238E27FC236}">
                <a16:creationId xmlns:a16="http://schemas.microsoft.com/office/drawing/2014/main" id="{4FE61A80-C5A1-BB50-5E89-14105EA98CE1}"/>
              </a:ext>
            </a:extLst>
          </p:cNvPr>
          <p:cNvSpPr txBox="1"/>
          <p:nvPr/>
        </p:nvSpPr>
        <p:spPr>
          <a:xfrm>
            <a:off x="480170" y="5340724"/>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모델 및 데이터의 기술적 통제 방안 마련</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 name="TextBox 2">
            <a:extLst>
              <a:ext uri="{FF2B5EF4-FFF2-40B4-BE49-F238E27FC236}">
                <a16:creationId xmlns:a16="http://schemas.microsoft.com/office/drawing/2014/main" id="{5EFAED61-BBEF-EAC2-A832-B6F2A743DF11}"/>
              </a:ext>
            </a:extLst>
          </p:cNvPr>
          <p:cNvSpPr txBox="1"/>
          <p:nvPr/>
        </p:nvSpPr>
        <p:spPr>
          <a:xfrm>
            <a:off x="489216" y="9034302"/>
            <a:ext cx="413314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a:t>
            </a:r>
          </a:p>
        </p:txBody>
      </p:sp>
      <p:grpSp>
        <p:nvGrpSpPr>
          <p:cNvPr id="112" name="그룹 111">
            <a:extLst>
              <a:ext uri="{FF2B5EF4-FFF2-40B4-BE49-F238E27FC236}">
                <a16:creationId xmlns:a16="http://schemas.microsoft.com/office/drawing/2014/main" id="{01D8171E-5413-1692-C8AF-1B42707AD3EF}"/>
              </a:ext>
            </a:extLst>
          </p:cNvPr>
          <p:cNvGrpSpPr/>
          <p:nvPr/>
        </p:nvGrpSpPr>
        <p:grpSpPr>
          <a:xfrm>
            <a:off x="476250" y="5869492"/>
            <a:ext cx="6048375" cy="3008054"/>
            <a:chOff x="221061" y="5712139"/>
            <a:chExt cx="6479656" cy="3246153"/>
          </a:xfrm>
        </p:grpSpPr>
        <p:sp>
          <p:nvSpPr>
            <p:cNvPr id="72" name="자유형: 도형 71">
              <a:extLst>
                <a:ext uri="{FF2B5EF4-FFF2-40B4-BE49-F238E27FC236}">
                  <a16:creationId xmlns:a16="http://schemas.microsoft.com/office/drawing/2014/main" id="{759C3F0F-D3B6-8B24-6F77-94224070852A}"/>
                </a:ext>
              </a:extLst>
            </p:cNvPr>
            <p:cNvSpPr/>
            <p:nvPr/>
          </p:nvSpPr>
          <p:spPr>
            <a:xfrm>
              <a:off x="652187" y="6030290"/>
              <a:ext cx="3545007" cy="2928002"/>
            </a:xfrm>
            <a:custGeom>
              <a:avLst/>
              <a:gdLst>
                <a:gd name="connsiteX0" fmla="*/ 2796540 w 4930140"/>
                <a:gd name="connsiteY0" fmla="*/ 0 h 3116580"/>
                <a:gd name="connsiteX1" fmla="*/ 4907280 w 4930140"/>
                <a:gd name="connsiteY1" fmla="*/ 0 h 3116580"/>
                <a:gd name="connsiteX2" fmla="*/ 4930140 w 4930140"/>
                <a:gd name="connsiteY2" fmla="*/ 3116580 h 3116580"/>
                <a:gd name="connsiteX3" fmla="*/ 0 w 4930140"/>
                <a:gd name="connsiteY3" fmla="*/ 3070860 h 3116580"/>
                <a:gd name="connsiteX4" fmla="*/ 7620 w 4930140"/>
                <a:gd name="connsiteY4" fmla="*/ 1501140 h 3116580"/>
                <a:gd name="connsiteX5" fmla="*/ 2796540 w 4930140"/>
                <a:gd name="connsiteY5" fmla="*/ 1501140 h 3116580"/>
                <a:gd name="connsiteX6" fmla="*/ 2796540 w 4930140"/>
                <a:gd name="connsiteY6" fmla="*/ 0 h 3116580"/>
                <a:gd name="connsiteX0" fmla="*/ 2796540 w 4930140"/>
                <a:gd name="connsiteY0" fmla="*/ 0 h 3116580"/>
                <a:gd name="connsiteX1" fmla="*/ 4907280 w 4930140"/>
                <a:gd name="connsiteY1" fmla="*/ 0 h 3116580"/>
                <a:gd name="connsiteX2" fmla="*/ 4930140 w 4930140"/>
                <a:gd name="connsiteY2" fmla="*/ 3116580 h 3116580"/>
                <a:gd name="connsiteX3" fmla="*/ 0 w 4930140"/>
                <a:gd name="connsiteY3" fmla="*/ 3070860 h 3116580"/>
                <a:gd name="connsiteX4" fmla="*/ 7620 w 4930140"/>
                <a:gd name="connsiteY4" fmla="*/ 1501140 h 3116580"/>
                <a:gd name="connsiteX5" fmla="*/ 2796540 w 4930140"/>
                <a:gd name="connsiteY5" fmla="*/ 1501140 h 3116580"/>
                <a:gd name="connsiteX6" fmla="*/ 2796540 w 4930140"/>
                <a:gd name="connsiteY6" fmla="*/ 0 h 3116580"/>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7620 w 4911229"/>
                <a:gd name="connsiteY4" fmla="*/ 1501140 h 3092828"/>
                <a:gd name="connsiteX5" fmla="*/ 2796540 w 4911229"/>
                <a:gd name="connsiteY5" fmla="*/ 1501140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7620 w 4911229"/>
                <a:gd name="connsiteY4" fmla="*/ 1501140 h 3092828"/>
                <a:gd name="connsiteX5" fmla="*/ 2805995 w 4911229"/>
                <a:gd name="connsiteY5" fmla="*/ 1390293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17077 w 4911229"/>
                <a:gd name="connsiteY4" fmla="*/ 1421964 h 3092828"/>
                <a:gd name="connsiteX5" fmla="*/ 2805995 w 4911229"/>
                <a:gd name="connsiteY5" fmla="*/ 1390293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17077 w 4911229"/>
                <a:gd name="connsiteY4" fmla="*/ 1421964 h 3092828"/>
                <a:gd name="connsiteX5" fmla="*/ 2805995 w 4911229"/>
                <a:gd name="connsiteY5" fmla="*/ 1429881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17077 w 4911229"/>
                <a:gd name="connsiteY4" fmla="*/ 1421964 h 3092828"/>
                <a:gd name="connsiteX5" fmla="*/ 2805995 w 4911229"/>
                <a:gd name="connsiteY5" fmla="*/ 1406129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17077 w 4911229"/>
                <a:gd name="connsiteY4" fmla="*/ 1421964 h 3092828"/>
                <a:gd name="connsiteX5" fmla="*/ 2796540 w 4911229"/>
                <a:gd name="connsiteY5" fmla="*/ 1406129 h 3092828"/>
                <a:gd name="connsiteX6" fmla="*/ 2796540 w 4911229"/>
                <a:gd name="connsiteY6" fmla="*/ 0 h 3092828"/>
                <a:gd name="connsiteX0" fmla="*/ 2796540 w 4911229"/>
                <a:gd name="connsiteY0" fmla="*/ 0 h 3092828"/>
                <a:gd name="connsiteX1" fmla="*/ 4907280 w 4911229"/>
                <a:gd name="connsiteY1" fmla="*/ 0 h 3092828"/>
                <a:gd name="connsiteX2" fmla="*/ 4911229 w 4911229"/>
                <a:gd name="connsiteY2" fmla="*/ 3092828 h 3092828"/>
                <a:gd name="connsiteX3" fmla="*/ 0 w 4911229"/>
                <a:gd name="connsiteY3" fmla="*/ 3070860 h 3092828"/>
                <a:gd name="connsiteX4" fmla="*/ 17077 w 4911229"/>
                <a:gd name="connsiteY4" fmla="*/ 1421964 h 3092828"/>
                <a:gd name="connsiteX5" fmla="*/ 2796540 w 4911229"/>
                <a:gd name="connsiteY5" fmla="*/ 1414047 h 3092828"/>
                <a:gd name="connsiteX6" fmla="*/ 2796540 w 4911229"/>
                <a:gd name="connsiteY6" fmla="*/ 0 h 3092828"/>
                <a:gd name="connsiteX0" fmla="*/ 2796540 w 4907350"/>
                <a:gd name="connsiteY0" fmla="*/ 0 h 3092828"/>
                <a:gd name="connsiteX1" fmla="*/ 4907280 w 4907350"/>
                <a:gd name="connsiteY1" fmla="*/ 0 h 3092828"/>
                <a:gd name="connsiteX2" fmla="*/ 4892317 w 4907350"/>
                <a:gd name="connsiteY2" fmla="*/ 3092828 h 3092828"/>
                <a:gd name="connsiteX3" fmla="*/ 0 w 4907350"/>
                <a:gd name="connsiteY3" fmla="*/ 3070860 h 3092828"/>
                <a:gd name="connsiteX4" fmla="*/ 17077 w 4907350"/>
                <a:gd name="connsiteY4" fmla="*/ 1421964 h 3092828"/>
                <a:gd name="connsiteX5" fmla="*/ 2796540 w 4907350"/>
                <a:gd name="connsiteY5" fmla="*/ 1414047 h 3092828"/>
                <a:gd name="connsiteX6" fmla="*/ 2796540 w 4907350"/>
                <a:gd name="connsiteY6" fmla="*/ 0 h 3092828"/>
                <a:gd name="connsiteX0" fmla="*/ 2796540 w 4907326"/>
                <a:gd name="connsiteY0" fmla="*/ 0 h 3092828"/>
                <a:gd name="connsiteX1" fmla="*/ 4907280 w 4907326"/>
                <a:gd name="connsiteY1" fmla="*/ 0 h 3092828"/>
                <a:gd name="connsiteX2" fmla="*/ 4882862 w 4907326"/>
                <a:gd name="connsiteY2" fmla="*/ 3092828 h 3092828"/>
                <a:gd name="connsiteX3" fmla="*/ 0 w 4907326"/>
                <a:gd name="connsiteY3" fmla="*/ 3070860 h 3092828"/>
                <a:gd name="connsiteX4" fmla="*/ 17077 w 4907326"/>
                <a:gd name="connsiteY4" fmla="*/ 1421964 h 3092828"/>
                <a:gd name="connsiteX5" fmla="*/ 2796540 w 4907326"/>
                <a:gd name="connsiteY5" fmla="*/ 1414047 h 3092828"/>
                <a:gd name="connsiteX6" fmla="*/ 2796540 w 4907326"/>
                <a:gd name="connsiteY6" fmla="*/ 0 h 3092828"/>
                <a:gd name="connsiteX0" fmla="*/ 2796540 w 4907350"/>
                <a:gd name="connsiteY0" fmla="*/ 0 h 3084911"/>
                <a:gd name="connsiteX1" fmla="*/ 4907280 w 4907350"/>
                <a:gd name="connsiteY1" fmla="*/ 0 h 3084911"/>
                <a:gd name="connsiteX2" fmla="*/ 4892317 w 4907350"/>
                <a:gd name="connsiteY2" fmla="*/ 3084911 h 3084911"/>
                <a:gd name="connsiteX3" fmla="*/ 0 w 4907350"/>
                <a:gd name="connsiteY3" fmla="*/ 3070860 h 3084911"/>
                <a:gd name="connsiteX4" fmla="*/ 17077 w 4907350"/>
                <a:gd name="connsiteY4" fmla="*/ 1421964 h 3084911"/>
                <a:gd name="connsiteX5" fmla="*/ 2796540 w 4907350"/>
                <a:gd name="connsiteY5" fmla="*/ 1414047 h 3084911"/>
                <a:gd name="connsiteX6" fmla="*/ 2796540 w 4907350"/>
                <a:gd name="connsiteY6" fmla="*/ 0 h 3084911"/>
                <a:gd name="connsiteX0" fmla="*/ 2796540 w 4907350"/>
                <a:gd name="connsiteY0" fmla="*/ 0 h 3076994"/>
                <a:gd name="connsiteX1" fmla="*/ 4907280 w 4907350"/>
                <a:gd name="connsiteY1" fmla="*/ 0 h 3076994"/>
                <a:gd name="connsiteX2" fmla="*/ 4892317 w 4907350"/>
                <a:gd name="connsiteY2" fmla="*/ 3076994 h 3076994"/>
                <a:gd name="connsiteX3" fmla="*/ 0 w 4907350"/>
                <a:gd name="connsiteY3" fmla="*/ 3070860 h 3076994"/>
                <a:gd name="connsiteX4" fmla="*/ 17077 w 4907350"/>
                <a:gd name="connsiteY4" fmla="*/ 1421964 h 3076994"/>
                <a:gd name="connsiteX5" fmla="*/ 2796540 w 4907350"/>
                <a:gd name="connsiteY5" fmla="*/ 1414047 h 3076994"/>
                <a:gd name="connsiteX6" fmla="*/ 2796540 w 4907350"/>
                <a:gd name="connsiteY6" fmla="*/ 0 h 3076994"/>
                <a:gd name="connsiteX0" fmla="*/ 2796540 w 4907424"/>
                <a:gd name="connsiteY0" fmla="*/ 0 h 3076994"/>
                <a:gd name="connsiteX1" fmla="*/ 4907280 w 4907424"/>
                <a:gd name="connsiteY1" fmla="*/ 0 h 3076994"/>
                <a:gd name="connsiteX2" fmla="*/ 4901772 w 4907424"/>
                <a:gd name="connsiteY2" fmla="*/ 3076994 h 3076994"/>
                <a:gd name="connsiteX3" fmla="*/ 0 w 4907424"/>
                <a:gd name="connsiteY3" fmla="*/ 3070860 h 3076994"/>
                <a:gd name="connsiteX4" fmla="*/ 17077 w 4907424"/>
                <a:gd name="connsiteY4" fmla="*/ 1421964 h 3076994"/>
                <a:gd name="connsiteX5" fmla="*/ 2796540 w 4907424"/>
                <a:gd name="connsiteY5" fmla="*/ 1414047 h 3076994"/>
                <a:gd name="connsiteX6" fmla="*/ 2796540 w 4907424"/>
                <a:gd name="connsiteY6" fmla="*/ 0 h 3076994"/>
                <a:gd name="connsiteX0" fmla="*/ 2654708 w 4907424"/>
                <a:gd name="connsiteY0" fmla="*/ 0 h 3084911"/>
                <a:gd name="connsiteX1" fmla="*/ 4907280 w 4907424"/>
                <a:gd name="connsiteY1" fmla="*/ 7917 h 3084911"/>
                <a:gd name="connsiteX2" fmla="*/ 4901772 w 4907424"/>
                <a:gd name="connsiteY2" fmla="*/ 3084911 h 3084911"/>
                <a:gd name="connsiteX3" fmla="*/ 0 w 4907424"/>
                <a:gd name="connsiteY3" fmla="*/ 3078777 h 3084911"/>
                <a:gd name="connsiteX4" fmla="*/ 17077 w 4907424"/>
                <a:gd name="connsiteY4" fmla="*/ 1429881 h 3084911"/>
                <a:gd name="connsiteX5" fmla="*/ 2796540 w 4907424"/>
                <a:gd name="connsiteY5" fmla="*/ 1421964 h 3084911"/>
                <a:gd name="connsiteX6" fmla="*/ 2654708 w 4907424"/>
                <a:gd name="connsiteY6" fmla="*/ 0 h 3084911"/>
                <a:gd name="connsiteX0" fmla="*/ 2654708 w 4907424"/>
                <a:gd name="connsiteY0" fmla="*/ 0 h 3084911"/>
                <a:gd name="connsiteX1" fmla="*/ 4907280 w 4907424"/>
                <a:gd name="connsiteY1" fmla="*/ 7917 h 3084911"/>
                <a:gd name="connsiteX2" fmla="*/ 4901772 w 4907424"/>
                <a:gd name="connsiteY2" fmla="*/ 3084911 h 3084911"/>
                <a:gd name="connsiteX3" fmla="*/ 0 w 4907424"/>
                <a:gd name="connsiteY3" fmla="*/ 3078777 h 3084911"/>
                <a:gd name="connsiteX4" fmla="*/ 17077 w 4907424"/>
                <a:gd name="connsiteY4" fmla="*/ 1429881 h 3084911"/>
                <a:gd name="connsiteX5" fmla="*/ 2673618 w 4907424"/>
                <a:gd name="connsiteY5" fmla="*/ 1421964 h 3084911"/>
                <a:gd name="connsiteX6" fmla="*/ 2654708 w 4907424"/>
                <a:gd name="connsiteY6" fmla="*/ 0 h 3084911"/>
                <a:gd name="connsiteX0" fmla="*/ 2654708 w 4907424"/>
                <a:gd name="connsiteY0" fmla="*/ 0 h 3084911"/>
                <a:gd name="connsiteX1" fmla="*/ 4907280 w 4907424"/>
                <a:gd name="connsiteY1" fmla="*/ 7917 h 3084911"/>
                <a:gd name="connsiteX2" fmla="*/ 4901772 w 4907424"/>
                <a:gd name="connsiteY2" fmla="*/ 3084911 h 3084911"/>
                <a:gd name="connsiteX3" fmla="*/ 0 w 4907424"/>
                <a:gd name="connsiteY3" fmla="*/ 3078777 h 3084911"/>
                <a:gd name="connsiteX4" fmla="*/ 17077 w 4907424"/>
                <a:gd name="connsiteY4" fmla="*/ 1429881 h 3084911"/>
                <a:gd name="connsiteX5" fmla="*/ 2664163 w 4907424"/>
                <a:gd name="connsiteY5" fmla="*/ 1421964 h 3084911"/>
                <a:gd name="connsiteX6" fmla="*/ 2654708 w 4907424"/>
                <a:gd name="connsiteY6" fmla="*/ 0 h 3084911"/>
                <a:gd name="connsiteX0" fmla="*/ 2654708 w 4907424"/>
                <a:gd name="connsiteY0" fmla="*/ 0 h 3084911"/>
                <a:gd name="connsiteX1" fmla="*/ 4907280 w 4907424"/>
                <a:gd name="connsiteY1" fmla="*/ 7917 h 3084911"/>
                <a:gd name="connsiteX2" fmla="*/ 4901772 w 4907424"/>
                <a:gd name="connsiteY2" fmla="*/ 3084911 h 3084911"/>
                <a:gd name="connsiteX3" fmla="*/ 0 w 4907424"/>
                <a:gd name="connsiteY3" fmla="*/ 3078777 h 3084911"/>
                <a:gd name="connsiteX4" fmla="*/ 17077 w 4907424"/>
                <a:gd name="connsiteY4" fmla="*/ 1429881 h 3084911"/>
                <a:gd name="connsiteX5" fmla="*/ 2654707 w 4907424"/>
                <a:gd name="connsiteY5" fmla="*/ 1421964 h 3084911"/>
                <a:gd name="connsiteX6" fmla="*/ 2654708 w 4907424"/>
                <a:gd name="connsiteY6" fmla="*/ 0 h 3084911"/>
                <a:gd name="connsiteX0" fmla="*/ 2654708 w 4907424"/>
                <a:gd name="connsiteY0" fmla="*/ 0 h 3156499"/>
                <a:gd name="connsiteX1" fmla="*/ 4907280 w 4907424"/>
                <a:gd name="connsiteY1" fmla="*/ 7917 h 3156499"/>
                <a:gd name="connsiteX2" fmla="*/ 4901772 w 4907424"/>
                <a:gd name="connsiteY2" fmla="*/ 3156499 h 3156499"/>
                <a:gd name="connsiteX3" fmla="*/ 0 w 4907424"/>
                <a:gd name="connsiteY3" fmla="*/ 3078777 h 3156499"/>
                <a:gd name="connsiteX4" fmla="*/ 17077 w 4907424"/>
                <a:gd name="connsiteY4" fmla="*/ 1429881 h 3156499"/>
                <a:gd name="connsiteX5" fmla="*/ 2654707 w 4907424"/>
                <a:gd name="connsiteY5" fmla="*/ 1421964 h 3156499"/>
                <a:gd name="connsiteX6" fmla="*/ 2654708 w 4907424"/>
                <a:gd name="connsiteY6" fmla="*/ 0 h 3156499"/>
                <a:gd name="connsiteX0" fmla="*/ 2666921 w 4919637"/>
                <a:gd name="connsiteY0" fmla="*/ 0 h 3160592"/>
                <a:gd name="connsiteX1" fmla="*/ 4919493 w 4919637"/>
                <a:gd name="connsiteY1" fmla="*/ 7917 h 3160592"/>
                <a:gd name="connsiteX2" fmla="*/ 4913985 w 4919637"/>
                <a:gd name="connsiteY2" fmla="*/ 3156499 h 3160592"/>
                <a:gd name="connsiteX3" fmla="*/ 0 w 4919637"/>
                <a:gd name="connsiteY3" fmla="*/ 3160592 h 3160592"/>
                <a:gd name="connsiteX4" fmla="*/ 29290 w 4919637"/>
                <a:gd name="connsiteY4" fmla="*/ 1429881 h 3160592"/>
                <a:gd name="connsiteX5" fmla="*/ 2666920 w 4919637"/>
                <a:gd name="connsiteY5" fmla="*/ 1421964 h 3160592"/>
                <a:gd name="connsiteX6" fmla="*/ 2666921 w 4919637"/>
                <a:gd name="connsiteY6" fmla="*/ 0 h 3160592"/>
                <a:gd name="connsiteX0" fmla="*/ 2637631 w 4890347"/>
                <a:gd name="connsiteY0" fmla="*/ 0 h 3160592"/>
                <a:gd name="connsiteX1" fmla="*/ 4890203 w 4890347"/>
                <a:gd name="connsiteY1" fmla="*/ 7917 h 3160592"/>
                <a:gd name="connsiteX2" fmla="*/ 4884695 w 4890347"/>
                <a:gd name="connsiteY2" fmla="*/ 3156499 h 3160592"/>
                <a:gd name="connsiteX3" fmla="*/ 7350 w 4890347"/>
                <a:gd name="connsiteY3" fmla="*/ 3160592 h 3160592"/>
                <a:gd name="connsiteX4" fmla="*/ 0 w 4890347"/>
                <a:gd name="connsiteY4" fmla="*/ 1429881 h 3160592"/>
                <a:gd name="connsiteX5" fmla="*/ 2637630 w 4890347"/>
                <a:gd name="connsiteY5" fmla="*/ 1421964 h 3160592"/>
                <a:gd name="connsiteX6" fmla="*/ 2637631 w 4890347"/>
                <a:gd name="connsiteY6" fmla="*/ 0 h 3160592"/>
                <a:gd name="connsiteX0" fmla="*/ 2640476 w 4893192"/>
                <a:gd name="connsiteY0" fmla="*/ 0 h 3156499"/>
                <a:gd name="connsiteX1" fmla="*/ 4893048 w 4893192"/>
                <a:gd name="connsiteY1" fmla="*/ 7917 h 3156499"/>
                <a:gd name="connsiteX2" fmla="*/ 4887540 w 4893192"/>
                <a:gd name="connsiteY2" fmla="*/ 3156499 h 3156499"/>
                <a:gd name="connsiteX3" fmla="*/ 0 w 4893192"/>
                <a:gd name="connsiteY3" fmla="*/ 3152055 h 3156499"/>
                <a:gd name="connsiteX4" fmla="*/ 2845 w 4893192"/>
                <a:gd name="connsiteY4" fmla="*/ 1429881 h 3156499"/>
                <a:gd name="connsiteX5" fmla="*/ 2640475 w 4893192"/>
                <a:gd name="connsiteY5" fmla="*/ 1421964 h 3156499"/>
                <a:gd name="connsiteX6" fmla="*/ 2640476 w 4893192"/>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29881 h 3156499"/>
                <a:gd name="connsiteX5" fmla="*/ 2640475 w 4897735"/>
                <a:gd name="connsiteY5" fmla="*/ 1421964 h 3156499"/>
                <a:gd name="connsiteX6" fmla="*/ 2640476 w 4897735"/>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29881 h 3156499"/>
                <a:gd name="connsiteX5" fmla="*/ 2640475 w 4897735"/>
                <a:gd name="connsiteY5" fmla="*/ 1473230 h 3156499"/>
                <a:gd name="connsiteX6" fmla="*/ 2640476 w 4897735"/>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29881 h 3156499"/>
                <a:gd name="connsiteX5" fmla="*/ 2640475 w 4897735"/>
                <a:gd name="connsiteY5" fmla="*/ 1473230 h 3156499"/>
                <a:gd name="connsiteX6" fmla="*/ 2640476 w 4897735"/>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29881 h 3156499"/>
                <a:gd name="connsiteX5" fmla="*/ 2640475 w 4897735"/>
                <a:gd name="connsiteY5" fmla="*/ 1481774 h 3156499"/>
                <a:gd name="connsiteX6" fmla="*/ 2640476 w 4897735"/>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72603 h 3156499"/>
                <a:gd name="connsiteX5" fmla="*/ 2640475 w 4897735"/>
                <a:gd name="connsiteY5" fmla="*/ 1481774 h 3156499"/>
                <a:gd name="connsiteX6" fmla="*/ 2640476 w 4897735"/>
                <a:gd name="connsiteY6" fmla="*/ 0 h 3156499"/>
                <a:gd name="connsiteX0" fmla="*/ 2640476 w 4897735"/>
                <a:gd name="connsiteY0" fmla="*/ 0 h 3156499"/>
                <a:gd name="connsiteX1" fmla="*/ 4893048 w 4897735"/>
                <a:gd name="connsiteY1" fmla="*/ 7917 h 3156499"/>
                <a:gd name="connsiteX2" fmla="*/ 4897735 w 4897735"/>
                <a:gd name="connsiteY2" fmla="*/ 3156499 h 3156499"/>
                <a:gd name="connsiteX3" fmla="*/ 0 w 4897735"/>
                <a:gd name="connsiteY3" fmla="*/ 3152055 h 3156499"/>
                <a:gd name="connsiteX4" fmla="*/ 2845 w 4897735"/>
                <a:gd name="connsiteY4" fmla="*/ 1472603 h 3156499"/>
                <a:gd name="connsiteX5" fmla="*/ 2640475 w 4897735"/>
                <a:gd name="connsiteY5" fmla="*/ 1473230 h 3156499"/>
                <a:gd name="connsiteX6" fmla="*/ 2640476 w 4897735"/>
                <a:gd name="connsiteY6" fmla="*/ 0 h 315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7735" h="3156499">
                  <a:moveTo>
                    <a:pt x="2640476" y="0"/>
                  </a:moveTo>
                  <a:lnTo>
                    <a:pt x="4893048" y="7917"/>
                  </a:lnTo>
                  <a:cubicBezTo>
                    <a:pt x="4894364" y="1038860"/>
                    <a:pt x="4896419" y="2125556"/>
                    <a:pt x="4897735" y="3156499"/>
                  </a:cubicBezTo>
                  <a:lnTo>
                    <a:pt x="0" y="3152055"/>
                  </a:lnTo>
                  <a:cubicBezTo>
                    <a:pt x="948" y="2577997"/>
                    <a:pt x="1897" y="2046661"/>
                    <a:pt x="2845" y="1472603"/>
                  </a:cubicBezTo>
                  <a:lnTo>
                    <a:pt x="2640475" y="1473230"/>
                  </a:lnTo>
                  <a:cubicBezTo>
                    <a:pt x="2637323" y="1009799"/>
                    <a:pt x="2643628" y="463431"/>
                    <a:pt x="2640476" y="0"/>
                  </a:cubicBezTo>
                  <a:close/>
                </a:path>
              </a:pathLst>
            </a:custGeom>
            <a:solidFill>
              <a:srgbClr val="E7F9FF">
                <a:alpha val="93000"/>
              </a:srgbClr>
            </a:solidFill>
            <a:ln w="12700" cap="flat" cmpd="sng" algn="ctr">
              <a:solidFill>
                <a:srgbClr val="00B8F5"/>
              </a:solidFill>
              <a:prstDash val="sysDot"/>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0" cap="none" spc="-122" normalizeH="0" baseline="0" noProof="0" dirty="0">
                <a:ln>
                  <a:solidFill>
                    <a:srgbClr val="0091DA">
                      <a:alpha val="0"/>
                    </a:srgbClr>
                  </a:solidFill>
                </a:ln>
                <a:solidFill>
                  <a:srgbClr val="000000"/>
                </a:solidFill>
                <a:effectLst/>
                <a:uLnTx/>
                <a:uFillTx/>
                <a:latin typeface="Calibri" panose="020F0502020204030204"/>
                <a:ea typeface="맑은 고딕" panose="020B0503020000020004" pitchFamily="50" charset="-127"/>
                <a:cs typeface="+mn-cs"/>
              </a:endParaRPr>
            </a:p>
          </p:txBody>
        </p:sp>
        <p:sp>
          <p:nvSpPr>
            <p:cNvPr id="73" name="사각형: 둥근 모서리 72">
              <a:extLst>
                <a:ext uri="{FF2B5EF4-FFF2-40B4-BE49-F238E27FC236}">
                  <a16:creationId xmlns:a16="http://schemas.microsoft.com/office/drawing/2014/main" id="{DAB260E3-A7BE-77BA-9202-7468621DAB0C}"/>
                </a:ext>
              </a:extLst>
            </p:cNvPr>
            <p:cNvSpPr/>
            <p:nvPr/>
          </p:nvSpPr>
          <p:spPr>
            <a:xfrm>
              <a:off x="221061" y="5712139"/>
              <a:ext cx="380465" cy="1655636"/>
            </a:xfrm>
            <a:prstGeom prst="roundRect">
              <a:avLst>
                <a:gd name="adj" fmla="val 0"/>
              </a:avLst>
            </a:prstGeom>
            <a:solidFill>
              <a:srgbClr val="00338D"/>
            </a:solidFill>
            <a:ln w="28575"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AI</a:t>
              </a: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모</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델</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검</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증</a:t>
              </a:r>
            </a:p>
          </p:txBody>
        </p:sp>
        <p:sp>
          <p:nvSpPr>
            <p:cNvPr id="74" name="사각형: 둥근 모서리 73">
              <a:extLst>
                <a:ext uri="{FF2B5EF4-FFF2-40B4-BE49-F238E27FC236}">
                  <a16:creationId xmlns:a16="http://schemas.microsoft.com/office/drawing/2014/main" id="{DAE20259-D3EF-3ACC-3EAB-4B55B3960D11}"/>
                </a:ext>
              </a:extLst>
            </p:cNvPr>
            <p:cNvSpPr/>
            <p:nvPr/>
          </p:nvSpPr>
          <p:spPr>
            <a:xfrm>
              <a:off x="221061" y="7396716"/>
              <a:ext cx="383489" cy="1561575"/>
            </a:xfrm>
            <a:prstGeom prst="roundRect">
              <a:avLst>
                <a:gd name="adj" fmla="val 0"/>
              </a:avLst>
            </a:prstGeom>
            <a:solidFill>
              <a:srgbClr val="00338D"/>
            </a:solidFill>
            <a:ln w="28575"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AI</a:t>
              </a: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데</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이</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터</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검</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증</a:t>
              </a:r>
              <a:endPar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p:txBody>
        </p:sp>
        <p:sp>
          <p:nvSpPr>
            <p:cNvPr id="75" name="Rectangle 148">
              <a:extLst>
                <a:ext uri="{FF2B5EF4-FFF2-40B4-BE49-F238E27FC236}">
                  <a16:creationId xmlns:a16="http://schemas.microsoft.com/office/drawing/2014/main" id="{50DDA362-A104-1E8A-3DB0-E9FFAD81193C}"/>
                </a:ext>
              </a:extLst>
            </p:cNvPr>
            <p:cNvSpPr/>
            <p:nvPr/>
          </p:nvSpPr>
          <p:spPr>
            <a:xfrm>
              <a:off x="652187" y="5712139"/>
              <a:ext cx="1000831" cy="238668"/>
            </a:xfrm>
            <a:prstGeom prst="rect">
              <a:avLst/>
            </a:prstGeom>
            <a:solidFill>
              <a:srgbClr val="00B8F5"/>
            </a:solidFill>
            <a:ln w="12700">
              <a:noFill/>
            </a:ln>
          </p:spPr>
          <p:txBody>
            <a:bodyPr wrap="square" lIns="0" rIns="0" anchor="ctr">
              <a:noAutofit/>
            </a:bodyPr>
            <a:lstStyle/>
            <a:p>
              <a:pPr marL="0" marR="0" lvl="0" indent="0" algn="ctr" defTabSz="742950" rtl="0" eaLnBrk="1" fontAlgn="base" latinLnBrk="0" hangingPunct="1">
                <a:lnSpc>
                  <a:spcPct val="100000"/>
                </a:lnSpc>
                <a:spcBef>
                  <a:spcPts val="0"/>
                </a:spcBef>
                <a:spcAft>
                  <a:spcPct val="0"/>
                </a:spcAft>
                <a:buClrTx/>
                <a:buSzTx/>
                <a:buFontTx/>
                <a:buNone/>
                <a:tabLst/>
                <a:defRPr/>
              </a:pPr>
              <a:r>
                <a:rPr kumimoji="0" lang="ko-KR" altLang="en-US" sz="1000" b="1" i="0" u="none" strike="noStrike" kern="1200" cap="none" spc="0" normalizeH="0" baseline="0" noProof="0" dirty="0">
                  <a:ln>
                    <a:solidFill>
                      <a:srgbClr val="0091DA">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계획</a:t>
              </a:r>
            </a:p>
          </p:txBody>
        </p:sp>
        <p:sp>
          <p:nvSpPr>
            <p:cNvPr id="76" name="Rectangle 148">
              <a:extLst>
                <a:ext uri="{FF2B5EF4-FFF2-40B4-BE49-F238E27FC236}">
                  <a16:creationId xmlns:a16="http://schemas.microsoft.com/office/drawing/2014/main" id="{DCE857F2-ECE3-F51A-7C00-54D83ADDF662}"/>
                </a:ext>
              </a:extLst>
            </p:cNvPr>
            <p:cNvSpPr/>
            <p:nvPr/>
          </p:nvSpPr>
          <p:spPr>
            <a:xfrm>
              <a:off x="1678574" y="5712139"/>
              <a:ext cx="2518620" cy="238668"/>
            </a:xfrm>
            <a:prstGeom prst="rect">
              <a:avLst/>
            </a:prstGeom>
            <a:solidFill>
              <a:srgbClr val="00B8F5"/>
            </a:solidFill>
            <a:ln w="12700">
              <a:noFill/>
            </a:ln>
          </p:spPr>
          <p:txBody>
            <a:bodyPr wrap="square" lIns="0" rIns="0" anchor="ctr">
              <a:noAutofit/>
            </a:bodyPr>
            <a:lstStyle/>
            <a:p>
              <a:pPr marL="0" marR="0" lvl="0" indent="0" algn="ctr" defTabSz="742950" rtl="0" eaLnBrk="1" fontAlgn="base" latinLnBrk="0" hangingPunct="1">
                <a:lnSpc>
                  <a:spcPct val="100000"/>
                </a:lnSpc>
                <a:spcBef>
                  <a:spcPts val="0"/>
                </a:spcBef>
                <a:spcAft>
                  <a:spcPct val="0"/>
                </a:spcAft>
                <a:buClrTx/>
                <a:buSzTx/>
                <a:buFontTx/>
                <a:buNone/>
                <a:tabLst/>
                <a:defRPr/>
              </a:pPr>
              <a:r>
                <a:rPr kumimoji="0" lang="ko-KR" altLang="en-US" sz="1000" b="1" i="0" u="none" strike="noStrike" kern="1200" cap="none" spc="0" normalizeH="0" baseline="0" noProof="0" dirty="0">
                  <a:ln>
                    <a:solidFill>
                      <a:srgbClr val="0091DA">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구축</a:t>
              </a:r>
            </a:p>
          </p:txBody>
        </p:sp>
        <p:sp>
          <p:nvSpPr>
            <p:cNvPr id="77" name="타원 76">
              <a:extLst>
                <a:ext uri="{FF2B5EF4-FFF2-40B4-BE49-F238E27FC236}">
                  <a16:creationId xmlns:a16="http://schemas.microsoft.com/office/drawing/2014/main" id="{2E8A6E05-B7D5-C919-4E64-0F7A62C64877}"/>
                </a:ext>
              </a:extLst>
            </p:cNvPr>
            <p:cNvSpPr/>
            <p:nvPr/>
          </p:nvSpPr>
          <p:spPr>
            <a:xfrm>
              <a:off x="835384" y="6088838"/>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AI </a:t>
              </a: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임무</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정의</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78" name="타원 77">
              <a:extLst>
                <a:ext uri="{FF2B5EF4-FFF2-40B4-BE49-F238E27FC236}">
                  <a16:creationId xmlns:a16="http://schemas.microsoft.com/office/drawing/2014/main" id="{1E69D8F0-5F53-3487-781E-1A12113D7718}"/>
                </a:ext>
              </a:extLst>
            </p:cNvPr>
            <p:cNvSpPr/>
            <p:nvPr/>
          </p:nvSpPr>
          <p:spPr>
            <a:xfrm>
              <a:off x="1743543" y="6088838"/>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학습모델</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설계</a:t>
              </a:r>
              <a:r>
                <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a:t>
              </a: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구현</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79" name="타원 78">
              <a:extLst>
                <a:ext uri="{FF2B5EF4-FFF2-40B4-BE49-F238E27FC236}">
                  <a16:creationId xmlns:a16="http://schemas.microsoft.com/office/drawing/2014/main" id="{C9AF5E98-E077-4190-B5D9-26F63E83ABB5}"/>
                </a:ext>
              </a:extLst>
            </p:cNvPr>
            <p:cNvSpPr/>
            <p:nvPr/>
          </p:nvSpPr>
          <p:spPr>
            <a:xfrm>
              <a:off x="3568581" y="6088838"/>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데이터 학습</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pic>
          <p:nvPicPr>
            <p:cNvPr id="80" name="Picture 14" descr="artificial intelligence, ai, brain, cyborg, technology ">
              <a:extLst>
                <a:ext uri="{FF2B5EF4-FFF2-40B4-BE49-F238E27FC236}">
                  <a16:creationId xmlns:a16="http://schemas.microsoft.com/office/drawing/2014/main" id="{C42D80E8-FA86-5A89-EA78-1908ABB4B9E7}"/>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39000" contrast="-61000"/>
                      </a14:imgEffect>
                    </a14:imgLayer>
                  </a14:imgProps>
                </a:ext>
                <a:ext uri="{28A0092B-C50C-407E-A947-70E740481C1C}">
                  <a14:useLocalDpi xmlns:a14="http://schemas.microsoft.com/office/drawing/2010/main" val="0"/>
                </a:ext>
              </a:extLst>
            </a:blip>
            <a:srcRect/>
            <a:stretch>
              <a:fillRect/>
            </a:stretch>
          </p:blipFill>
          <p:spPr bwMode="auto">
            <a:xfrm>
              <a:off x="2680277" y="6068719"/>
              <a:ext cx="580184" cy="564525"/>
            </a:xfrm>
            <a:prstGeom prst="rect">
              <a:avLst/>
            </a:prstGeom>
            <a:noFill/>
            <a:extLst>
              <a:ext uri="{909E8E84-426E-40DD-AFC4-6F175D3DCCD1}">
                <a14:hiddenFill xmlns:a14="http://schemas.microsoft.com/office/drawing/2010/main">
                  <a:solidFill>
                    <a:srgbClr val="FFFFFF"/>
                  </a:solidFill>
                </a14:hiddenFill>
              </a:ext>
            </a:extLst>
          </p:spPr>
        </p:pic>
        <p:sp>
          <p:nvSpPr>
            <p:cNvPr id="81" name="직사각형 80">
              <a:extLst>
                <a:ext uri="{FF2B5EF4-FFF2-40B4-BE49-F238E27FC236}">
                  <a16:creationId xmlns:a16="http://schemas.microsoft.com/office/drawing/2014/main" id="{2C633B1B-5E82-6B89-3CD9-E1F3983DA70F}"/>
                </a:ext>
              </a:extLst>
            </p:cNvPr>
            <p:cNvSpPr/>
            <p:nvPr/>
          </p:nvSpPr>
          <p:spPr>
            <a:xfrm>
              <a:off x="2547288" y="6633244"/>
              <a:ext cx="867233" cy="202785"/>
            </a:xfrm>
            <a:prstGeom prst="rect">
              <a:avLst/>
            </a:prstGeom>
            <a:noFill/>
            <a:ln w="3175" cap="flat" cmpd="sng" algn="ctr">
              <a:noFill/>
              <a:prstDash val="solid"/>
              <a:round/>
              <a:headEnd type="none" w="med" len="med"/>
              <a:tailEnd type="none" w="med" len="med"/>
            </a:ln>
            <a:effectLst/>
          </p:spPr>
          <p:txBody>
            <a:bodyPr vert="horz" wrap="square" lIns="73522" tIns="36116" rIns="73522" bIns="36116" numCol="1" rtlCol="0" anchor="ctr" anchorCtr="0" compatLnSpc="1">
              <a:prstTxWarp prst="textNoShape">
                <a:avLst/>
              </a:prstTxWarp>
            </a:bodyPr>
            <a:lstStyle/>
            <a:p>
              <a:pPr marL="0" marR="0" lvl="0" indent="0" algn="ctr" defTabSz="742950" rtl="0" eaLnBrk="1" fontAlgn="base" latinLnBrk="0" hangingPunct="1">
                <a:lnSpc>
                  <a:spcPct val="100000"/>
                </a:lnSpc>
                <a:spcBef>
                  <a:spcPts val="0"/>
                </a:spcBef>
                <a:spcAft>
                  <a:spcPts val="488"/>
                </a:spcAft>
                <a:buClrTx/>
                <a:buSzTx/>
                <a:buFontTx/>
                <a:buNone/>
                <a:tabLst/>
                <a:defRPr/>
              </a:pPr>
              <a:r>
                <a:rPr kumimoji="1" lang="en-US" altLang="ko-KR" sz="900" b="1" i="0" u="none" strike="noStrike" kern="1200" cap="none" spc="0" normalizeH="0" baseline="0" noProof="0" dirty="0">
                  <a:ln>
                    <a:solidFill>
                      <a:srgbClr val="0091DA">
                        <a:alpha val="0"/>
                      </a:srgbClr>
                    </a:solidFill>
                  </a:ln>
                  <a:solidFill>
                    <a:srgbClr val="000000"/>
                  </a:solidFill>
                  <a:effectLst/>
                  <a:uLnTx/>
                  <a:uFillTx/>
                  <a:latin typeface="KoPub돋움체 Bold" panose="00000800000000000000" pitchFamily="2" charset="-127"/>
                  <a:ea typeface="KoPub돋움체 Bold" panose="00000800000000000000" pitchFamily="2" charset="-127"/>
                  <a:cs typeface="Arial" charset="0"/>
                </a:rPr>
                <a:t>AI </a:t>
              </a:r>
              <a:r>
                <a:rPr kumimoji="1" lang="ko-KR" altLang="en-US" sz="900" b="1" i="0" u="none" strike="noStrike" kern="1200" cap="none" spc="0" normalizeH="0" baseline="0" noProof="0" dirty="0">
                  <a:ln>
                    <a:solidFill>
                      <a:srgbClr val="0091DA">
                        <a:alpha val="0"/>
                      </a:srgbClr>
                    </a:solidFill>
                  </a:ln>
                  <a:solidFill>
                    <a:srgbClr val="000000"/>
                  </a:solidFill>
                  <a:effectLst/>
                  <a:uLnTx/>
                  <a:uFillTx/>
                  <a:latin typeface="KoPub돋움체 Bold" panose="00000800000000000000" pitchFamily="2" charset="-127"/>
                  <a:ea typeface="KoPub돋움체 Bold" panose="00000800000000000000" pitchFamily="2" charset="-127"/>
                  <a:cs typeface="Arial" charset="0"/>
                </a:rPr>
                <a:t>모델</a:t>
              </a:r>
            </a:p>
          </p:txBody>
        </p:sp>
        <p:sp>
          <p:nvSpPr>
            <p:cNvPr id="82" name="타원 81">
              <a:extLst>
                <a:ext uri="{FF2B5EF4-FFF2-40B4-BE49-F238E27FC236}">
                  <a16:creationId xmlns:a16="http://schemas.microsoft.com/office/drawing/2014/main" id="{530DEEF1-BDCC-4C40-5667-223CFBB55F75}"/>
                </a:ext>
              </a:extLst>
            </p:cNvPr>
            <p:cNvSpPr/>
            <p:nvPr/>
          </p:nvSpPr>
          <p:spPr>
            <a:xfrm>
              <a:off x="835383" y="7550264"/>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구축계획</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수립</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83" name="타원 82">
              <a:extLst>
                <a:ext uri="{FF2B5EF4-FFF2-40B4-BE49-F238E27FC236}">
                  <a16:creationId xmlns:a16="http://schemas.microsoft.com/office/drawing/2014/main" id="{1F2D6519-2620-7F4B-E683-0EFD85E71071}"/>
                </a:ext>
              </a:extLst>
            </p:cNvPr>
            <p:cNvSpPr/>
            <p:nvPr/>
          </p:nvSpPr>
          <p:spPr>
            <a:xfrm>
              <a:off x="1564442" y="7550264"/>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데이터</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획득</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84" name="타원 83">
              <a:extLst>
                <a:ext uri="{FF2B5EF4-FFF2-40B4-BE49-F238E27FC236}">
                  <a16:creationId xmlns:a16="http://schemas.microsoft.com/office/drawing/2014/main" id="{27EB484C-437D-F4E6-AAFB-16A14903A826}"/>
                </a:ext>
              </a:extLst>
            </p:cNvPr>
            <p:cNvSpPr/>
            <p:nvPr/>
          </p:nvSpPr>
          <p:spPr>
            <a:xfrm>
              <a:off x="3079710" y="7550264"/>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데이터</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레이블링</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sp>
          <p:nvSpPr>
            <p:cNvPr id="85" name="타원 84">
              <a:extLst>
                <a:ext uri="{FF2B5EF4-FFF2-40B4-BE49-F238E27FC236}">
                  <a16:creationId xmlns:a16="http://schemas.microsoft.com/office/drawing/2014/main" id="{6D82D91F-DEA2-B2D2-98B4-158F7E293E36}"/>
                </a:ext>
              </a:extLst>
            </p:cNvPr>
            <p:cNvSpPr/>
            <p:nvPr/>
          </p:nvSpPr>
          <p:spPr>
            <a:xfrm>
              <a:off x="2322076" y="7550264"/>
              <a:ext cx="628613" cy="619040"/>
            </a:xfrm>
            <a:prstGeom prst="ellipse">
              <a:avLst/>
            </a:prstGeom>
            <a:solidFill>
              <a:sysClr val="window" lastClr="FFFFFF"/>
            </a:solidFill>
            <a:ln w="12700" cap="flat" cmpd="sng" algn="ctr">
              <a:solidFill>
                <a:srgbClr val="00B8F5"/>
              </a:solidFill>
              <a:prstDash val="solid"/>
              <a:miter lim="800000"/>
            </a:ln>
            <a:effectLst/>
          </p:spPr>
          <p:txBody>
            <a:bodyPr wrap="none" rtlCol="0" anchor="ct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데이터</a:t>
              </a:r>
              <a:endParaRPr kumimoji="0" lang="en-US" altLang="ko-KR"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0" i="0" u="none" strike="noStrike" kern="0" cap="none" spc="-98" normalizeH="0" baseline="0" noProof="0" dirty="0">
                  <a:ln>
                    <a:solidFill>
                      <a:srgbClr val="0091DA">
                        <a:alpha val="0"/>
                      </a:srgbClr>
                    </a:solidFill>
                  </a:ln>
                  <a:solidFill>
                    <a:srgbClr val="000000"/>
                  </a:solidFill>
                  <a:effectLst/>
                  <a:uLnTx/>
                  <a:uFillTx/>
                  <a:latin typeface="KoPub돋움체 Medium"/>
                  <a:ea typeface="KoPub돋움체 Medium"/>
                  <a:cs typeface="+mn-cs"/>
                </a:rPr>
                <a:t>정제</a:t>
              </a:r>
              <a:endParaRPr kumimoji="0" lang="ko-KR" altLang="en-US" sz="900" b="0" i="0" u="none" strike="noStrike" kern="0" cap="none" spc="-73" normalizeH="0" baseline="0" noProof="0" dirty="0">
                <a:ln>
                  <a:solidFill>
                    <a:srgbClr val="0091DA">
                      <a:alpha val="0"/>
                    </a:srgbClr>
                  </a:solidFill>
                </a:ln>
                <a:solidFill>
                  <a:srgbClr val="000000"/>
                </a:solidFill>
                <a:effectLst/>
                <a:uLnTx/>
                <a:uFillTx/>
                <a:latin typeface="KoPub돋움체 Medium"/>
                <a:ea typeface="KoPub돋움체 Medium"/>
                <a:cs typeface="+mn-cs"/>
              </a:endParaRPr>
            </a:p>
          </p:txBody>
        </p:sp>
        <p:cxnSp>
          <p:nvCxnSpPr>
            <p:cNvPr id="86" name="직선 화살표 연결선 85">
              <a:extLst>
                <a:ext uri="{FF2B5EF4-FFF2-40B4-BE49-F238E27FC236}">
                  <a16:creationId xmlns:a16="http://schemas.microsoft.com/office/drawing/2014/main" id="{7D27529F-BDBB-F773-7117-175E356B29FA}"/>
                </a:ext>
              </a:extLst>
            </p:cNvPr>
            <p:cNvCxnSpPr>
              <a:cxnSpLocks/>
              <a:stCxn id="77" idx="4"/>
              <a:endCxn id="82" idx="0"/>
            </p:cNvCxnSpPr>
            <p:nvPr/>
          </p:nvCxnSpPr>
          <p:spPr>
            <a:xfrm flipH="1">
              <a:off x="1149690" y="6707878"/>
              <a:ext cx="1" cy="842386"/>
            </a:xfrm>
            <a:prstGeom prst="straightConnector1">
              <a:avLst/>
            </a:prstGeom>
            <a:noFill/>
            <a:ln w="28575" cap="flat" cmpd="sng" algn="ctr">
              <a:solidFill>
                <a:srgbClr val="00B8F5"/>
              </a:solidFill>
              <a:prstDash val="solid"/>
              <a:miter lim="800000"/>
              <a:tailEnd type="triangle" w="med" len="med"/>
            </a:ln>
            <a:effectLst/>
          </p:spPr>
        </p:cxnSp>
        <p:cxnSp>
          <p:nvCxnSpPr>
            <p:cNvPr id="87" name="직선 화살표 연결선 86">
              <a:extLst>
                <a:ext uri="{FF2B5EF4-FFF2-40B4-BE49-F238E27FC236}">
                  <a16:creationId xmlns:a16="http://schemas.microsoft.com/office/drawing/2014/main" id="{7FA10142-0598-20F3-FA8B-24AA4C1D50C0}"/>
                </a:ext>
              </a:extLst>
            </p:cNvPr>
            <p:cNvCxnSpPr>
              <a:cxnSpLocks/>
              <a:stCxn id="77" idx="6"/>
            </p:cNvCxnSpPr>
            <p:nvPr/>
          </p:nvCxnSpPr>
          <p:spPr>
            <a:xfrm>
              <a:off x="1463997" y="6398358"/>
              <a:ext cx="308121" cy="0"/>
            </a:xfrm>
            <a:prstGeom prst="straightConnector1">
              <a:avLst/>
            </a:prstGeom>
            <a:noFill/>
            <a:ln w="28575" cap="flat" cmpd="sng" algn="ctr">
              <a:solidFill>
                <a:srgbClr val="00B8F5"/>
              </a:solidFill>
              <a:prstDash val="solid"/>
              <a:miter lim="800000"/>
              <a:tailEnd type="triangle" w="med" len="med"/>
            </a:ln>
            <a:effectLst/>
          </p:spPr>
        </p:cxnSp>
        <p:cxnSp>
          <p:nvCxnSpPr>
            <p:cNvPr id="88" name="직선 화살표 연결선 87">
              <a:extLst>
                <a:ext uri="{FF2B5EF4-FFF2-40B4-BE49-F238E27FC236}">
                  <a16:creationId xmlns:a16="http://schemas.microsoft.com/office/drawing/2014/main" id="{B6734C65-3E89-3330-18A2-1434D35B1B4B}"/>
                </a:ext>
              </a:extLst>
            </p:cNvPr>
            <p:cNvCxnSpPr>
              <a:cxnSpLocks/>
              <a:stCxn id="78" idx="6"/>
            </p:cNvCxnSpPr>
            <p:nvPr/>
          </p:nvCxnSpPr>
          <p:spPr>
            <a:xfrm>
              <a:off x="2372156" y="6398358"/>
              <a:ext cx="345228" cy="0"/>
            </a:xfrm>
            <a:prstGeom prst="straightConnector1">
              <a:avLst/>
            </a:prstGeom>
            <a:noFill/>
            <a:ln w="28575" cap="flat" cmpd="sng" algn="ctr">
              <a:solidFill>
                <a:srgbClr val="00B8F5"/>
              </a:solidFill>
              <a:prstDash val="solid"/>
              <a:miter lim="800000"/>
              <a:tailEnd type="triangle" w="med" len="med"/>
            </a:ln>
            <a:effectLst/>
          </p:spPr>
        </p:cxnSp>
        <p:cxnSp>
          <p:nvCxnSpPr>
            <p:cNvPr id="89" name="직선 화살표 연결선 88">
              <a:extLst>
                <a:ext uri="{FF2B5EF4-FFF2-40B4-BE49-F238E27FC236}">
                  <a16:creationId xmlns:a16="http://schemas.microsoft.com/office/drawing/2014/main" id="{19C9144A-1AEE-21AE-9224-2943C7058CCB}"/>
                </a:ext>
              </a:extLst>
            </p:cNvPr>
            <p:cNvCxnSpPr>
              <a:cxnSpLocks/>
            </p:cNvCxnSpPr>
            <p:nvPr/>
          </p:nvCxnSpPr>
          <p:spPr>
            <a:xfrm>
              <a:off x="3212814" y="6398358"/>
              <a:ext cx="355767" cy="0"/>
            </a:xfrm>
            <a:prstGeom prst="straightConnector1">
              <a:avLst/>
            </a:prstGeom>
            <a:noFill/>
            <a:ln w="28575" cap="flat" cmpd="sng" algn="ctr">
              <a:solidFill>
                <a:srgbClr val="00B8F5"/>
              </a:solidFill>
              <a:prstDash val="solid"/>
              <a:miter lim="800000"/>
              <a:tailEnd type="triangle" w="med" len="med"/>
            </a:ln>
            <a:effectLst/>
          </p:spPr>
        </p:cxnSp>
        <p:grpSp>
          <p:nvGrpSpPr>
            <p:cNvPr id="90" name="그룹 89">
              <a:extLst>
                <a:ext uri="{FF2B5EF4-FFF2-40B4-BE49-F238E27FC236}">
                  <a16:creationId xmlns:a16="http://schemas.microsoft.com/office/drawing/2014/main" id="{EC68BF97-9F2C-B8B4-048C-F685B4CFF401}"/>
                </a:ext>
              </a:extLst>
            </p:cNvPr>
            <p:cNvGrpSpPr/>
            <p:nvPr/>
          </p:nvGrpSpPr>
          <p:grpSpPr>
            <a:xfrm>
              <a:off x="2280664" y="8392650"/>
              <a:ext cx="749540" cy="504437"/>
              <a:chOff x="6639863" y="3660651"/>
              <a:chExt cx="687613" cy="440079"/>
            </a:xfrm>
          </p:grpSpPr>
          <p:sp>
            <p:nvSpPr>
              <p:cNvPr id="91" name="사각형: 둥근 모서리 90">
                <a:extLst>
                  <a:ext uri="{FF2B5EF4-FFF2-40B4-BE49-F238E27FC236}">
                    <a16:creationId xmlns:a16="http://schemas.microsoft.com/office/drawing/2014/main" id="{9413C18D-7FBB-17B4-591F-990EFEE02C5A}"/>
                  </a:ext>
                </a:extLst>
              </p:cNvPr>
              <p:cNvSpPr/>
              <p:nvPr/>
            </p:nvSpPr>
            <p:spPr>
              <a:xfrm>
                <a:off x="6639863" y="3660651"/>
                <a:ext cx="687613" cy="440079"/>
              </a:xfrm>
              <a:prstGeom prst="roundRect">
                <a:avLst/>
              </a:prstGeom>
              <a:solidFill>
                <a:sysClr val="window" lastClr="FFFFFF">
                  <a:lumMod val="75000"/>
                </a:sysClr>
              </a:solidFill>
              <a:ln w="12700" cap="flat" cmpd="sng" algn="ctr">
                <a:noFill/>
                <a:prstDash val="solid"/>
                <a:miter lim="800000"/>
              </a:ln>
              <a:effectLst/>
            </p:spPr>
            <p:txBody>
              <a:bodyPr wrap="none" bIns="0" rtlCol="0" anchor="b"/>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850" b="0" i="0" u="none" strike="noStrike" kern="0" cap="none" spc="-100" normalizeH="0" baseline="0" noProof="0" dirty="0">
                    <a:ln>
                      <a:solidFill>
                        <a:srgbClr val="0091DA">
                          <a:alpha val="0"/>
                        </a:srgbClr>
                      </a:solidFill>
                    </a:ln>
                    <a:solidFill>
                      <a:srgbClr val="000000">
                        <a:lumMod val="75000"/>
                        <a:lumOff val="25000"/>
                      </a:srgbClr>
                    </a:solidFill>
                    <a:effectLst/>
                    <a:uLnTx/>
                    <a:uFillTx/>
                    <a:latin typeface="KoPub돋움체 Medium"/>
                    <a:ea typeface="KoPub돋움체 Medium"/>
                    <a:cs typeface="+mn-cs"/>
                  </a:rPr>
                  <a:t>원천데이터</a:t>
                </a:r>
              </a:p>
            </p:txBody>
          </p:sp>
          <p:pic>
            <p:nvPicPr>
              <p:cNvPr id="92" name="그림 91">
                <a:extLst>
                  <a:ext uri="{FF2B5EF4-FFF2-40B4-BE49-F238E27FC236}">
                    <a16:creationId xmlns:a16="http://schemas.microsoft.com/office/drawing/2014/main" id="{197D6836-DDA4-A4F3-E51B-7CA1EAF14607}"/>
                  </a:ext>
                </a:extLst>
              </p:cNvPr>
              <p:cNvPicPr>
                <a:picLocks noChangeAspect="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60512" y="3707518"/>
                <a:ext cx="246313" cy="208951"/>
              </a:xfrm>
              <a:prstGeom prst="rect">
                <a:avLst/>
              </a:prstGeom>
            </p:spPr>
          </p:pic>
        </p:grpSp>
        <p:grpSp>
          <p:nvGrpSpPr>
            <p:cNvPr id="93" name="그룹 92">
              <a:extLst>
                <a:ext uri="{FF2B5EF4-FFF2-40B4-BE49-F238E27FC236}">
                  <a16:creationId xmlns:a16="http://schemas.microsoft.com/office/drawing/2014/main" id="{17832A34-9123-E9A5-00C6-B9DB6435E4A5}"/>
                </a:ext>
              </a:extLst>
            </p:cNvPr>
            <p:cNvGrpSpPr/>
            <p:nvPr/>
          </p:nvGrpSpPr>
          <p:grpSpPr>
            <a:xfrm>
              <a:off x="3082028" y="8392657"/>
              <a:ext cx="703086" cy="504437"/>
              <a:chOff x="7445073" y="3660659"/>
              <a:chExt cx="558702" cy="440079"/>
            </a:xfrm>
          </p:grpSpPr>
          <p:sp>
            <p:nvSpPr>
              <p:cNvPr id="94" name="사각형: 둥근 모서리 93">
                <a:extLst>
                  <a:ext uri="{FF2B5EF4-FFF2-40B4-BE49-F238E27FC236}">
                    <a16:creationId xmlns:a16="http://schemas.microsoft.com/office/drawing/2014/main" id="{3AF36CFD-C0FC-76B1-CAA2-D2FD8EC89E12}"/>
                  </a:ext>
                </a:extLst>
              </p:cNvPr>
              <p:cNvSpPr/>
              <p:nvPr/>
            </p:nvSpPr>
            <p:spPr>
              <a:xfrm>
                <a:off x="7445073" y="3660659"/>
                <a:ext cx="558702" cy="440079"/>
              </a:xfrm>
              <a:prstGeom prst="roundRect">
                <a:avLst/>
              </a:prstGeom>
              <a:solidFill>
                <a:sysClr val="window" lastClr="FFFFFF">
                  <a:lumMod val="75000"/>
                </a:sysClr>
              </a:solidFill>
              <a:ln w="12700" cap="flat" cmpd="sng" algn="ctr">
                <a:noFill/>
                <a:prstDash val="solid"/>
                <a:miter lim="800000"/>
              </a:ln>
              <a:effectLst/>
            </p:spPr>
            <p:txBody>
              <a:bodyPr wrap="none" bIns="0" rtlCol="0" anchor="b"/>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850" b="0" i="0" u="none" strike="noStrike" kern="0" cap="none" spc="-100" normalizeH="0" baseline="0" noProof="0" dirty="0">
                    <a:ln>
                      <a:solidFill>
                        <a:srgbClr val="0091DA">
                          <a:alpha val="0"/>
                        </a:srgbClr>
                      </a:solidFill>
                    </a:ln>
                    <a:solidFill>
                      <a:srgbClr val="000000">
                        <a:lumMod val="75000"/>
                        <a:lumOff val="25000"/>
                      </a:srgbClr>
                    </a:solidFill>
                    <a:effectLst/>
                    <a:uLnTx/>
                    <a:uFillTx/>
                    <a:latin typeface="KoPub돋움체 Medium"/>
                    <a:ea typeface="KoPub돋움체 Medium"/>
                    <a:cs typeface="+mn-cs"/>
                  </a:rPr>
                  <a:t>레이블링 데이터</a:t>
                </a:r>
              </a:p>
            </p:txBody>
          </p:sp>
          <p:pic>
            <p:nvPicPr>
              <p:cNvPr id="95" name="그림 94">
                <a:extLst>
                  <a:ext uri="{FF2B5EF4-FFF2-40B4-BE49-F238E27FC236}">
                    <a16:creationId xmlns:a16="http://schemas.microsoft.com/office/drawing/2014/main" id="{36FB40ED-DD67-A96D-711B-0FB95F3ED0FC}"/>
                  </a:ext>
                </a:extLst>
              </p:cNvPr>
              <p:cNvPicPr>
                <a:picLocks noChangeAspect="1"/>
              </p:cNvPicPr>
              <p:nvPr/>
            </p:nvPicPr>
            <p:blipFill>
              <a:blip r:embed="rId7">
                <a:lum bright="70000" contrast="-70000"/>
              </a:blip>
              <a:stretch>
                <a:fillRect/>
              </a:stretch>
            </p:blipFill>
            <p:spPr>
              <a:xfrm>
                <a:off x="7629222" y="3714419"/>
                <a:ext cx="198907" cy="207748"/>
              </a:xfrm>
              <a:prstGeom prst="rect">
                <a:avLst/>
              </a:prstGeom>
            </p:spPr>
          </p:pic>
        </p:grpSp>
        <p:grpSp>
          <p:nvGrpSpPr>
            <p:cNvPr id="96" name="그룹 95">
              <a:extLst>
                <a:ext uri="{FF2B5EF4-FFF2-40B4-BE49-F238E27FC236}">
                  <a16:creationId xmlns:a16="http://schemas.microsoft.com/office/drawing/2014/main" id="{C7AD353D-2F53-3B60-1EC3-2C408A780295}"/>
                </a:ext>
              </a:extLst>
            </p:cNvPr>
            <p:cNvGrpSpPr/>
            <p:nvPr/>
          </p:nvGrpSpPr>
          <p:grpSpPr>
            <a:xfrm>
              <a:off x="747585" y="8392648"/>
              <a:ext cx="753744" cy="504437"/>
              <a:chOff x="5525171" y="3660649"/>
              <a:chExt cx="558702" cy="440079"/>
            </a:xfrm>
          </p:grpSpPr>
          <p:sp>
            <p:nvSpPr>
              <p:cNvPr id="97" name="사각형: 둥근 모서리 96">
                <a:extLst>
                  <a:ext uri="{FF2B5EF4-FFF2-40B4-BE49-F238E27FC236}">
                    <a16:creationId xmlns:a16="http://schemas.microsoft.com/office/drawing/2014/main" id="{6C441A6B-DF3C-8ABF-5480-DCB74B34D8B9}"/>
                  </a:ext>
                </a:extLst>
              </p:cNvPr>
              <p:cNvSpPr/>
              <p:nvPr/>
            </p:nvSpPr>
            <p:spPr>
              <a:xfrm>
                <a:off x="5525171" y="3660649"/>
                <a:ext cx="558702" cy="440079"/>
              </a:xfrm>
              <a:prstGeom prst="roundRect">
                <a:avLst/>
              </a:prstGeom>
              <a:solidFill>
                <a:sysClr val="window" lastClr="FFFFFF">
                  <a:lumMod val="75000"/>
                </a:sysClr>
              </a:solidFill>
              <a:ln w="12700" cap="flat" cmpd="sng" algn="ctr">
                <a:noFill/>
                <a:prstDash val="solid"/>
                <a:miter lim="800000"/>
              </a:ln>
              <a:effectLst/>
            </p:spPr>
            <p:txBody>
              <a:bodyPr wrap="none" bIns="0" rtlCol="0" anchor="b"/>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850" b="0" i="0" u="none" strike="noStrike" kern="0" cap="none" spc="-100" normalizeH="0" baseline="0" noProof="0" dirty="0">
                    <a:ln>
                      <a:solidFill>
                        <a:srgbClr val="0091DA">
                          <a:alpha val="0"/>
                        </a:srgbClr>
                      </a:solidFill>
                    </a:ln>
                    <a:solidFill>
                      <a:srgbClr val="000000">
                        <a:lumMod val="75000"/>
                        <a:lumOff val="25000"/>
                      </a:srgbClr>
                    </a:solidFill>
                    <a:effectLst/>
                    <a:uLnTx/>
                    <a:uFillTx/>
                    <a:latin typeface="KoPub돋움체 Medium"/>
                    <a:ea typeface="KoPub돋움체 Medium"/>
                    <a:cs typeface="+mn-cs"/>
                  </a:rPr>
                  <a:t>데이터셋 정의</a:t>
                </a:r>
              </a:p>
            </p:txBody>
          </p:sp>
          <p:pic>
            <p:nvPicPr>
              <p:cNvPr id="98" name="그림 97">
                <a:extLst>
                  <a:ext uri="{FF2B5EF4-FFF2-40B4-BE49-F238E27FC236}">
                    <a16:creationId xmlns:a16="http://schemas.microsoft.com/office/drawing/2014/main" id="{77975193-55AF-49D2-42FD-9D4CC4852D09}"/>
                  </a:ext>
                </a:extLst>
              </p:cNvPr>
              <p:cNvPicPr>
                <a:picLocks noChangeAspect="1"/>
              </p:cNvPicPr>
              <p:nvPr/>
            </p:nvPicPr>
            <p:blipFill>
              <a:blip r:embed="rId8" cstate="print">
                <a:duotone>
                  <a:srgbClr val="F0F0F0">
                    <a:shade val="45000"/>
                    <a:satMod val="135000"/>
                  </a:srgbClr>
                  <a:prstClr val="white"/>
                </a:duotone>
                <a:extLst>
                  <a:ext uri="{28A0092B-C50C-407E-A947-70E740481C1C}">
                    <a14:useLocalDpi xmlns:a14="http://schemas.microsoft.com/office/drawing/2010/main" val="0"/>
                  </a:ext>
                </a:extLst>
              </a:blip>
              <a:stretch>
                <a:fillRect/>
              </a:stretch>
            </p:blipFill>
            <p:spPr>
              <a:xfrm>
                <a:off x="5691853" y="3707946"/>
                <a:ext cx="233112" cy="207965"/>
              </a:xfrm>
              <a:prstGeom prst="rect">
                <a:avLst/>
              </a:prstGeom>
            </p:spPr>
          </p:pic>
        </p:grpSp>
        <p:grpSp>
          <p:nvGrpSpPr>
            <p:cNvPr id="99" name="그룹 98">
              <a:extLst>
                <a:ext uri="{FF2B5EF4-FFF2-40B4-BE49-F238E27FC236}">
                  <a16:creationId xmlns:a16="http://schemas.microsoft.com/office/drawing/2014/main" id="{0B38A833-6071-965C-9E91-8A6135420A2E}"/>
                </a:ext>
              </a:extLst>
            </p:cNvPr>
            <p:cNvGrpSpPr/>
            <p:nvPr/>
          </p:nvGrpSpPr>
          <p:grpSpPr>
            <a:xfrm>
              <a:off x="1531733" y="8392645"/>
              <a:ext cx="692610" cy="504437"/>
              <a:chOff x="6134197" y="3660646"/>
              <a:chExt cx="558702" cy="440079"/>
            </a:xfrm>
          </p:grpSpPr>
          <p:sp>
            <p:nvSpPr>
              <p:cNvPr id="100" name="사각형: 둥근 모서리 99">
                <a:extLst>
                  <a:ext uri="{FF2B5EF4-FFF2-40B4-BE49-F238E27FC236}">
                    <a16:creationId xmlns:a16="http://schemas.microsoft.com/office/drawing/2014/main" id="{961777E0-BD29-24D6-7FBF-167A1D56424E}"/>
                  </a:ext>
                </a:extLst>
              </p:cNvPr>
              <p:cNvSpPr/>
              <p:nvPr/>
            </p:nvSpPr>
            <p:spPr>
              <a:xfrm>
                <a:off x="6134197" y="3660646"/>
                <a:ext cx="558702" cy="440079"/>
              </a:xfrm>
              <a:prstGeom prst="roundRect">
                <a:avLst/>
              </a:prstGeom>
              <a:solidFill>
                <a:sysClr val="window" lastClr="FFFFFF">
                  <a:lumMod val="75000"/>
                </a:sysClr>
              </a:solidFill>
              <a:ln w="12700" cap="flat" cmpd="sng" algn="ctr">
                <a:noFill/>
                <a:prstDash val="solid"/>
                <a:miter lim="800000"/>
              </a:ln>
              <a:effectLst/>
            </p:spPr>
            <p:txBody>
              <a:bodyPr wrap="none" bIns="0" rtlCol="0" anchor="b"/>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850" b="0" i="0" u="none" strike="noStrike" kern="0" cap="none" spc="-100" normalizeH="0" baseline="0" noProof="0" dirty="0">
                    <a:ln>
                      <a:solidFill>
                        <a:srgbClr val="0091DA">
                          <a:alpha val="0"/>
                        </a:srgbClr>
                      </a:solidFill>
                    </a:ln>
                    <a:solidFill>
                      <a:srgbClr val="000000">
                        <a:lumMod val="75000"/>
                        <a:lumOff val="25000"/>
                      </a:srgbClr>
                    </a:solidFill>
                    <a:effectLst/>
                    <a:uLnTx/>
                    <a:uFillTx/>
                    <a:latin typeface="KoPub돋움체 Medium"/>
                    <a:ea typeface="KoPub돋움체 Medium"/>
                    <a:cs typeface="+mn-cs"/>
                  </a:rPr>
                  <a:t>원시데이터</a:t>
                </a:r>
              </a:p>
            </p:txBody>
          </p:sp>
          <p:pic>
            <p:nvPicPr>
              <p:cNvPr id="101" name="그림 100">
                <a:extLst>
                  <a:ext uri="{FF2B5EF4-FFF2-40B4-BE49-F238E27FC236}">
                    <a16:creationId xmlns:a16="http://schemas.microsoft.com/office/drawing/2014/main" id="{4A481AEB-B99F-0D9E-D745-8BA1DD4F651D}"/>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71624" y="3728917"/>
                <a:ext cx="283848" cy="159560"/>
              </a:xfrm>
              <a:prstGeom prst="rect">
                <a:avLst/>
              </a:prstGeom>
            </p:spPr>
          </p:pic>
        </p:grpSp>
        <p:cxnSp>
          <p:nvCxnSpPr>
            <p:cNvPr id="102" name="연결선: 꺾임 101">
              <a:extLst>
                <a:ext uri="{FF2B5EF4-FFF2-40B4-BE49-F238E27FC236}">
                  <a16:creationId xmlns:a16="http://schemas.microsoft.com/office/drawing/2014/main" id="{87E9C2B6-99DD-651B-DB93-CA4C2BEE014A}"/>
                </a:ext>
              </a:extLst>
            </p:cNvPr>
            <p:cNvCxnSpPr>
              <a:cxnSpLocks/>
              <a:stCxn id="84" idx="6"/>
              <a:endCxn id="79" idx="4"/>
            </p:cNvCxnSpPr>
            <p:nvPr/>
          </p:nvCxnSpPr>
          <p:spPr>
            <a:xfrm flipV="1">
              <a:off x="3708323" y="6707878"/>
              <a:ext cx="174565" cy="1151906"/>
            </a:xfrm>
            <a:prstGeom prst="bentConnector2">
              <a:avLst/>
            </a:prstGeom>
            <a:noFill/>
            <a:ln w="28575" cap="flat" cmpd="sng" algn="ctr">
              <a:solidFill>
                <a:srgbClr val="00B8F5"/>
              </a:solidFill>
              <a:prstDash val="solid"/>
              <a:miter lim="800000"/>
              <a:tailEnd type="triangle" w="med" len="med"/>
            </a:ln>
            <a:effectLst/>
          </p:spPr>
        </p:cxnSp>
        <p:cxnSp>
          <p:nvCxnSpPr>
            <p:cNvPr id="103" name="직선 화살표 연결선 102">
              <a:extLst>
                <a:ext uri="{FF2B5EF4-FFF2-40B4-BE49-F238E27FC236}">
                  <a16:creationId xmlns:a16="http://schemas.microsoft.com/office/drawing/2014/main" id="{9B0B1DC2-F646-1672-DDB6-A1D8557B17F4}"/>
                </a:ext>
              </a:extLst>
            </p:cNvPr>
            <p:cNvCxnSpPr>
              <a:cxnSpLocks/>
              <a:stCxn id="82" idx="6"/>
            </p:cNvCxnSpPr>
            <p:nvPr/>
          </p:nvCxnSpPr>
          <p:spPr>
            <a:xfrm>
              <a:off x="1463996" y="7859784"/>
              <a:ext cx="129021" cy="0"/>
            </a:xfrm>
            <a:prstGeom prst="straightConnector1">
              <a:avLst/>
            </a:prstGeom>
            <a:noFill/>
            <a:ln w="28575" cap="flat" cmpd="sng" algn="ctr">
              <a:solidFill>
                <a:srgbClr val="00B8F5"/>
              </a:solidFill>
              <a:prstDash val="solid"/>
              <a:miter lim="800000"/>
              <a:tailEnd type="triangle" w="med" len="med"/>
            </a:ln>
            <a:effectLst/>
          </p:spPr>
        </p:cxnSp>
        <p:cxnSp>
          <p:nvCxnSpPr>
            <p:cNvPr id="104" name="직선 화살표 연결선 103">
              <a:extLst>
                <a:ext uri="{FF2B5EF4-FFF2-40B4-BE49-F238E27FC236}">
                  <a16:creationId xmlns:a16="http://schemas.microsoft.com/office/drawing/2014/main" id="{6ECBDA32-3584-CB5E-76CD-D9FA28B5D35D}"/>
                </a:ext>
              </a:extLst>
            </p:cNvPr>
            <p:cNvCxnSpPr>
              <a:cxnSpLocks/>
              <a:stCxn id="83" idx="6"/>
              <a:endCxn id="85" idx="2"/>
            </p:cNvCxnSpPr>
            <p:nvPr/>
          </p:nvCxnSpPr>
          <p:spPr>
            <a:xfrm>
              <a:off x="2193055" y="7859784"/>
              <a:ext cx="129021" cy="0"/>
            </a:xfrm>
            <a:prstGeom prst="straightConnector1">
              <a:avLst/>
            </a:prstGeom>
            <a:noFill/>
            <a:ln w="28575" cap="flat" cmpd="sng" algn="ctr">
              <a:solidFill>
                <a:srgbClr val="00B8F5"/>
              </a:solidFill>
              <a:prstDash val="solid"/>
              <a:miter lim="800000"/>
              <a:tailEnd type="triangle" w="med" len="med"/>
            </a:ln>
            <a:effectLst/>
          </p:spPr>
        </p:cxnSp>
        <p:cxnSp>
          <p:nvCxnSpPr>
            <p:cNvPr id="105" name="직선 화살표 연결선 104">
              <a:extLst>
                <a:ext uri="{FF2B5EF4-FFF2-40B4-BE49-F238E27FC236}">
                  <a16:creationId xmlns:a16="http://schemas.microsoft.com/office/drawing/2014/main" id="{C6FBCF5F-4C74-8D3F-A177-96975E28DF55}"/>
                </a:ext>
              </a:extLst>
            </p:cNvPr>
            <p:cNvCxnSpPr>
              <a:cxnSpLocks/>
              <a:stCxn id="85" idx="6"/>
              <a:endCxn id="84" idx="2"/>
            </p:cNvCxnSpPr>
            <p:nvPr/>
          </p:nvCxnSpPr>
          <p:spPr>
            <a:xfrm>
              <a:off x="2950689" y="7859784"/>
              <a:ext cx="129021" cy="0"/>
            </a:xfrm>
            <a:prstGeom prst="straightConnector1">
              <a:avLst/>
            </a:prstGeom>
            <a:noFill/>
            <a:ln w="28575" cap="flat" cmpd="sng" algn="ctr">
              <a:solidFill>
                <a:srgbClr val="00B8F5"/>
              </a:solidFill>
              <a:prstDash val="solid"/>
              <a:miter lim="800000"/>
              <a:tailEnd type="triangle" w="med" len="med"/>
            </a:ln>
            <a:effectLst/>
          </p:spPr>
        </p:cxnSp>
        <p:cxnSp>
          <p:nvCxnSpPr>
            <p:cNvPr id="106" name="직선 화살표 연결선 105">
              <a:extLst>
                <a:ext uri="{FF2B5EF4-FFF2-40B4-BE49-F238E27FC236}">
                  <a16:creationId xmlns:a16="http://schemas.microsoft.com/office/drawing/2014/main" id="{A658C7AA-5D16-3E36-F33D-9BEC1C2FAC9C}"/>
                </a:ext>
              </a:extLst>
            </p:cNvPr>
            <p:cNvCxnSpPr>
              <a:cxnSpLocks/>
            </p:cNvCxnSpPr>
            <p:nvPr/>
          </p:nvCxnSpPr>
          <p:spPr>
            <a:xfrm>
              <a:off x="1793024" y="8169304"/>
              <a:ext cx="0" cy="195678"/>
            </a:xfrm>
            <a:prstGeom prst="straightConnector1">
              <a:avLst/>
            </a:prstGeom>
            <a:noFill/>
            <a:ln w="28575" cap="flat" cmpd="sng" algn="ctr">
              <a:solidFill>
                <a:srgbClr val="00B8F5"/>
              </a:solidFill>
              <a:prstDash val="solid"/>
              <a:miter lim="800000"/>
              <a:tailEnd type="triangle" w="med" len="med"/>
            </a:ln>
            <a:effectLst/>
          </p:spPr>
        </p:cxnSp>
        <p:cxnSp>
          <p:nvCxnSpPr>
            <p:cNvPr id="107" name="직선 화살표 연결선 106">
              <a:extLst>
                <a:ext uri="{FF2B5EF4-FFF2-40B4-BE49-F238E27FC236}">
                  <a16:creationId xmlns:a16="http://schemas.microsoft.com/office/drawing/2014/main" id="{424C7E1C-F3CB-C4BE-D0BE-4B112EEA8F91}"/>
                </a:ext>
              </a:extLst>
            </p:cNvPr>
            <p:cNvCxnSpPr>
              <a:cxnSpLocks/>
            </p:cNvCxnSpPr>
            <p:nvPr/>
          </p:nvCxnSpPr>
          <p:spPr>
            <a:xfrm>
              <a:off x="1154849" y="8169304"/>
              <a:ext cx="0" cy="195678"/>
            </a:xfrm>
            <a:prstGeom prst="straightConnector1">
              <a:avLst/>
            </a:prstGeom>
            <a:noFill/>
            <a:ln w="28575" cap="flat" cmpd="sng" algn="ctr">
              <a:solidFill>
                <a:srgbClr val="00B8F5"/>
              </a:solidFill>
              <a:prstDash val="solid"/>
              <a:miter lim="800000"/>
              <a:tailEnd type="triangle" w="med" len="med"/>
            </a:ln>
            <a:effectLst/>
          </p:spPr>
        </p:cxnSp>
        <p:cxnSp>
          <p:nvCxnSpPr>
            <p:cNvPr id="108" name="직선 화살표 연결선 107">
              <a:extLst>
                <a:ext uri="{FF2B5EF4-FFF2-40B4-BE49-F238E27FC236}">
                  <a16:creationId xmlns:a16="http://schemas.microsoft.com/office/drawing/2014/main" id="{75F5389B-EB05-BC36-10AB-4F4E490AC25F}"/>
                </a:ext>
              </a:extLst>
            </p:cNvPr>
            <p:cNvCxnSpPr>
              <a:cxnSpLocks/>
            </p:cNvCxnSpPr>
            <p:nvPr/>
          </p:nvCxnSpPr>
          <p:spPr>
            <a:xfrm>
              <a:off x="2650274" y="8169304"/>
              <a:ext cx="0" cy="195678"/>
            </a:xfrm>
            <a:prstGeom prst="straightConnector1">
              <a:avLst/>
            </a:prstGeom>
            <a:noFill/>
            <a:ln w="28575" cap="flat" cmpd="sng" algn="ctr">
              <a:solidFill>
                <a:srgbClr val="00B8F5"/>
              </a:solidFill>
              <a:prstDash val="solid"/>
              <a:miter lim="800000"/>
              <a:tailEnd type="triangle" w="med" len="med"/>
            </a:ln>
            <a:effectLst/>
          </p:spPr>
        </p:cxnSp>
        <p:cxnSp>
          <p:nvCxnSpPr>
            <p:cNvPr id="109" name="직선 화살표 연결선 108">
              <a:extLst>
                <a:ext uri="{FF2B5EF4-FFF2-40B4-BE49-F238E27FC236}">
                  <a16:creationId xmlns:a16="http://schemas.microsoft.com/office/drawing/2014/main" id="{72DA16A1-7C35-E8E0-F58A-F3D42D168909}"/>
                </a:ext>
              </a:extLst>
            </p:cNvPr>
            <p:cNvCxnSpPr>
              <a:cxnSpLocks/>
            </p:cNvCxnSpPr>
            <p:nvPr/>
          </p:nvCxnSpPr>
          <p:spPr>
            <a:xfrm>
              <a:off x="3412274" y="8169304"/>
              <a:ext cx="0" cy="195678"/>
            </a:xfrm>
            <a:prstGeom prst="straightConnector1">
              <a:avLst/>
            </a:prstGeom>
            <a:noFill/>
            <a:ln w="28575" cap="flat" cmpd="sng" algn="ctr">
              <a:solidFill>
                <a:srgbClr val="00B8F5"/>
              </a:solidFill>
              <a:prstDash val="solid"/>
              <a:miter lim="800000"/>
              <a:tailEnd type="triangle" w="med" len="med"/>
            </a:ln>
            <a:effectLst/>
          </p:spPr>
        </p:cxnSp>
        <p:sp>
          <p:nvSpPr>
            <p:cNvPr id="111" name="TextBox 110">
              <a:extLst>
                <a:ext uri="{FF2B5EF4-FFF2-40B4-BE49-F238E27FC236}">
                  <a16:creationId xmlns:a16="http://schemas.microsoft.com/office/drawing/2014/main" id="{6F3AE8ED-1D68-B814-90B7-D5C672244D94}"/>
                </a:ext>
              </a:extLst>
            </p:cNvPr>
            <p:cNvSpPr txBox="1"/>
            <p:nvPr/>
          </p:nvSpPr>
          <p:spPr>
            <a:xfrm>
              <a:off x="3946325" y="6971798"/>
              <a:ext cx="196812" cy="805781"/>
            </a:xfrm>
            <a:prstGeom prst="rect">
              <a:avLst/>
            </a:prstGeom>
            <a:solidFill>
              <a:srgbClr val="E7F9FF"/>
            </a:solidFill>
          </p:spPr>
          <p:txBody>
            <a:bodyPr wrap="square" lIns="0" tIns="0" rIns="0" bIns="0" rtlCol="0">
              <a:spAutoFit/>
            </a:bodyPr>
            <a:lstStyle/>
            <a:p>
              <a:pPr marL="0" marR="0" lvl="0" indent="0" algn="ctr" defTabSz="742950" rtl="0" eaLnBrk="1" fontAlgn="auto" latinLnBrk="1" hangingPunct="1">
                <a:lnSpc>
                  <a:spcPct val="110000"/>
                </a:lnSpc>
                <a:spcBef>
                  <a:spcPts val="0"/>
                </a:spcBef>
                <a:spcAft>
                  <a:spcPts val="244"/>
                </a:spcAft>
                <a:buClrTx/>
                <a:buSzTx/>
                <a:buFontTx/>
                <a:buNone/>
                <a:tabLst/>
                <a:defRPr/>
              </a:pPr>
              <a:r>
                <a:rPr kumimoji="0" lang="ko-KR" altLang="en-US"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rPr>
                <a:t>검</a:t>
              </a:r>
              <a:endParaRPr kumimoji="0" lang="en-US" altLang="ko-KR"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endParaRPr>
            </a:p>
            <a:p>
              <a:pPr marL="0" marR="0" lvl="0" indent="0" algn="ctr" defTabSz="742950" rtl="0" eaLnBrk="1" fontAlgn="auto" latinLnBrk="1" hangingPunct="1">
                <a:lnSpc>
                  <a:spcPct val="110000"/>
                </a:lnSpc>
                <a:spcBef>
                  <a:spcPts val="0"/>
                </a:spcBef>
                <a:spcAft>
                  <a:spcPts val="244"/>
                </a:spcAft>
                <a:buClrTx/>
                <a:buSzTx/>
                <a:buFontTx/>
                <a:buNone/>
                <a:tabLst/>
                <a:defRPr/>
              </a:pPr>
              <a:r>
                <a:rPr kumimoji="0" lang="ko-KR" altLang="en-US"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rPr>
                <a:t>증</a:t>
              </a:r>
              <a:endParaRPr kumimoji="0" lang="en-US" altLang="ko-KR"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endParaRPr>
            </a:p>
            <a:p>
              <a:pPr marL="0" marR="0" lvl="0" indent="0" algn="ctr" defTabSz="742950" rtl="0" eaLnBrk="1" fontAlgn="auto" latinLnBrk="1" hangingPunct="1">
                <a:lnSpc>
                  <a:spcPct val="110000"/>
                </a:lnSpc>
                <a:spcBef>
                  <a:spcPts val="0"/>
                </a:spcBef>
                <a:spcAft>
                  <a:spcPts val="244"/>
                </a:spcAft>
                <a:buClrTx/>
                <a:buSzTx/>
                <a:buFontTx/>
                <a:buNone/>
                <a:tabLst/>
                <a:defRPr/>
              </a:pPr>
              <a:r>
                <a:rPr kumimoji="0" lang="ko-KR" altLang="en-US"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rPr>
                <a:t>영</a:t>
              </a:r>
              <a:endParaRPr kumimoji="0" lang="en-US" altLang="ko-KR"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endParaRPr>
            </a:p>
            <a:p>
              <a:pPr marL="0" marR="0" lvl="0" indent="0" algn="ctr" defTabSz="742950" rtl="0" eaLnBrk="1" fontAlgn="auto" latinLnBrk="1" hangingPunct="1">
                <a:lnSpc>
                  <a:spcPct val="110000"/>
                </a:lnSpc>
                <a:spcBef>
                  <a:spcPts val="0"/>
                </a:spcBef>
                <a:spcAft>
                  <a:spcPts val="244"/>
                </a:spcAft>
                <a:buClrTx/>
                <a:buSzTx/>
                <a:buFontTx/>
                <a:buNone/>
                <a:tabLst/>
                <a:defRPr/>
              </a:pPr>
              <a:r>
                <a:rPr kumimoji="0" lang="ko-KR" altLang="en-US" sz="1000" b="1" i="0" u="none" strike="noStrike" kern="0" cap="none" spc="-24" normalizeH="0" baseline="0" noProof="0" dirty="0">
                  <a:ln>
                    <a:solidFill>
                      <a:srgbClr val="0091DA">
                        <a:alpha val="0"/>
                      </a:srgbClr>
                    </a:solidFill>
                  </a:ln>
                  <a:solidFill>
                    <a:srgbClr val="132F95"/>
                  </a:solidFill>
                  <a:effectLst/>
                  <a:uLnTx/>
                  <a:uFillTx/>
                  <a:latin typeface="KoPub돋움체 Bold"/>
                  <a:ea typeface="KoPub돋움체 Medium"/>
                  <a:cs typeface="+mn-cs"/>
                </a:rPr>
                <a:t>역</a:t>
              </a:r>
            </a:p>
          </p:txBody>
        </p:sp>
        <p:sp>
          <p:nvSpPr>
            <p:cNvPr id="110" name="직사각형 109">
              <a:extLst>
                <a:ext uri="{FF2B5EF4-FFF2-40B4-BE49-F238E27FC236}">
                  <a16:creationId xmlns:a16="http://schemas.microsoft.com/office/drawing/2014/main" id="{0FA58C58-3738-1C48-A418-643FAD23075F}"/>
                </a:ext>
              </a:extLst>
            </p:cNvPr>
            <p:cNvSpPr/>
            <p:nvPr/>
          </p:nvSpPr>
          <p:spPr>
            <a:xfrm>
              <a:off x="652187" y="7399606"/>
              <a:ext cx="6048530" cy="1554911"/>
            </a:xfrm>
            <a:prstGeom prst="rect">
              <a:avLst/>
            </a:prstGeom>
            <a:noFill/>
            <a:ln w="12700">
              <a:solidFill>
                <a:srgbClr val="00B8F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13" name="오각형 3">
            <a:extLst>
              <a:ext uri="{FF2B5EF4-FFF2-40B4-BE49-F238E27FC236}">
                <a16:creationId xmlns:a16="http://schemas.microsoft.com/office/drawing/2014/main" id="{7FE5507B-9778-2013-55C2-6C4180E1DA48}"/>
              </a:ext>
            </a:extLst>
          </p:cNvPr>
          <p:cNvSpPr/>
          <p:nvPr/>
        </p:nvSpPr>
        <p:spPr bwMode="auto">
          <a:xfrm>
            <a:off x="4300647" y="5864103"/>
            <a:ext cx="2188643" cy="397695"/>
          </a:xfrm>
          <a:prstGeom prst="rect">
            <a:avLst/>
          </a:prstGeom>
          <a:solidFill>
            <a:sysClr val="window" lastClr="FFFFFF">
              <a:lumMod val="95000"/>
            </a:sysClr>
          </a:solidFill>
          <a:ln w="3175" algn="ctr">
            <a:noFill/>
            <a:miter lim="800000"/>
            <a:headEnd/>
            <a:tailEnd/>
          </a:ln>
          <a:effectLst/>
        </p:spPr>
        <p:txBody>
          <a:bodyPr lIns="29250" tIns="58500" rIns="29250" bIns="29250" rtlCol="0" anchor="t" anchorCtr="0"/>
          <a:lstStyle/>
          <a:p>
            <a:pPr marL="0" marR="5159" lvl="0" indent="0" algn="ctr" defTabSz="742950" rtl="0" eaLnBrk="1" fontAlgn="auto" latinLnBrk="1" hangingPunct="1">
              <a:lnSpc>
                <a:spcPct val="104200"/>
              </a:lnSpc>
              <a:spcBef>
                <a:spcPct val="50000"/>
              </a:spcBef>
              <a:spcAft>
                <a:spcPts val="0"/>
              </a:spcAft>
              <a:buClrTx/>
              <a:buSzTx/>
              <a:buFontTx/>
              <a:buNone/>
              <a:tabLst/>
              <a:defRPr/>
            </a:pPr>
            <a:endParaRPr kumimoji="0" lang="ko-KR" altLang="en-US" sz="1050" b="1" i="0" u="none" strike="noStrike" kern="0" cap="none" spc="0" normalizeH="0" baseline="0" noProof="0" dirty="0">
              <a:ln>
                <a:solidFill>
                  <a:srgbClr val="0091DA">
                    <a:alpha val="0"/>
                  </a:srgbClr>
                </a:solidFill>
              </a:ln>
              <a:solidFill>
                <a:srgbClr val="193DC1"/>
              </a:solidFill>
              <a:effectLst/>
              <a:uLnTx/>
              <a:uFillTx/>
              <a:latin typeface="KoPub돋움체 Medium"/>
              <a:ea typeface="KoPub돋움체 Medium"/>
              <a:cs typeface="+mn-cs"/>
            </a:endParaRPr>
          </a:p>
        </p:txBody>
      </p:sp>
      <p:sp>
        <p:nvSpPr>
          <p:cNvPr id="114" name="사각형: 둥근 모서리 113">
            <a:extLst>
              <a:ext uri="{FF2B5EF4-FFF2-40B4-BE49-F238E27FC236}">
                <a16:creationId xmlns:a16="http://schemas.microsoft.com/office/drawing/2014/main" id="{628AA8F7-8DE9-AA2E-845F-1F27F025EF02}"/>
              </a:ext>
            </a:extLst>
          </p:cNvPr>
          <p:cNvSpPr/>
          <p:nvPr/>
        </p:nvSpPr>
        <p:spPr>
          <a:xfrm>
            <a:off x="4440317" y="6628851"/>
            <a:ext cx="584530" cy="216958"/>
          </a:xfrm>
          <a:prstGeom prst="roundRect">
            <a:avLst/>
          </a:prstGeom>
          <a:solidFill>
            <a:srgbClr val="193DC1"/>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0" cap="none" spc="-50"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모델 성능</a:t>
            </a:r>
          </a:p>
        </p:txBody>
      </p:sp>
      <p:sp>
        <p:nvSpPr>
          <p:cNvPr id="115" name="사각형: 둥근 모서리 114">
            <a:extLst>
              <a:ext uri="{FF2B5EF4-FFF2-40B4-BE49-F238E27FC236}">
                <a16:creationId xmlns:a16="http://schemas.microsoft.com/office/drawing/2014/main" id="{5514721E-4229-ECB8-A2C4-69B704688431}"/>
              </a:ext>
            </a:extLst>
          </p:cNvPr>
          <p:cNvSpPr/>
          <p:nvPr/>
        </p:nvSpPr>
        <p:spPr>
          <a:xfrm>
            <a:off x="4440317" y="7126593"/>
            <a:ext cx="584530" cy="216958"/>
          </a:xfrm>
          <a:prstGeom prst="roundRect">
            <a:avLst/>
          </a:prstGeom>
          <a:solidFill>
            <a:srgbClr val="098E7E"/>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0" cap="none" spc="-50"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설명가능성</a:t>
            </a:r>
          </a:p>
        </p:txBody>
      </p:sp>
      <p:sp>
        <p:nvSpPr>
          <p:cNvPr id="116" name="직사각형 115">
            <a:extLst>
              <a:ext uri="{FF2B5EF4-FFF2-40B4-BE49-F238E27FC236}">
                <a16:creationId xmlns:a16="http://schemas.microsoft.com/office/drawing/2014/main" id="{E6961B55-E8DD-BD61-D7B7-5BAB1AD7D886}"/>
              </a:ext>
            </a:extLst>
          </p:cNvPr>
          <p:cNvSpPr/>
          <p:nvPr/>
        </p:nvSpPr>
        <p:spPr>
          <a:xfrm>
            <a:off x="4401158" y="5876476"/>
            <a:ext cx="2164940" cy="369332"/>
          </a:xfrm>
          <a:prstGeom prst="rect">
            <a:avLst/>
          </a:prstGeom>
        </p:spPr>
        <p:txBody>
          <a:bodyPr wrap="square">
            <a:spAutoFit/>
          </a:bodyPr>
          <a:lstStyle/>
          <a:p>
            <a:pPr marL="0" marR="0" lvl="0" indent="0" algn="l" defTabSz="742950" rtl="0" eaLnBrk="1" fontAlgn="base" latinLnBrk="0" hangingPunct="1">
              <a:lnSpc>
                <a:spcPct val="100000"/>
              </a:lnSpc>
              <a:spcBef>
                <a:spcPct val="50000"/>
              </a:spcBef>
              <a:spcAft>
                <a:spcPct val="0"/>
              </a:spcAft>
              <a:buClr>
                <a:srgbClr val="EEECE1"/>
              </a:buClr>
              <a:buSzTx/>
              <a:buFontTx/>
              <a:buNone/>
              <a:tabLst/>
              <a:defRPr/>
            </a:pPr>
            <a:r>
              <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AI </a:t>
            </a:r>
            <a:r>
              <a:rPr kumimoji="1" lang="ko-KR" altLang="en-US"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모델이 적정하게 구현되었는지 성능</a:t>
            </a:r>
            <a:r>
              <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 </a:t>
            </a:r>
            <a:r>
              <a:rPr kumimoji="1" lang="ko-KR" altLang="en-US"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편향성</a:t>
            </a:r>
            <a:r>
              <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 </a:t>
            </a:r>
            <a:r>
              <a:rPr kumimoji="1" lang="ko-KR" altLang="en-US"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rPr>
              <a:t>설명가능성 관점 검증</a:t>
            </a:r>
            <a:endParaRPr kumimoji="1" lang="en-US" altLang="ko-KR" sz="900" b="1" i="0" u="none" strike="noStrike" kern="0" cap="none" spc="0" normalizeH="0" baseline="0" noProof="0" dirty="0">
              <a:ln>
                <a:solidFill>
                  <a:srgbClr val="0091DA">
                    <a:alpha val="0"/>
                  </a:srgbClr>
                </a:solidFill>
              </a:ln>
              <a:solidFill>
                <a:prstClr val="black"/>
              </a:solidFill>
              <a:effectLst/>
              <a:uLnTx/>
              <a:uFillTx/>
              <a:latin typeface="KoPub돋움체 Medium"/>
              <a:ea typeface="KoPub돋움체 Medium"/>
              <a:cs typeface="+mn-cs"/>
            </a:endParaRPr>
          </a:p>
        </p:txBody>
      </p:sp>
      <p:sp>
        <p:nvSpPr>
          <p:cNvPr id="117" name="직사각형 116">
            <a:extLst>
              <a:ext uri="{FF2B5EF4-FFF2-40B4-BE49-F238E27FC236}">
                <a16:creationId xmlns:a16="http://schemas.microsoft.com/office/drawing/2014/main" id="{E3A012AB-2383-E704-50D3-A14767B58375}"/>
              </a:ext>
            </a:extLst>
          </p:cNvPr>
          <p:cNvSpPr/>
          <p:nvPr/>
        </p:nvSpPr>
        <p:spPr>
          <a:xfrm>
            <a:off x="4356069" y="6274625"/>
            <a:ext cx="2223980" cy="338554"/>
          </a:xfrm>
          <a:prstGeom prst="rect">
            <a:avLst/>
          </a:prstGeom>
        </p:spPr>
        <p:txBody>
          <a:bodyPr wrap="square">
            <a:spAutoFit/>
          </a:bodyPr>
          <a:lstStyle/>
          <a:p>
            <a:pPr marL="117000" marR="0" lvl="0" indent="-117000" algn="l" defTabSz="742950" rtl="0" eaLnBrk="1" fontAlgn="base" latinLnBrk="0" hangingPunct="1">
              <a:lnSpc>
                <a:spcPct val="100000"/>
              </a:lnSpc>
              <a:spcBef>
                <a:spcPts val="244"/>
              </a:spcBef>
              <a:spcAft>
                <a:spcPct val="0"/>
              </a:spcAft>
              <a:buClrTx/>
              <a:buSzTx/>
              <a:buFont typeface="Arial" panose="020B0604020202020204" pitchFamily="34" charset="0"/>
              <a:buChar char="•"/>
              <a:tabLst/>
              <a:defRPr/>
            </a:pP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테스트 데이터 기반 </a:t>
            </a:r>
            <a:r>
              <a:rPr kumimoji="1"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AI </a:t>
            </a: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모델 성능</a:t>
            </a:r>
            <a:r>
              <a:rPr kumimoji="1"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 </a:t>
            </a: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편향원인</a:t>
            </a:r>
            <a:r>
              <a:rPr kumimoji="1"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 </a:t>
            </a: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설명가능성 등 검증 수행</a:t>
            </a:r>
            <a:endParaRPr kumimoji="1"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endParaRPr>
          </a:p>
        </p:txBody>
      </p:sp>
      <p:sp>
        <p:nvSpPr>
          <p:cNvPr id="118" name="사각형: 둥근 모서리 117">
            <a:extLst>
              <a:ext uri="{FF2B5EF4-FFF2-40B4-BE49-F238E27FC236}">
                <a16:creationId xmlns:a16="http://schemas.microsoft.com/office/drawing/2014/main" id="{D6416491-7B96-C9C1-FE23-E14DF4F4A4A6}"/>
              </a:ext>
            </a:extLst>
          </p:cNvPr>
          <p:cNvSpPr/>
          <p:nvPr/>
        </p:nvSpPr>
        <p:spPr>
          <a:xfrm>
            <a:off x="4440317" y="6877722"/>
            <a:ext cx="584530" cy="216958"/>
          </a:xfrm>
          <a:prstGeom prst="roundRect">
            <a:avLst/>
          </a:prstGeom>
          <a:solidFill>
            <a:srgbClr val="00338D"/>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0" cap="none" spc="-50"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편향성</a:t>
            </a:r>
          </a:p>
        </p:txBody>
      </p:sp>
      <p:grpSp>
        <p:nvGrpSpPr>
          <p:cNvPr id="119" name="그룹 118">
            <a:extLst>
              <a:ext uri="{FF2B5EF4-FFF2-40B4-BE49-F238E27FC236}">
                <a16:creationId xmlns:a16="http://schemas.microsoft.com/office/drawing/2014/main" id="{FA50FB43-9964-2EE6-4986-4CC0D741DC55}"/>
              </a:ext>
            </a:extLst>
          </p:cNvPr>
          <p:cNvGrpSpPr/>
          <p:nvPr/>
        </p:nvGrpSpPr>
        <p:grpSpPr>
          <a:xfrm>
            <a:off x="5050971" y="6628851"/>
            <a:ext cx="1438319" cy="714700"/>
            <a:chOff x="6595578" y="3176938"/>
            <a:chExt cx="2845443" cy="714700"/>
          </a:xfrm>
        </p:grpSpPr>
        <p:sp>
          <p:nvSpPr>
            <p:cNvPr id="120" name="사각형: 둥근 모서리 119">
              <a:extLst>
                <a:ext uri="{FF2B5EF4-FFF2-40B4-BE49-F238E27FC236}">
                  <a16:creationId xmlns:a16="http://schemas.microsoft.com/office/drawing/2014/main" id="{9B409E7A-962C-C4C9-3890-DBEBE7DD67B0}"/>
                </a:ext>
              </a:extLst>
            </p:cNvPr>
            <p:cNvSpPr/>
            <p:nvPr/>
          </p:nvSpPr>
          <p:spPr>
            <a:xfrm>
              <a:off x="6595578" y="3176938"/>
              <a:ext cx="2845443" cy="216958"/>
            </a:xfrm>
            <a:prstGeom prst="roundRect">
              <a:avLst/>
            </a:prstGeom>
            <a:noFill/>
            <a:ln w="6350" cap="flat" cmpd="sng" algn="ctr">
              <a:solidFill>
                <a:schemeClr val="bg1">
                  <a:lumMod val="75000"/>
                </a:schemeClr>
              </a:solidFill>
              <a:prstDash val="solid"/>
              <a:miter lim="800000"/>
            </a:ln>
            <a:effectLst/>
          </p:spPr>
          <p:txBody>
            <a:bodyPr rot="0" spcFirstLastPara="0" vertOverflow="overflow" horzOverflow="overflow" vert="horz" wrap="square" lIns="0" tIns="44371" rIns="0" bIns="44371" numCol="1" spcCol="0" rtlCol="0" fromWordArt="0" anchor="ctr" anchorCtr="0" forceAA="0" compatLnSpc="1">
              <a:prstTxWarp prst="textNoShape">
                <a:avLst/>
              </a:prstTxWarp>
              <a:noAutofit/>
            </a:bodyPr>
            <a:lstStyle/>
            <a:p>
              <a:pPr marL="85725" marR="0" lvl="0" indent="0" algn="l" defTabSz="742950" rtl="0" eaLnBrk="1" fontAlgn="auto" latinLnBrk="0" hangingPunct="1">
                <a:lnSpc>
                  <a:spcPct val="100000"/>
                </a:lnSpc>
                <a:spcBef>
                  <a:spcPts val="0"/>
                </a:spcBef>
                <a:spcAft>
                  <a:spcPts val="0"/>
                </a:spcAft>
                <a:buClrTx/>
                <a:buSzTx/>
                <a:buFontTx/>
                <a:buNone/>
                <a:tabLst/>
                <a:defRPr/>
              </a:pP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성능에 대한 정량</a:t>
              </a:r>
              <a:r>
                <a:rPr kumimoji="0" lang="en-US" altLang="ko-KR"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정성적 평가</a:t>
              </a:r>
            </a:p>
          </p:txBody>
        </p:sp>
        <p:sp>
          <p:nvSpPr>
            <p:cNvPr id="121" name="사각형: 둥근 모서리 120">
              <a:extLst>
                <a:ext uri="{FF2B5EF4-FFF2-40B4-BE49-F238E27FC236}">
                  <a16:creationId xmlns:a16="http://schemas.microsoft.com/office/drawing/2014/main" id="{DBC78A3C-3799-9044-5FB6-82EE89A76C50}"/>
                </a:ext>
              </a:extLst>
            </p:cNvPr>
            <p:cNvSpPr/>
            <p:nvPr/>
          </p:nvSpPr>
          <p:spPr>
            <a:xfrm>
              <a:off x="6595578" y="3674680"/>
              <a:ext cx="2845443" cy="216958"/>
            </a:xfrm>
            <a:prstGeom prst="roundRect">
              <a:avLst/>
            </a:prstGeom>
            <a:noFill/>
            <a:ln w="6350" cap="flat" cmpd="sng" algn="ctr">
              <a:solidFill>
                <a:schemeClr val="bg1">
                  <a:lumMod val="75000"/>
                </a:schemeClr>
              </a:solidFill>
              <a:prstDash val="solid"/>
              <a:miter lim="800000"/>
            </a:ln>
            <a:effectLst/>
          </p:spPr>
          <p:txBody>
            <a:bodyPr rot="0" spcFirstLastPara="0" vertOverflow="overflow" horzOverflow="overflow" vert="horz" wrap="square" lIns="0" tIns="44371" rIns="0" bIns="44371" numCol="1" spcCol="0" rtlCol="0" fromWordArt="0" anchor="ctr" anchorCtr="0" forceAA="0" compatLnSpc="1">
              <a:prstTxWarp prst="textNoShape">
                <a:avLst/>
              </a:prstTxWarp>
              <a:noAutofit/>
            </a:bodyPr>
            <a:lstStyle/>
            <a:p>
              <a:pPr marL="85725" marR="0" lvl="0" indent="0" algn="l" defTabSz="74295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XAI*</a:t>
              </a:r>
              <a:r>
                <a:rPr kumimoji="0" lang="en-US" altLang="ko-KR" sz="800" b="0" i="0" u="none" strike="noStrike" kern="0" cap="none" spc="-80" normalizeH="0" baseline="30000" noProof="0" dirty="0">
                  <a:ln>
                    <a:solidFill>
                      <a:srgbClr val="0091DA">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및 사용자 통한 설명가능성 진단</a:t>
              </a:r>
            </a:p>
          </p:txBody>
        </p:sp>
        <p:sp>
          <p:nvSpPr>
            <p:cNvPr id="122" name="사각형: 둥근 모서리 121">
              <a:extLst>
                <a:ext uri="{FF2B5EF4-FFF2-40B4-BE49-F238E27FC236}">
                  <a16:creationId xmlns:a16="http://schemas.microsoft.com/office/drawing/2014/main" id="{4E0EB7B3-3CE0-D9D0-3001-F33B1F6BE8EC}"/>
                </a:ext>
              </a:extLst>
            </p:cNvPr>
            <p:cNvSpPr/>
            <p:nvPr/>
          </p:nvSpPr>
          <p:spPr>
            <a:xfrm>
              <a:off x="6595578" y="3425809"/>
              <a:ext cx="2845443" cy="216958"/>
            </a:xfrm>
            <a:prstGeom prst="roundRect">
              <a:avLst/>
            </a:prstGeom>
            <a:noFill/>
            <a:ln w="6350" cap="flat" cmpd="sng" algn="ctr">
              <a:solidFill>
                <a:schemeClr val="bg1">
                  <a:lumMod val="75000"/>
                </a:schemeClr>
              </a:solidFill>
              <a:prstDash val="solid"/>
              <a:miter lim="800000"/>
            </a:ln>
            <a:effectLst/>
          </p:spPr>
          <p:txBody>
            <a:bodyPr rot="0" spcFirstLastPara="0" vertOverflow="overflow" horzOverflow="overflow" vert="horz" wrap="square" lIns="0" tIns="44371" rIns="0" bIns="44371" numCol="1" spcCol="0" rtlCol="0" fromWordArt="0" anchor="ctr" anchorCtr="0" forceAA="0" compatLnSpc="1">
              <a:prstTxWarp prst="textNoShape">
                <a:avLst/>
              </a:prstTxWarp>
              <a:noAutofit/>
            </a:bodyPr>
            <a:lstStyle/>
            <a:p>
              <a:pPr marL="85725" marR="0" lvl="0" indent="0" algn="l" defTabSz="742950" rtl="0" eaLnBrk="1" fontAlgn="auto" latinLnBrk="0" hangingPunct="1">
                <a:lnSpc>
                  <a:spcPct val="100000"/>
                </a:lnSpc>
                <a:spcBef>
                  <a:spcPts val="0"/>
                </a:spcBef>
                <a:spcAft>
                  <a:spcPts val="0"/>
                </a:spcAft>
                <a:buClrTx/>
                <a:buSzTx/>
                <a:buFontTx/>
                <a:buNone/>
                <a:tabLst/>
                <a:defRPr/>
              </a:pP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편향을 일으키는 원인 진단</a:t>
              </a:r>
            </a:p>
          </p:txBody>
        </p:sp>
      </p:grpSp>
      <p:sp>
        <p:nvSpPr>
          <p:cNvPr id="123" name="타원 122">
            <a:extLst>
              <a:ext uri="{FF2B5EF4-FFF2-40B4-BE49-F238E27FC236}">
                <a16:creationId xmlns:a16="http://schemas.microsoft.com/office/drawing/2014/main" id="{4B5EF030-3FF8-38FF-702D-66FA07AFB639}"/>
              </a:ext>
            </a:extLst>
          </p:cNvPr>
          <p:cNvSpPr/>
          <p:nvPr/>
        </p:nvSpPr>
        <p:spPr>
          <a:xfrm>
            <a:off x="4221617" y="5902174"/>
            <a:ext cx="178478" cy="178478"/>
          </a:xfrm>
          <a:prstGeom prst="ellipse">
            <a:avLst/>
          </a:prstGeom>
          <a:solidFill>
            <a:srgbClr val="193DC1"/>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a:ea typeface="KoPub돋움체 Bold"/>
                <a:cs typeface="+mn-cs"/>
              </a:rPr>
              <a:t>1</a:t>
            </a:r>
            <a:endPar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a:ea typeface="KoPub돋움체 Bold"/>
              <a:cs typeface="+mn-cs"/>
            </a:endParaRPr>
          </a:p>
        </p:txBody>
      </p:sp>
      <p:sp>
        <p:nvSpPr>
          <p:cNvPr id="125" name="사각형: 둥근 모서리 124">
            <a:extLst>
              <a:ext uri="{FF2B5EF4-FFF2-40B4-BE49-F238E27FC236}">
                <a16:creationId xmlns:a16="http://schemas.microsoft.com/office/drawing/2014/main" id="{CD9E15AC-922E-63E2-A506-7525058B940B}"/>
              </a:ext>
            </a:extLst>
          </p:cNvPr>
          <p:cNvSpPr/>
          <p:nvPr/>
        </p:nvSpPr>
        <p:spPr>
          <a:xfrm>
            <a:off x="4440316" y="8256773"/>
            <a:ext cx="584531" cy="216958"/>
          </a:xfrm>
          <a:prstGeom prst="roundRect">
            <a:avLst/>
          </a:prstGeom>
          <a:solidFill>
            <a:srgbClr val="193DC1"/>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0" cap="none" spc="-50"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적합성</a:t>
            </a:r>
          </a:p>
        </p:txBody>
      </p:sp>
      <p:sp>
        <p:nvSpPr>
          <p:cNvPr id="128" name="직사각형 127">
            <a:extLst>
              <a:ext uri="{FF2B5EF4-FFF2-40B4-BE49-F238E27FC236}">
                <a16:creationId xmlns:a16="http://schemas.microsoft.com/office/drawing/2014/main" id="{EC94D658-40C7-74C9-7F48-AC3D6902777D}"/>
              </a:ext>
            </a:extLst>
          </p:cNvPr>
          <p:cNvSpPr/>
          <p:nvPr/>
        </p:nvSpPr>
        <p:spPr>
          <a:xfrm>
            <a:off x="4356069" y="7902547"/>
            <a:ext cx="2223980" cy="338554"/>
          </a:xfrm>
          <a:prstGeom prst="rect">
            <a:avLst/>
          </a:prstGeom>
        </p:spPr>
        <p:txBody>
          <a:bodyPr wrap="square">
            <a:spAutoFit/>
          </a:bodyPr>
          <a:lstStyle/>
          <a:p>
            <a:pPr marL="117000" marR="0" lvl="0" indent="-117000" algn="l" defTabSz="742950" rtl="0" eaLnBrk="1" fontAlgn="base" latinLnBrk="0" hangingPunct="1">
              <a:lnSpc>
                <a:spcPct val="100000"/>
              </a:lnSpc>
              <a:spcBef>
                <a:spcPts val="244"/>
              </a:spcBef>
              <a:spcAft>
                <a:spcPct val="0"/>
              </a:spcAft>
              <a:buClrTx/>
              <a:buSzTx/>
              <a:buFont typeface="Arial" panose="020B0604020202020204" pitchFamily="34" charset="0"/>
              <a:buChar char="•"/>
              <a:tabLst/>
              <a:defRPr/>
            </a:pP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실데이터 기반 실질적 검토</a:t>
            </a:r>
            <a:r>
              <a:rPr kumimoji="1" lang="en-US" altLang="ko-KR"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 AI </a:t>
            </a:r>
            <a:r>
              <a:rPr kumimoji="1" lang="ko-KR" altLang="en-US" sz="800" b="0" i="0" u="none" strike="noStrike" kern="0" cap="none" spc="-50" normalizeH="0" baseline="0" noProof="0" dirty="0">
                <a:ln>
                  <a:solidFill>
                    <a:srgbClr val="0091DA">
                      <a:alpha val="0"/>
                    </a:srgbClr>
                  </a:solidFill>
                </a:ln>
                <a:solidFill>
                  <a:prstClr val="black"/>
                </a:solidFill>
                <a:effectLst/>
                <a:uLnTx/>
                <a:uFillTx/>
                <a:latin typeface="KoPub돋움체 Medium"/>
                <a:ea typeface="KoPub돋움체 Medium"/>
                <a:cs typeface="+mn-cs"/>
              </a:rPr>
              <a:t>기반 학습데이터 검증 자동화로 신속 정확한 검증 수행 </a:t>
            </a:r>
          </a:p>
        </p:txBody>
      </p:sp>
      <p:sp>
        <p:nvSpPr>
          <p:cNvPr id="129" name="사각형: 둥근 모서리 128">
            <a:extLst>
              <a:ext uri="{FF2B5EF4-FFF2-40B4-BE49-F238E27FC236}">
                <a16:creationId xmlns:a16="http://schemas.microsoft.com/office/drawing/2014/main" id="{E1D566AF-7892-EAE9-8B08-1FE4F017D0F5}"/>
              </a:ext>
            </a:extLst>
          </p:cNvPr>
          <p:cNvSpPr/>
          <p:nvPr/>
        </p:nvSpPr>
        <p:spPr>
          <a:xfrm>
            <a:off x="4440316" y="8505644"/>
            <a:ext cx="584531" cy="216958"/>
          </a:xfrm>
          <a:prstGeom prst="roundRect">
            <a:avLst/>
          </a:prstGeom>
          <a:solidFill>
            <a:srgbClr val="00338D"/>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ko-KR" altLang="en-US" sz="900" b="1" i="0" u="none" strike="noStrike" kern="0" cap="none" spc="-50"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t>정확성</a:t>
            </a:r>
          </a:p>
        </p:txBody>
      </p:sp>
      <p:grpSp>
        <p:nvGrpSpPr>
          <p:cNvPr id="130" name="그룹 129">
            <a:extLst>
              <a:ext uri="{FF2B5EF4-FFF2-40B4-BE49-F238E27FC236}">
                <a16:creationId xmlns:a16="http://schemas.microsoft.com/office/drawing/2014/main" id="{B8A9B619-26D1-CDE5-D3C8-CB581A0C5728}"/>
              </a:ext>
            </a:extLst>
          </p:cNvPr>
          <p:cNvGrpSpPr/>
          <p:nvPr/>
        </p:nvGrpSpPr>
        <p:grpSpPr>
          <a:xfrm>
            <a:off x="5050971" y="8256773"/>
            <a:ext cx="1438319" cy="465829"/>
            <a:chOff x="6516236" y="3176938"/>
            <a:chExt cx="2924785" cy="465829"/>
          </a:xfrm>
        </p:grpSpPr>
        <p:sp>
          <p:nvSpPr>
            <p:cNvPr id="131" name="사각형: 둥근 모서리 130">
              <a:extLst>
                <a:ext uri="{FF2B5EF4-FFF2-40B4-BE49-F238E27FC236}">
                  <a16:creationId xmlns:a16="http://schemas.microsoft.com/office/drawing/2014/main" id="{8E4F3CAA-67E9-214B-10B1-C6308220D6A3}"/>
                </a:ext>
              </a:extLst>
            </p:cNvPr>
            <p:cNvSpPr/>
            <p:nvPr/>
          </p:nvSpPr>
          <p:spPr>
            <a:xfrm>
              <a:off x="6516236" y="3176938"/>
              <a:ext cx="2924785" cy="216958"/>
            </a:xfrm>
            <a:prstGeom prst="roundRect">
              <a:avLst/>
            </a:prstGeom>
            <a:noFill/>
            <a:ln w="6350" cap="flat" cmpd="sng" algn="ctr">
              <a:solidFill>
                <a:schemeClr val="bg1">
                  <a:lumMod val="75000"/>
                </a:schemeClr>
              </a:solidFill>
              <a:prstDash val="solid"/>
              <a:miter lim="800000"/>
            </a:ln>
            <a:effectLst/>
          </p:spPr>
          <p:txBody>
            <a:bodyPr rot="0" spcFirstLastPara="0" vertOverflow="overflow" horzOverflow="overflow" vert="horz" wrap="square" lIns="0" tIns="44371" rIns="0" bIns="44371" numCol="1" spcCol="0" rtlCol="0" fromWordArt="0" anchor="ctr" anchorCtr="0" forceAA="0" compatLnSpc="1">
              <a:prstTxWarp prst="textNoShape">
                <a:avLst/>
              </a:prstTxWarp>
              <a:noAutofit/>
            </a:bodyPr>
            <a:lstStyle/>
            <a:p>
              <a:pPr marL="85725" marR="0" lvl="0" indent="0" algn="l" defTabSz="742950" rtl="0" eaLnBrk="1" fontAlgn="auto" latinLnBrk="0" hangingPunct="1">
                <a:lnSpc>
                  <a:spcPct val="100000"/>
                </a:lnSpc>
                <a:spcBef>
                  <a:spcPts val="0"/>
                </a:spcBef>
                <a:spcAft>
                  <a:spcPts val="0"/>
                </a:spcAft>
                <a:buClrTx/>
                <a:buSzTx/>
                <a:buFontTx/>
                <a:buNone/>
                <a:tabLst/>
                <a:defRPr/>
              </a:pP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학습용도의 적합성을 측정</a:t>
              </a:r>
            </a:p>
          </p:txBody>
        </p:sp>
        <p:sp>
          <p:nvSpPr>
            <p:cNvPr id="133" name="사각형: 둥근 모서리 132">
              <a:extLst>
                <a:ext uri="{FF2B5EF4-FFF2-40B4-BE49-F238E27FC236}">
                  <a16:creationId xmlns:a16="http://schemas.microsoft.com/office/drawing/2014/main" id="{AD58519A-6DCE-D06C-8F85-6AA35D918469}"/>
                </a:ext>
              </a:extLst>
            </p:cNvPr>
            <p:cNvSpPr/>
            <p:nvPr/>
          </p:nvSpPr>
          <p:spPr>
            <a:xfrm>
              <a:off x="6516236" y="3425809"/>
              <a:ext cx="2924785" cy="216958"/>
            </a:xfrm>
            <a:prstGeom prst="roundRect">
              <a:avLst/>
            </a:prstGeom>
            <a:noFill/>
            <a:ln w="6350" cap="flat" cmpd="sng" algn="ctr">
              <a:solidFill>
                <a:schemeClr val="bg1">
                  <a:lumMod val="75000"/>
                </a:schemeClr>
              </a:solidFill>
              <a:prstDash val="solid"/>
              <a:miter lim="800000"/>
            </a:ln>
            <a:effectLst/>
          </p:spPr>
          <p:txBody>
            <a:bodyPr rot="0" spcFirstLastPara="0" vertOverflow="overflow" horzOverflow="overflow" vert="horz" wrap="square" lIns="0" tIns="44371" rIns="0" bIns="44371" numCol="1" spcCol="0" rtlCol="0" fromWordArt="0" anchor="ctr" anchorCtr="0" forceAA="0" compatLnSpc="1">
              <a:prstTxWarp prst="textNoShape">
                <a:avLst/>
              </a:prstTxWarp>
              <a:noAutofit/>
            </a:bodyPr>
            <a:lstStyle/>
            <a:p>
              <a:pPr marL="85725" marR="0" lvl="0" indent="0" algn="l" defTabSz="742950" rtl="0" eaLnBrk="1" fontAlgn="auto" latinLnBrk="0" hangingPunct="1">
                <a:lnSpc>
                  <a:spcPct val="100000"/>
                </a:lnSpc>
                <a:spcBef>
                  <a:spcPts val="0"/>
                </a:spcBef>
                <a:spcAft>
                  <a:spcPts val="0"/>
                </a:spcAft>
                <a:buClrTx/>
                <a:buSzTx/>
                <a:buFontTx/>
                <a:buNone/>
                <a:tabLst/>
                <a:defRPr/>
              </a:pPr>
              <a:r>
                <a:rPr kumimoji="0" lang="ko-KR" altLang="en-US" sz="800" b="0" i="0" u="none" strike="noStrike" kern="0" cap="none" spc="-80" normalizeH="0" baseline="0" noProof="0" dirty="0">
                  <a:ln>
                    <a:solidFill>
                      <a:srgbClr val="0091DA">
                        <a:alpha val="0"/>
                      </a:srgbClr>
                    </a:solidFill>
                  </a:ln>
                  <a:solidFill>
                    <a:srgbClr val="000000"/>
                  </a:solidFill>
                  <a:effectLst/>
                  <a:uLnTx/>
                  <a:uFillTx/>
                  <a:latin typeface="KoPub돋움체 Medium"/>
                  <a:ea typeface="KoPub돋움체 Medium"/>
                  <a:cs typeface="+mn-cs"/>
                </a:rPr>
                <a:t>레이블링 정확성을 측정</a:t>
              </a:r>
            </a:p>
          </p:txBody>
        </p:sp>
      </p:grpSp>
      <p:sp>
        <p:nvSpPr>
          <p:cNvPr id="134" name="타원 133">
            <a:extLst>
              <a:ext uri="{FF2B5EF4-FFF2-40B4-BE49-F238E27FC236}">
                <a16:creationId xmlns:a16="http://schemas.microsoft.com/office/drawing/2014/main" id="{E429588D-AE49-8349-9F3B-3EE5E42054CE}"/>
              </a:ext>
            </a:extLst>
          </p:cNvPr>
          <p:cNvSpPr/>
          <p:nvPr/>
        </p:nvSpPr>
        <p:spPr>
          <a:xfrm>
            <a:off x="4221617" y="7530096"/>
            <a:ext cx="178478" cy="178478"/>
          </a:xfrm>
          <a:prstGeom prst="ellipse">
            <a:avLst/>
          </a:prstGeom>
          <a:solidFill>
            <a:srgbClr val="193DC1"/>
          </a:solidFill>
          <a:ln w="12700" cap="flat" cmpd="sng" algn="ctr">
            <a:noFill/>
            <a:prstDash val="solid"/>
            <a:miter lim="800000"/>
          </a:ln>
          <a:effectLst/>
        </p:spPr>
        <p:txBody>
          <a:bodyPr rot="0" spcFirstLastPara="0" vertOverflow="overflow" horzOverflow="overflow" vert="horz" wrap="square" lIns="44371" tIns="44371" rIns="44371" bIns="44371" numCol="1" spcCol="0" rtlCol="0" fromWordArt="0" anchor="ctr" anchorCtr="0" forceAA="0" compatLnSpc="1">
            <a:prstTxWarp prst="textNoShape">
              <a:avLst/>
            </a:prstTxWarp>
            <a:noAutofit/>
          </a:bodyPr>
          <a:lstStyle/>
          <a:p>
            <a:pPr marL="0" marR="0" lvl="0" indent="0" algn="ctr" defTabSz="742950" rtl="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122" normalizeH="0" baseline="0" noProof="0" dirty="0">
                <a:ln>
                  <a:solidFill>
                    <a:srgbClr val="0091DA">
                      <a:alpha val="0"/>
                    </a:srgbClr>
                  </a:solidFill>
                </a:ln>
                <a:solidFill>
                  <a:prstClr val="white"/>
                </a:solidFill>
                <a:effectLst/>
                <a:uLnTx/>
                <a:uFillTx/>
                <a:latin typeface="KoPub돋움체 Bold"/>
                <a:ea typeface="KoPub돋움체 Bold"/>
                <a:cs typeface="+mn-cs"/>
              </a:rPr>
              <a:t>2</a:t>
            </a:r>
            <a:endParaRPr kumimoji="0" lang="ko-KR" altLang="en-US" sz="1000" b="1" i="0" u="none" strike="noStrike" kern="0" cap="none" spc="-122" normalizeH="0" baseline="0" noProof="0" dirty="0">
              <a:ln>
                <a:solidFill>
                  <a:srgbClr val="0091DA">
                    <a:alpha val="0"/>
                  </a:srgbClr>
                </a:solidFill>
              </a:ln>
              <a:solidFill>
                <a:prstClr val="white"/>
              </a:solidFill>
              <a:effectLst/>
              <a:uLnTx/>
              <a:uFillTx/>
              <a:latin typeface="KoPub돋움체 Bold"/>
              <a:ea typeface="KoPub돋움체 Bold"/>
              <a:cs typeface="+mn-cs"/>
            </a:endParaRPr>
          </a:p>
        </p:txBody>
      </p:sp>
      <p:cxnSp>
        <p:nvCxnSpPr>
          <p:cNvPr id="137" name="직선 연결선 136">
            <a:extLst>
              <a:ext uri="{FF2B5EF4-FFF2-40B4-BE49-F238E27FC236}">
                <a16:creationId xmlns:a16="http://schemas.microsoft.com/office/drawing/2014/main" id="{104278BE-522C-3800-1724-57519E8E7778}"/>
              </a:ext>
            </a:extLst>
          </p:cNvPr>
          <p:cNvCxnSpPr>
            <a:cxnSpLocks/>
          </p:cNvCxnSpPr>
          <p:nvPr/>
        </p:nvCxnSpPr>
        <p:spPr>
          <a:xfrm>
            <a:off x="1957388" y="1281113"/>
            <a:ext cx="0" cy="402104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638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071581"/>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기반 업무 생산성 확대를 위한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Workforce</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전략 도출</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기술을 활용하여 기업의 사업목표에 부합하는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업무활용 전략과 운영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관리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촉진할 수 있는 거버넌스와 업무 프로세스를 설계하여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업무 생산성의 확대를 도모할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업무 생산성 확대 전략을 도출하기 위해서는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접목시킬 수 있는 적절한 업무를 선정하고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적합한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툴을 기반으로 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Workforce Policy’</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수립하여야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기술의 업무 활용을 높이고 리스크를 줄이기 위해서는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효율적으로 활용되어 개선 효과를 제공하는 것이 가능한 업무 대상 선정하는 것이 필요하다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적용 가능한 업무 범위가 선정되면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해당 업무를 진행하는 데 활용할 수 있는 데이터 범위를 규정하는 과정으로 이어진다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기술이 가지는 장∙단점과 업무 프로세스에서 발생할 수 있는 주요 리스크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테스크별 주요 프로세스를 정의하여 각 프로세스에 적용됨에 따라 얻어지는 효과와 리스크를 식별하여야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모델이 가지는 높은 활용성과 유연함을 기반으로 각 기업에서 활용하는 주요 툴과의 연계 절차를 구축하여 효용을 극대화할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기업이 활용하는 주요 업무 포털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그룹웨어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ERP,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협업 툴 등의 각 활용 도구가 가지는 특징과 활용법을 분석하고 이에 적합한 방식의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활용 방식을 정의해야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Workforce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구축을 위해서 사전에 전략적 방향과 활용체계를 정비해야 함과 함께 운영 단계에서 생길 수 있는 다양한 절차와 보안 위협을 정의하고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적합한 정책을 수립하여야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창출하는 결과물에 대한 높은 신뢰성을 확보하고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참여 주체 간의 책임 소재를 명확히 규정 하는 등의 주요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거버넌스 전략을 수립하여 기업 내에서 신뢰할 수 있는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AI Workforce Policy</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구성할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41491" y="417764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210873" y="291081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35287" y="3350564"/>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적절한 업무를 선정하고</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적합한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툴을 기반으로 한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Workforce Policy’</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수립</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586287"/>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F8ECCC6-B604-2C96-5DF0-C32C81AEE82A}"/>
              </a:ext>
            </a:extLst>
          </p:cNvPr>
          <p:cNvSpPr txBox="1"/>
          <p:nvPr/>
        </p:nvSpPr>
        <p:spPr>
          <a:xfrm>
            <a:off x="483991" y="5939290"/>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Workforce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적용 방안</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 name="TextBox 3">
            <a:extLst>
              <a:ext uri="{FF2B5EF4-FFF2-40B4-BE49-F238E27FC236}">
                <a16:creationId xmlns:a16="http://schemas.microsoft.com/office/drawing/2014/main" id="{B13DBF17-F630-3177-045C-7C3C7D792E09}"/>
              </a:ext>
            </a:extLst>
          </p:cNvPr>
          <p:cNvSpPr txBox="1"/>
          <p:nvPr/>
        </p:nvSpPr>
        <p:spPr>
          <a:xfrm>
            <a:off x="489216" y="9034302"/>
            <a:ext cx="413314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a:t>
            </a:r>
          </a:p>
        </p:txBody>
      </p:sp>
      <p:sp>
        <p:nvSpPr>
          <p:cNvPr id="5" name="직사각형 4">
            <a:extLst>
              <a:ext uri="{FF2B5EF4-FFF2-40B4-BE49-F238E27FC236}">
                <a16:creationId xmlns:a16="http://schemas.microsoft.com/office/drawing/2014/main" id="{9FAA28F4-9DA1-49A2-FEA3-9D336022D01D}"/>
              </a:ext>
            </a:extLst>
          </p:cNvPr>
          <p:cNvSpPr/>
          <p:nvPr/>
        </p:nvSpPr>
        <p:spPr>
          <a:xfrm>
            <a:off x="476250" y="6474692"/>
            <a:ext cx="2066514" cy="120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사각형: 둥근 모서리 5">
            <a:extLst>
              <a:ext uri="{FF2B5EF4-FFF2-40B4-BE49-F238E27FC236}">
                <a16:creationId xmlns:a16="http://schemas.microsoft.com/office/drawing/2014/main" id="{B026A3C7-7109-CF73-6174-4C51CD5F866B}"/>
              </a:ext>
            </a:extLst>
          </p:cNvPr>
          <p:cNvSpPr/>
          <p:nvPr/>
        </p:nvSpPr>
        <p:spPr>
          <a:xfrm>
            <a:off x="600075" y="6575604"/>
            <a:ext cx="1828800" cy="21572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AI </a:t>
            </a:r>
            <a:r>
              <a:rPr kumimoji="0" lang="ko-KR" altLang="en-US"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지원 업무 대상</a:t>
            </a:r>
          </a:p>
        </p:txBody>
      </p:sp>
      <p:grpSp>
        <p:nvGrpSpPr>
          <p:cNvPr id="18" name="그룹 17">
            <a:extLst>
              <a:ext uri="{FF2B5EF4-FFF2-40B4-BE49-F238E27FC236}">
                <a16:creationId xmlns:a16="http://schemas.microsoft.com/office/drawing/2014/main" id="{C39CAAF8-5049-C567-13FF-23395CB51395}"/>
              </a:ext>
            </a:extLst>
          </p:cNvPr>
          <p:cNvGrpSpPr/>
          <p:nvPr/>
        </p:nvGrpSpPr>
        <p:grpSpPr>
          <a:xfrm>
            <a:off x="664507" y="6874445"/>
            <a:ext cx="1650068" cy="716979"/>
            <a:chOff x="561035" y="6880426"/>
            <a:chExt cx="1526672" cy="681394"/>
          </a:xfrm>
        </p:grpSpPr>
        <p:grpSp>
          <p:nvGrpSpPr>
            <p:cNvPr id="8" name="그룹 7">
              <a:extLst>
                <a:ext uri="{FF2B5EF4-FFF2-40B4-BE49-F238E27FC236}">
                  <a16:creationId xmlns:a16="http://schemas.microsoft.com/office/drawing/2014/main" id="{D4D9AE24-B674-1CBF-A06B-051A8EBC66BB}"/>
                </a:ext>
              </a:extLst>
            </p:cNvPr>
            <p:cNvGrpSpPr/>
            <p:nvPr/>
          </p:nvGrpSpPr>
          <p:grpSpPr>
            <a:xfrm>
              <a:off x="561035" y="6880426"/>
              <a:ext cx="673877" cy="128605"/>
              <a:chOff x="946366" y="3381285"/>
              <a:chExt cx="811568" cy="186089"/>
            </a:xfrm>
          </p:grpSpPr>
          <p:sp>
            <p:nvSpPr>
              <p:cNvPr id="9" name="TextBox 8">
                <a:extLst>
                  <a:ext uri="{FF2B5EF4-FFF2-40B4-BE49-F238E27FC236}">
                    <a16:creationId xmlns:a16="http://schemas.microsoft.com/office/drawing/2014/main" id="{2DBC68E5-9342-C453-5128-5DBE4BDBB436}"/>
                  </a:ext>
                </a:extLst>
              </p:cNvPr>
              <p:cNvSpPr txBox="1"/>
              <p:nvPr/>
            </p:nvSpPr>
            <p:spPr>
              <a:xfrm>
                <a:off x="946366" y="3389235"/>
                <a:ext cx="811568" cy="1781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solidFill>
                        <a:srgbClr val="00338D">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Univers for KPMG"/>
                  </a:rPr>
                  <a:t>가능</a:t>
                </a:r>
              </a:p>
            </p:txBody>
          </p:sp>
          <p:cxnSp>
            <p:nvCxnSpPr>
              <p:cNvPr id="10" name="직선 연결선 9">
                <a:extLst>
                  <a:ext uri="{FF2B5EF4-FFF2-40B4-BE49-F238E27FC236}">
                    <a16:creationId xmlns:a16="http://schemas.microsoft.com/office/drawing/2014/main" id="{C332FFC4-0937-C138-FA8D-A3E8150179F6}"/>
                  </a:ext>
                </a:extLst>
              </p:cNvPr>
              <p:cNvCxnSpPr>
                <a:cxnSpLocks/>
              </p:cNvCxnSpPr>
              <p:nvPr/>
            </p:nvCxnSpPr>
            <p:spPr>
              <a:xfrm>
                <a:off x="950609" y="3381285"/>
                <a:ext cx="80308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9602010-E67F-F4F8-7773-538C381F05C8}"/>
                  </a:ext>
                </a:extLst>
              </p:cNvPr>
              <p:cNvCxnSpPr>
                <a:cxnSpLocks/>
              </p:cNvCxnSpPr>
              <p:nvPr/>
            </p:nvCxnSpPr>
            <p:spPr>
              <a:xfrm>
                <a:off x="950609" y="3560492"/>
                <a:ext cx="80308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그룹 11">
              <a:extLst>
                <a:ext uri="{FF2B5EF4-FFF2-40B4-BE49-F238E27FC236}">
                  <a16:creationId xmlns:a16="http://schemas.microsoft.com/office/drawing/2014/main" id="{CB1B2AFD-C807-F757-3BAB-DC7B943A1B3C}"/>
                </a:ext>
              </a:extLst>
            </p:cNvPr>
            <p:cNvGrpSpPr/>
            <p:nvPr/>
          </p:nvGrpSpPr>
          <p:grpSpPr>
            <a:xfrm>
              <a:off x="1413830" y="6881435"/>
              <a:ext cx="673877" cy="128605"/>
              <a:chOff x="946366" y="3381285"/>
              <a:chExt cx="811568" cy="186089"/>
            </a:xfrm>
          </p:grpSpPr>
          <p:sp>
            <p:nvSpPr>
              <p:cNvPr id="13" name="TextBox 12">
                <a:extLst>
                  <a:ext uri="{FF2B5EF4-FFF2-40B4-BE49-F238E27FC236}">
                    <a16:creationId xmlns:a16="http://schemas.microsoft.com/office/drawing/2014/main" id="{199B1A8C-CEB2-1F77-3D51-ABD02E7B62C6}"/>
                  </a:ext>
                </a:extLst>
              </p:cNvPr>
              <p:cNvSpPr txBox="1"/>
              <p:nvPr/>
            </p:nvSpPr>
            <p:spPr>
              <a:xfrm>
                <a:off x="946366" y="3389235"/>
                <a:ext cx="811568" cy="1781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solidFill>
                        <a:srgbClr val="00338D">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Univers for KPMG"/>
                  </a:rPr>
                  <a:t>불가능</a:t>
                </a:r>
              </a:p>
            </p:txBody>
          </p:sp>
          <p:cxnSp>
            <p:nvCxnSpPr>
              <p:cNvPr id="14" name="직선 연결선 13">
                <a:extLst>
                  <a:ext uri="{FF2B5EF4-FFF2-40B4-BE49-F238E27FC236}">
                    <a16:creationId xmlns:a16="http://schemas.microsoft.com/office/drawing/2014/main" id="{59FB1944-39E2-D2AF-73C6-AC71DA22AC43}"/>
                  </a:ext>
                </a:extLst>
              </p:cNvPr>
              <p:cNvCxnSpPr>
                <a:cxnSpLocks/>
              </p:cNvCxnSpPr>
              <p:nvPr/>
            </p:nvCxnSpPr>
            <p:spPr>
              <a:xfrm>
                <a:off x="950609" y="3381285"/>
                <a:ext cx="80308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3D3653FC-1403-9F52-9D52-C6391B13074E}"/>
                  </a:ext>
                </a:extLst>
              </p:cNvPr>
              <p:cNvCxnSpPr>
                <a:cxnSpLocks/>
              </p:cNvCxnSpPr>
              <p:nvPr/>
            </p:nvCxnSpPr>
            <p:spPr>
              <a:xfrm>
                <a:off x="950609" y="3560492"/>
                <a:ext cx="80308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직사각형 15">
              <a:extLst>
                <a:ext uri="{FF2B5EF4-FFF2-40B4-BE49-F238E27FC236}">
                  <a16:creationId xmlns:a16="http://schemas.microsoft.com/office/drawing/2014/main" id="{B8DFC471-51B4-EDD4-5AEF-AA39C265C57B}"/>
                </a:ext>
              </a:extLst>
            </p:cNvPr>
            <p:cNvSpPr/>
            <p:nvPr/>
          </p:nvSpPr>
          <p:spPr>
            <a:xfrm>
              <a:off x="561035" y="7045001"/>
              <a:ext cx="670354" cy="516819"/>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영업관리</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CRM/</a:t>
              </a: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마케팅</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HR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구매</a:t>
              </a:r>
              <a:r>
                <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재고</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endPar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7" name="직사각형 16">
              <a:extLst>
                <a:ext uri="{FF2B5EF4-FFF2-40B4-BE49-F238E27FC236}">
                  <a16:creationId xmlns:a16="http://schemas.microsoft.com/office/drawing/2014/main" id="{C7178598-D080-7069-ADFC-93D0B8906E62}"/>
                </a:ext>
              </a:extLst>
            </p:cNvPr>
            <p:cNvSpPr/>
            <p:nvPr/>
          </p:nvSpPr>
          <p:spPr>
            <a:xfrm>
              <a:off x="1415591" y="7045001"/>
              <a:ext cx="670354" cy="516819"/>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설비운영</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안전</a:t>
              </a:r>
              <a:r>
                <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보안</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품질관리</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endPar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9" name="직사각형 18">
            <a:extLst>
              <a:ext uri="{FF2B5EF4-FFF2-40B4-BE49-F238E27FC236}">
                <a16:creationId xmlns:a16="http://schemas.microsoft.com/office/drawing/2014/main" id="{C1E0CBEF-ED2F-14CB-EB53-0117DBDA05B3}"/>
              </a:ext>
            </a:extLst>
          </p:cNvPr>
          <p:cNvSpPr/>
          <p:nvPr/>
        </p:nvSpPr>
        <p:spPr>
          <a:xfrm>
            <a:off x="2640057" y="6474692"/>
            <a:ext cx="2066514" cy="120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0" name="사각형: 둥근 모서리 19">
            <a:extLst>
              <a:ext uri="{FF2B5EF4-FFF2-40B4-BE49-F238E27FC236}">
                <a16:creationId xmlns:a16="http://schemas.microsoft.com/office/drawing/2014/main" id="{9EC78053-E8F4-962D-694C-74F2EA301CD8}"/>
              </a:ext>
            </a:extLst>
          </p:cNvPr>
          <p:cNvSpPr/>
          <p:nvPr/>
        </p:nvSpPr>
        <p:spPr>
          <a:xfrm>
            <a:off x="2763882" y="6575604"/>
            <a:ext cx="1828800" cy="21572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활용 가능 데이터</a:t>
            </a:r>
          </a:p>
        </p:txBody>
      </p:sp>
      <p:grpSp>
        <p:nvGrpSpPr>
          <p:cNvPr id="56" name="그룹 55">
            <a:extLst>
              <a:ext uri="{FF2B5EF4-FFF2-40B4-BE49-F238E27FC236}">
                <a16:creationId xmlns:a16="http://schemas.microsoft.com/office/drawing/2014/main" id="{73684C3A-0B62-91C2-2553-963E61AD80CD}"/>
              </a:ext>
            </a:extLst>
          </p:cNvPr>
          <p:cNvGrpSpPr/>
          <p:nvPr/>
        </p:nvGrpSpPr>
        <p:grpSpPr>
          <a:xfrm>
            <a:off x="2742270" y="6893109"/>
            <a:ext cx="1874211" cy="698315"/>
            <a:chOff x="2736048" y="6874344"/>
            <a:chExt cx="1717794" cy="698315"/>
          </a:xfrm>
        </p:grpSpPr>
        <p:sp>
          <p:nvSpPr>
            <p:cNvPr id="36" name="TextBox 35">
              <a:extLst>
                <a:ext uri="{FF2B5EF4-FFF2-40B4-BE49-F238E27FC236}">
                  <a16:creationId xmlns:a16="http://schemas.microsoft.com/office/drawing/2014/main" id="{46978DC7-F41F-16B0-35DF-F1F1CB137AF5}"/>
                </a:ext>
              </a:extLst>
            </p:cNvPr>
            <p:cNvSpPr txBox="1"/>
            <p:nvPr/>
          </p:nvSpPr>
          <p:spPr>
            <a:xfrm>
              <a:off x="2764981" y="6874344"/>
              <a:ext cx="1662795" cy="10772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solidFill>
                      <a:srgbClr val="00338D">
                        <a:alpha val="0"/>
                      </a:srgbClr>
                    </a:solidFill>
                  </a:ln>
                  <a:solidFill>
                    <a:srgbClr val="00B8F5">
                      <a:lumMod val="20000"/>
                      <a:lumOff val="80000"/>
                    </a:srgbClr>
                  </a:solidFill>
                  <a:effectLst/>
                  <a:uLnTx/>
                  <a:uFillTx/>
                  <a:latin typeface="KoPub돋움체 Medium" panose="00000600000000000000" pitchFamily="2" charset="-127"/>
                  <a:ea typeface="KoPub돋움체 Medium" panose="00000600000000000000" pitchFamily="2" charset="-127"/>
                  <a:cs typeface="Univers for KPMG"/>
                </a:rPr>
                <a:t>데이터 활용 </a:t>
              </a:r>
              <a:r>
                <a:rPr kumimoji="0" lang="en-US" altLang="ko-KR" sz="700" b="1" i="0" u="none" strike="noStrike" kern="1200" cap="none" spc="0" normalizeH="0" baseline="0" noProof="0" dirty="0">
                  <a:ln>
                    <a:solidFill>
                      <a:srgbClr val="00338D">
                        <a:alpha val="0"/>
                      </a:srgbClr>
                    </a:solidFill>
                  </a:ln>
                  <a:solidFill>
                    <a:srgbClr val="00B8F5">
                      <a:lumMod val="20000"/>
                      <a:lumOff val="80000"/>
                    </a:srgbClr>
                  </a:solidFill>
                  <a:effectLst/>
                  <a:uLnTx/>
                  <a:uFillTx/>
                  <a:latin typeface="KoPub돋움체 Medium" panose="00000600000000000000" pitchFamily="2" charset="-127"/>
                  <a:ea typeface="KoPub돋움체 Medium" panose="00000600000000000000" pitchFamily="2" charset="-127"/>
                  <a:cs typeface="Univers for KPMG"/>
                </a:rPr>
                <a:t>Guide</a:t>
              </a:r>
              <a:endParaRPr kumimoji="0" lang="ko-KR" altLang="en-US" sz="700" b="1" i="0" u="none" strike="noStrike" kern="1200" cap="none" spc="0" normalizeH="0" baseline="0" noProof="0" dirty="0">
                <a:ln>
                  <a:solidFill>
                    <a:srgbClr val="00338D">
                      <a:alpha val="0"/>
                    </a:srgbClr>
                  </a:solidFill>
                </a:ln>
                <a:solidFill>
                  <a:srgbClr val="00B8F5">
                    <a:lumMod val="20000"/>
                    <a:lumOff val="80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7" name="직사각형 36">
              <a:extLst>
                <a:ext uri="{FF2B5EF4-FFF2-40B4-BE49-F238E27FC236}">
                  <a16:creationId xmlns:a16="http://schemas.microsoft.com/office/drawing/2014/main" id="{46A889B6-08F7-C1DC-3177-0BAC3555DEF8}"/>
                </a:ext>
              </a:extLst>
            </p:cNvPr>
            <p:cNvSpPr/>
            <p:nvPr/>
          </p:nvSpPr>
          <p:spPr>
            <a:xfrm>
              <a:off x="2736048" y="7045000"/>
              <a:ext cx="670354" cy="527659"/>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사내 정보</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8" name="직사각형 37">
              <a:extLst>
                <a:ext uri="{FF2B5EF4-FFF2-40B4-BE49-F238E27FC236}">
                  <a16:creationId xmlns:a16="http://schemas.microsoft.com/office/drawing/2014/main" id="{E6912008-2785-B5BE-66A0-61665DF2D7CC}"/>
                </a:ext>
              </a:extLst>
            </p:cNvPr>
            <p:cNvSpPr/>
            <p:nvPr/>
          </p:nvSpPr>
          <p:spPr>
            <a:xfrm>
              <a:off x="3783488" y="7045001"/>
              <a:ext cx="670354" cy="527658"/>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외부 정보</a:t>
              </a: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39" name="그룹 38">
              <a:extLst>
                <a:ext uri="{FF2B5EF4-FFF2-40B4-BE49-F238E27FC236}">
                  <a16:creationId xmlns:a16="http://schemas.microsoft.com/office/drawing/2014/main" id="{0F2152B3-3E40-03B3-B3FD-3D29CDA84299}"/>
                </a:ext>
              </a:extLst>
            </p:cNvPr>
            <p:cNvGrpSpPr/>
            <p:nvPr/>
          </p:nvGrpSpPr>
          <p:grpSpPr>
            <a:xfrm>
              <a:off x="2761092" y="7181225"/>
              <a:ext cx="626813" cy="371290"/>
              <a:chOff x="6305385" y="3806997"/>
              <a:chExt cx="1105231" cy="508237"/>
            </a:xfrm>
          </p:grpSpPr>
          <p:sp>
            <p:nvSpPr>
              <p:cNvPr id="40" name="사각형: 둥근 모서리 39">
                <a:extLst>
                  <a:ext uri="{FF2B5EF4-FFF2-40B4-BE49-F238E27FC236}">
                    <a16:creationId xmlns:a16="http://schemas.microsoft.com/office/drawing/2014/main" id="{7090BCFA-617F-FF4F-B67C-5BCA9E96A599}"/>
                  </a:ext>
                </a:extLst>
              </p:cNvPr>
              <p:cNvSpPr/>
              <p:nvPr/>
            </p:nvSpPr>
            <p:spPr>
              <a:xfrm>
                <a:off x="6305385" y="3806997"/>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상품</a:t>
                </a:r>
              </a:p>
            </p:txBody>
          </p:sp>
          <p:sp>
            <p:nvSpPr>
              <p:cNvPr id="41" name="사각형: 둥근 모서리 40">
                <a:extLst>
                  <a:ext uri="{FF2B5EF4-FFF2-40B4-BE49-F238E27FC236}">
                    <a16:creationId xmlns:a16="http://schemas.microsoft.com/office/drawing/2014/main" id="{36FA0BBA-059F-B392-AB91-40DABB118988}"/>
                  </a:ext>
                </a:extLst>
              </p:cNvPr>
              <p:cNvSpPr/>
              <p:nvPr/>
            </p:nvSpPr>
            <p:spPr>
              <a:xfrm>
                <a:off x="6885830" y="3806997"/>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ERP</a:t>
                </a:r>
                <a:endPar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2" name="사각형: 둥근 모서리 41">
                <a:extLst>
                  <a:ext uri="{FF2B5EF4-FFF2-40B4-BE49-F238E27FC236}">
                    <a16:creationId xmlns:a16="http://schemas.microsoft.com/office/drawing/2014/main" id="{FDC2FB50-B11E-A276-5711-1E3C4110BDD4}"/>
                  </a:ext>
                </a:extLst>
              </p:cNvPr>
              <p:cNvSpPr/>
              <p:nvPr/>
            </p:nvSpPr>
            <p:spPr>
              <a:xfrm>
                <a:off x="6305385" y="3987554"/>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CSR</a:t>
                </a:r>
                <a:endPar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3" name="사각형: 둥근 모서리 42">
                <a:extLst>
                  <a:ext uri="{FF2B5EF4-FFF2-40B4-BE49-F238E27FC236}">
                    <a16:creationId xmlns:a16="http://schemas.microsoft.com/office/drawing/2014/main" id="{7BFE2FE7-E3DA-E1FB-5F74-CDFF27FA292F}"/>
                  </a:ext>
                </a:extLst>
              </p:cNvPr>
              <p:cNvSpPr/>
              <p:nvPr/>
            </p:nvSpPr>
            <p:spPr>
              <a:xfrm>
                <a:off x="6885830" y="3987554"/>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HR</a:t>
                </a:r>
                <a:endPar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4" name="사각형: 둥근 모서리 43">
                <a:extLst>
                  <a:ext uri="{FF2B5EF4-FFF2-40B4-BE49-F238E27FC236}">
                    <a16:creationId xmlns:a16="http://schemas.microsoft.com/office/drawing/2014/main" id="{7DFBC632-73F5-7E5E-29F1-8EDFC74278E1}"/>
                  </a:ext>
                </a:extLst>
              </p:cNvPr>
              <p:cNvSpPr/>
              <p:nvPr/>
            </p:nvSpPr>
            <p:spPr>
              <a:xfrm>
                <a:off x="6305385" y="4170432"/>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KMS</a:t>
                </a:r>
                <a:endPar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5" name="사각형: 둥근 모서리 44">
                <a:extLst>
                  <a:ext uri="{FF2B5EF4-FFF2-40B4-BE49-F238E27FC236}">
                    <a16:creationId xmlns:a16="http://schemas.microsoft.com/office/drawing/2014/main" id="{CB97C2EB-BEAE-97D7-E8DF-6BC79BD030BE}"/>
                  </a:ext>
                </a:extLst>
              </p:cNvPr>
              <p:cNvSpPr/>
              <p:nvPr/>
            </p:nvSpPr>
            <p:spPr>
              <a:xfrm>
                <a:off x="6885830" y="4170432"/>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문서</a:t>
                </a:r>
              </a:p>
            </p:txBody>
          </p:sp>
        </p:grpSp>
        <p:grpSp>
          <p:nvGrpSpPr>
            <p:cNvPr id="46" name="그룹 45">
              <a:extLst>
                <a:ext uri="{FF2B5EF4-FFF2-40B4-BE49-F238E27FC236}">
                  <a16:creationId xmlns:a16="http://schemas.microsoft.com/office/drawing/2014/main" id="{EFE29111-636B-BD48-43DE-05157C51D0D8}"/>
                </a:ext>
              </a:extLst>
            </p:cNvPr>
            <p:cNvGrpSpPr/>
            <p:nvPr/>
          </p:nvGrpSpPr>
          <p:grpSpPr>
            <a:xfrm>
              <a:off x="3801117" y="7181225"/>
              <a:ext cx="626813" cy="371290"/>
              <a:chOff x="6305385" y="3806997"/>
              <a:chExt cx="1105231" cy="508237"/>
            </a:xfrm>
          </p:grpSpPr>
          <p:sp>
            <p:nvSpPr>
              <p:cNvPr id="47" name="사각형: 둥근 모서리 46">
                <a:extLst>
                  <a:ext uri="{FF2B5EF4-FFF2-40B4-BE49-F238E27FC236}">
                    <a16:creationId xmlns:a16="http://schemas.microsoft.com/office/drawing/2014/main" id="{AD5E6FA0-44C8-FAE2-5DF5-6FE6AD4207A1}"/>
                  </a:ext>
                </a:extLst>
              </p:cNvPr>
              <p:cNvSpPr/>
              <p:nvPr/>
            </p:nvSpPr>
            <p:spPr>
              <a:xfrm>
                <a:off x="6305385" y="3806997"/>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시장</a:t>
                </a:r>
              </a:p>
            </p:txBody>
          </p:sp>
          <p:sp>
            <p:nvSpPr>
              <p:cNvPr id="48" name="사각형: 둥근 모서리 47">
                <a:extLst>
                  <a:ext uri="{FF2B5EF4-FFF2-40B4-BE49-F238E27FC236}">
                    <a16:creationId xmlns:a16="http://schemas.microsoft.com/office/drawing/2014/main" id="{D4767114-EDAD-B179-EDD4-A71C7B22F371}"/>
                  </a:ext>
                </a:extLst>
              </p:cNvPr>
              <p:cNvSpPr/>
              <p:nvPr/>
            </p:nvSpPr>
            <p:spPr>
              <a:xfrm>
                <a:off x="6885830" y="3806997"/>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경쟁사</a:t>
                </a:r>
              </a:p>
            </p:txBody>
          </p:sp>
          <p:sp>
            <p:nvSpPr>
              <p:cNvPr id="49" name="사각형: 둥근 모서리 48">
                <a:extLst>
                  <a:ext uri="{FF2B5EF4-FFF2-40B4-BE49-F238E27FC236}">
                    <a16:creationId xmlns:a16="http://schemas.microsoft.com/office/drawing/2014/main" id="{B0036EED-2B3C-476C-E93A-514166698034}"/>
                  </a:ext>
                </a:extLst>
              </p:cNvPr>
              <p:cNvSpPr/>
              <p:nvPr/>
            </p:nvSpPr>
            <p:spPr>
              <a:xfrm>
                <a:off x="6305385" y="3987554"/>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보고서</a:t>
                </a:r>
              </a:p>
            </p:txBody>
          </p:sp>
          <p:sp>
            <p:nvSpPr>
              <p:cNvPr id="50" name="사각형: 둥근 모서리 49">
                <a:extLst>
                  <a:ext uri="{FF2B5EF4-FFF2-40B4-BE49-F238E27FC236}">
                    <a16:creationId xmlns:a16="http://schemas.microsoft.com/office/drawing/2014/main" id="{6553B1FA-C45B-0869-B86B-F3E355BC4BF9}"/>
                  </a:ext>
                </a:extLst>
              </p:cNvPr>
              <p:cNvSpPr/>
              <p:nvPr/>
            </p:nvSpPr>
            <p:spPr>
              <a:xfrm>
                <a:off x="6885830" y="3987554"/>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뉴스</a:t>
                </a:r>
              </a:p>
            </p:txBody>
          </p:sp>
          <p:sp>
            <p:nvSpPr>
              <p:cNvPr id="51" name="사각형: 둥근 모서리 50">
                <a:extLst>
                  <a:ext uri="{FF2B5EF4-FFF2-40B4-BE49-F238E27FC236}">
                    <a16:creationId xmlns:a16="http://schemas.microsoft.com/office/drawing/2014/main" id="{B4C67188-E5A9-E948-A981-831DF1DA9F79}"/>
                  </a:ext>
                </a:extLst>
              </p:cNvPr>
              <p:cNvSpPr/>
              <p:nvPr/>
            </p:nvSpPr>
            <p:spPr>
              <a:xfrm>
                <a:off x="6305385" y="4170432"/>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SNS</a:t>
                </a:r>
                <a:endPar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2" name="사각형: 둥근 모서리 51">
                <a:extLst>
                  <a:ext uri="{FF2B5EF4-FFF2-40B4-BE49-F238E27FC236}">
                    <a16:creationId xmlns:a16="http://schemas.microsoft.com/office/drawing/2014/main" id="{0E8C58EA-1023-E88B-A9AA-21BB623E88FC}"/>
                  </a:ext>
                </a:extLst>
              </p:cNvPr>
              <p:cNvSpPr/>
              <p:nvPr/>
            </p:nvSpPr>
            <p:spPr>
              <a:xfrm>
                <a:off x="6885830" y="4170432"/>
                <a:ext cx="524786" cy="144802"/>
              </a:xfrm>
              <a:prstGeom prst="roundRect">
                <a:avLst>
                  <a:gd name="adj" fmla="val 705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기타</a:t>
                </a:r>
              </a:p>
            </p:txBody>
          </p:sp>
        </p:grpSp>
        <p:sp>
          <p:nvSpPr>
            <p:cNvPr id="53" name="화살표: 아래쪽 52">
              <a:extLst>
                <a:ext uri="{FF2B5EF4-FFF2-40B4-BE49-F238E27FC236}">
                  <a16:creationId xmlns:a16="http://schemas.microsoft.com/office/drawing/2014/main" id="{67A4A1EE-EBAC-CC6D-6402-0773013BEC65}"/>
                </a:ext>
              </a:extLst>
            </p:cNvPr>
            <p:cNvSpPr/>
            <p:nvPr/>
          </p:nvSpPr>
          <p:spPr>
            <a:xfrm rot="16200000">
              <a:off x="3536946" y="7254644"/>
              <a:ext cx="140049" cy="269957"/>
            </a:xfrm>
            <a:prstGeom prst="down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1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4" name="화살표: 아래쪽 53">
              <a:extLst>
                <a:ext uri="{FF2B5EF4-FFF2-40B4-BE49-F238E27FC236}">
                  <a16:creationId xmlns:a16="http://schemas.microsoft.com/office/drawing/2014/main" id="{BDC11C0B-CD83-6E92-4DA1-3D4B85C6449F}"/>
                </a:ext>
              </a:extLst>
            </p:cNvPr>
            <p:cNvSpPr/>
            <p:nvPr/>
          </p:nvSpPr>
          <p:spPr>
            <a:xfrm rot="5400000">
              <a:off x="3524842" y="7080356"/>
              <a:ext cx="140049" cy="269957"/>
            </a:xfrm>
            <a:prstGeom prst="downArrow">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100" b="0" i="0" u="none" strike="noStrike" kern="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55" name="곱하기 기호 54">
              <a:extLst>
                <a:ext uri="{FF2B5EF4-FFF2-40B4-BE49-F238E27FC236}">
                  <a16:creationId xmlns:a16="http://schemas.microsoft.com/office/drawing/2014/main" id="{0945970F-45C3-2DC4-5896-780226960601}"/>
                </a:ext>
              </a:extLst>
            </p:cNvPr>
            <p:cNvSpPr/>
            <p:nvPr/>
          </p:nvSpPr>
          <p:spPr>
            <a:xfrm>
              <a:off x="3496262" y="7313508"/>
              <a:ext cx="180848" cy="165573"/>
            </a:xfrm>
            <a:prstGeom prst="mathMultiply">
              <a:avLst>
                <a:gd name="adj1" fmla="val 1216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57" name="직사각형 56">
            <a:extLst>
              <a:ext uri="{FF2B5EF4-FFF2-40B4-BE49-F238E27FC236}">
                <a16:creationId xmlns:a16="http://schemas.microsoft.com/office/drawing/2014/main" id="{4EABFB22-4DAA-E281-04AD-D4C9339E6B6C}"/>
              </a:ext>
            </a:extLst>
          </p:cNvPr>
          <p:cNvSpPr/>
          <p:nvPr/>
        </p:nvSpPr>
        <p:spPr>
          <a:xfrm>
            <a:off x="476250" y="7770092"/>
            <a:ext cx="2066514" cy="120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8" name="사각형: 둥근 모서리 57">
            <a:extLst>
              <a:ext uri="{FF2B5EF4-FFF2-40B4-BE49-F238E27FC236}">
                <a16:creationId xmlns:a16="http://schemas.microsoft.com/office/drawing/2014/main" id="{ED22C5D6-5B5E-3E7C-16AE-170497373306}"/>
              </a:ext>
            </a:extLst>
          </p:cNvPr>
          <p:cNvSpPr/>
          <p:nvPr/>
        </p:nvSpPr>
        <p:spPr>
          <a:xfrm>
            <a:off x="600075" y="7871004"/>
            <a:ext cx="1828800" cy="21572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활용 도구</a:t>
            </a:r>
          </a:p>
        </p:txBody>
      </p:sp>
      <p:sp>
        <p:nvSpPr>
          <p:cNvPr id="135" name="직사각형 134">
            <a:extLst>
              <a:ext uri="{FF2B5EF4-FFF2-40B4-BE49-F238E27FC236}">
                <a16:creationId xmlns:a16="http://schemas.microsoft.com/office/drawing/2014/main" id="{C780E7A6-67AB-5F0F-1E6C-6F338B5EF955}"/>
              </a:ext>
            </a:extLst>
          </p:cNvPr>
          <p:cNvSpPr/>
          <p:nvPr/>
        </p:nvSpPr>
        <p:spPr>
          <a:xfrm>
            <a:off x="2640057" y="7770092"/>
            <a:ext cx="2066514" cy="1202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6" name="사각형: 둥근 모서리 135">
            <a:extLst>
              <a:ext uri="{FF2B5EF4-FFF2-40B4-BE49-F238E27FC236}">
                <a16:creationId xmlns:a16="http://schemas.microsoft.com/office/drawing/2014/main" id="{5F45AEBC-02CC-6B21-8E93-312076343AC2}"/>
              </a:ext>
            </a:extLst>
          </p:cNvPr>
          <p:cNvSpPr/>
          <p:nvPr/>
        </p:nvSpPr>
        <p:spPr>
          <a:xfrm>
            <a:off x="2763882" y="7871004"/>
            <a:ext cx="1828800" cy="21572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보안 </a:t>
            </a:r>
            <a:r>
              <a:rPr kumimoji="0" lang="en-US" altLang="ko-KR"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1" i="0" u="none" strike="noStrike" kern="1200" cap="none" spc="0" normalizeH="0" baseline="0" noProof="0" dirty="0">
                <a:ln>
                  <a:solidFill>
                    <a:srgbClr val="00338D">
                      <a:alpha val="0"/>
                    </a:srgbClr>
                  </a:solidFill>
                </a:ln>
                <a:gradFill>
                  <a:gsLst>
                    <a:gs pos="0">
                      <a:srgbClr val="000000">
                        <a:lumMod val="85000"/>
                        <a:lumOff val="15000"/>
                      </a:srgbClr>
                    </a:gs>
                    <a:gs pos="82000">
                      <a:srgbClr val="000000">
                        <a:lumMod val="85000"/>
                        <a:lumOff val="15000"/>
                      </a:srgbClr>
                    </a:gs>
                  </a:gsLst>
                  <a:lin ang="16200000" scaled="1"/>
                </a:gradFill>
                <a:effectLst/>
                <a:uLnTx/>
                <a:uFillTx/>
                <a:latin typeface="KoPub돋움체 Medium" panose="00000600000000000000" pitchFamily="2" charset="-127"/>
                <a:ea typeface="KoPub돋움체 Medium" panose="00000600000000000000" pitchFamily="2" charset="-127"/>
                <a:cs typeface="Univers for KPMG"/>
              </a:rPr>
              <a:t>운영 정책</a:t>
            </a:r>
          </a:p>
        </p:txBody>
      </p:sp>
      <p:sp>
        <p:nvSpPr>
          <p:cNvPr id="158" name="직사각형 157">
            <a:extLst>
              <a:ext uri="{FF2B5EF4-FFF2-40B4-BE49-F238E27FC236}">
                <a16:creationId xmlns:a16="http://schemas.microsoft.com/office/drawing/2014/main" id="{D2913808-4F8A-6457-6626-8521295A79B4}"/>
              </a:ext>
            </a:extLst>
          </p:cNvPr>
          <p:cNvSpPr/>
          <p:nvPr/>
        </p:nvSpPr>
        <p:spPr>
          <a:xfrm>
            <a:off x="665125" y="8140837"/>
            <a:ext cx="1645642" cy="128686"/>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업무 포털</a:t>
            </a:r>
            <a:r>
              <a:rPr kumimoji="0" lang="en-US" altLang="ko-KR"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(Web browser)</a:t>
            </a:r>
            <a:endPar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159" name="직사각형 158">
            <a:extLst>
              <a:ext uri="{FF2B5EF4-FFF2-40B4-BE49-F238E27FC236}">
                <a16:creationId xmlns:a16="http://schemas.microsoft.com/office/drawing/2014/main" id="{6BEFFF7F-7E76-C129-1C3C-9FEC059EB8B5}"/>
              </a:ext>
            </a:extLst>
          </p:cNvPr>
          <p:cNvSpPr/>
          <p:nvPr/>
        </p:nvSpPr>
        <p:spPr>
          <a:xfrm>
            <a:off x="665125" y="8303171"/>
            <a:ext cx="1645642" cy="128686"/>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그룹웨어</a:t>
            </a:r>
          </a:p>
        </p:txBody>
      </p:sp>
      <p:sp>
        <p:nvSpPr>
          <p:cNvPr id="160" name="직사각형 159">
            <a:extLst>
              <a:ext uri="{FF2B5EF4-FFF2-40B4-BE49-F238E27FC236}">
                <a16:creationId xmlns:a16="http://schemas.microsoft.com/office/drawing/2014/main" id="{28168D10-D9DF-B8A9-689A-4F0B49F01911}"/>
              </a:ext>
            </a:extLst>
          </p:cNvPr>
          <p:cNvSpPr/>
          <p:nvPr/>
        </p:nvSpPr>
        <p:spPr>
          <a:xfrm>
            <a:off x="665125" y="8465505"/>
            <a:ext cx="1645642" cy="128686"/>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ERP</a:t>
            </a:r>
            <a:endPar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161" name="직사각형 160">
            <a:extLst>
              <a:ext uri="{FF2B5EF4-FFF2-40B4-BE49-F238E27FC236}">
                <a16:creationId xmlns:a16="http://schemas.microsoft.com/office/drawing/2014/main" id="{BCC79BAE-8028-5EC6-2A82-433A30B2E18F}"/>
              </a:ext>
            </a:extLst>
          </p:cNvPr>
          <p:cNvSpPr/>
          <p:nvPr/>
        </p:nvSpPr>
        <p:spPr>
          <a:xfrm>
            <a:off x="665125" y="8627839"/>
            <a:ext cx="1645642" cy="128686"/>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협업 툴</a:t>
            </a:r>
          </a:p>
        </p:txBody>
      </p:sp>
      <p:sp>
        <p:nvSpPr>
          <p:cNvPr id="162" name="직사각형 161">
            <a:extLst>
              <a:ext uri="{FF2B5EF4-FFF2-40B4-BE49-F238E27FC236}">
                <a16:creationId xmlns:a16="http://schemas.microsoft.com/office/drawing/2014/main" id="{8767EF82-AE0A-3B91-8797-E5BD7289D0AF}"/>
              </a:ext>
            </a:extLst>
          </p:cNvPr>
          <p:cNvSpPr/>
          <p:nvPr/>
        </p:nvSpPr>
        <p:spPr>
          <a:xfrm>
            <a:off x="665125" y="8790173"/>
            <a:ext cx="1645642" cy="128686"/>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rPr>
              <a:t>Office</a:t>
            </a:r>
            <a:endParaRPr kumimoji="0" lang="ko-KR" altLang="en-US" sz="600" b="0" i="0" u="none" strike="noStrike" kern="1200" cap="none" spc="0" normalizeH="0" baseline="0" noProof="0" dirty="0">
              <a:ln>
                <a:solidFill>
                  <a:srgbClr val="FFFFFF">
                    <a:lumMod val="75000"/>
                    <a:alpha val="0"/>
                  </a:srgbClr>
                </a:solidFill>
              </a:ln>
              <a:gradFill>
                <a:gsLst>
                  <a:gs pos="0">
                    <a:srgbClr val="FFFFFF"/>
                  </a:gs>
                  <a:gs pos="82000">
                    <a:srgbClr val="FFFFFF"/>
                  </a:gs>
                </a:gsLst>
                <a:lin ang="16200000" scaled="1"/>
              </a:gra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34" name="그룹 233">
            <a:extLst>
              <a:ext uri="{FF2B5EF4-FFF2-40B4-BE49-F238E27FC236}">
                <a16:creationId xmlns:a16="http://schemas.microsoft.com/office/drawing/2014/main" id="{23287723-B53E-2306-2911-23D9124685A6}"/>
              </a:ext>
            </a:extLst>
          </p:cNvPr>
          <p:cNvGrpSpPr/>
          <p:nvPr/>
        </p:nvGrpSpPr>
        <p:grpSpPr>
          <a:xfrm>
            <a:off x="2686424" y="8149909"/>
            <a:ext cx="1901618" cy="734139"/>
            <a:chOff x="2583860" y="8143583"/>
            <a:chExt cx="1901618" cy="687078"/>
          </a:xfrm>
        </p:grpSpPr>
        <p:pic>
          <p:nvPicPr>
            <p:cNvPr id="164" name="Picture 2" descr="Data Governance - Prolifics">
              <a:extLst>
                <a:ext uri="{FF2B5EF4-FFF2-40B4-BE49-F238E27FC236}">
                  <a16:creationId xmlns:a16="http://schemas.microsoft.com/office/drawing/2014/main" id="{D681486E-1CC4-CDAC-E63A-1F50D7078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65" y="8187424"/>
              <a:ext cx="534372" cy="489238"/>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EEA964D7-4BFE-6B7E-7BC0-E48663C46468}"/>
                </a:ext>
              </a:extLst>
            </p:cNvPr>
            <p:cNvSpPr txBox="1"/>
            <p:nvPr/>
          </p:nvSpPr>
          <p:spPr>
            <a:xfrm>
              <a:off x="2583860" y="8707549"/>
              <a:ext cx="67387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0" normalizeH="0" baseline="0" noProof="0" dirty="0">
                  <a:ln>
                    <a:solidFill>
                      <a:srgbClr val="00338D">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Univers for KPMG"/>
                </a:rPr>
                <a:t>데이터보안</a:t>
              </a:r>
            </a:p>
          </p:txBody>
        </p:sp>
        <p:pic>
          <p:nvPicPr>
            <p:cNvPr id="225" name="Picture 4" descr="인간에게 안전하고 유익한 'AI 거버넌스' 연평균 35.6% 폭풍성장 &lt; 마켓리서치 &lt; IT·산업 &lt; 뉴스 &lt; 기사본문 - 지티티코리아">
              <a:extLst>
                <a:ext uri="{FF2B5EF4-FFF2-40B4-BE49-F238E27FC236}">
                  <a16:creationId xmlns:a16="http://schemas.microsoft.com/office/drawing/2014/main" id="{D8ECBC38-3ECA-3B36-267D-14B761B04A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44" t="11729" r="29974" b="12356"/>
            <a:stretch/>
          </p:blipFill>
          <p:spPr bwMode="auto">
            <a:xfrm>
              <a:off x="3306664" y="8223143"/>
              <a:ext cx="468889" cy="420065"/>
            </a:xfrm>
            <a:prstGeom prst="roundRect">
              <a:avLst>
                <a:gd name="adj" fmla="val 5942"/>
              </a:avLst>
            </a:prstGeom>
            <a:noFill/>
            <a:extLst>
              <a:ext uri="{909E8E84-426E-40DD-AFC4-6F175D3DCCD1}">
                <a14:hiddenFill xmlns:a14="http://schemas.microsoft.com/office/drawing/2010/main">
                  <a:solidFill>
                    <a:srgbClr val="FFFFFF"/>
                  </a:solidFill>
                </a14:hiddenFill>
              </a:ext>
            </a:extLst>
          </p:spPr>
        </p:pic>
        <p:sp>
          <p:nvSpPr>
            <p:cNvPr id="226" name="TextBox 225">
              <a:extLst>
                <a:ext uri="{FF2B5EF4-FFF2-40B4-BE49-F238E27FC236}">
                  <a16:creationId xmlns:a16="http://schemas.microsoft.com/office/drawing/2014/main" id="{D7300594-CFE4-CD10-ABBC-FA9FF79A4504}"/>
                </a:ext>
              </a:extLst>
            </p:cNvPr>
            <p:cNvSpPr txBox="1"/>
            <p:nvPr/>
          </p:nvSpPr>
          <p:spPr>
            <a:xfrm>
              <a:off x="3195408" y="8707550"/>
              <a:ext cx="67387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solidFill>
                      <a:srgbClr val="00338D">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Univers for KPMG"/>
                </a:rPr>
                <a:t>AI</a:t>
              </a:r>
              <a:r>
                <a:rPr kumimoji="0" lang="ko-KR" altLang="en-US" sz="800" b="1" i="0" u="none" strike="noStrike" kern="1200" cap="none" spc="0" normalizeH="0" baseline="0" noProof="0" dirty="0">
                  <a:ln>
                    <a:solidFill>
                      <a:srgbClr val="00338D">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Univers for KPMG"/>
                </a:rPr>
                <a:t>거버넌스</a:t>
              </a:r>
            </a:p>
          </p:txBody>
        </p:sp>
        <p:grpSp>
          <p:nvGrpSpPr>
            <p:cNvPr id="227" name="그룹 226">
              <a:extLst>
                <a:ext uri="{FF2B5EF4-FFF2-40B4-BE49-F238E27FC236}">
                  <a16:creationId xmlns:a16="http://schemas.microsoft.com/office/drawing/2014/main" id="{43BAE7ED-3E70-A2A4-E70E-B314057A9653}"/>
                </a:ext>
              </a:extLst>
            </p:cNvPr>
            <p:cNvGrpSpPr/>
            <p:nvPr/>
          </p:nvGrpSpPr>
          <p:grpSpPr>
            <a:xfrm>
              <a:off x="3951106" y="8143583"/>
              <a:ext cx="534372" cy="645139"/>
              <a:chOff x="5276141" y="5333391"/>
              <a:chExt cx="358436" cy="848635"/>
            </a:xfrm>
          </p:grpSpPr>
          <p:sp>
            <p:nvSpPr>
              <p:cNvPr id="228" name="사각형: 둥근 모서리 227">
                <a:extLst>
                  <a:ext uri="{FF2B5EF4-FFF2-40B4-BE49-F238E27FC236}">
                    <a16:creationId xmlns:a16="http://schemas.microsoft.com/office/drawing/2014/main" id="{782A7FB5-6EC9-3CCC-65B2-41EC7D9622A4}"/>
                  </a:ext>
                </a:extLst>
              </p:cNvPr>
              <p:cNvSpPr/>
              <p:nvPr/>
            </p:nvSpPr>
            <p:spPr>
              <a:xfrm>
                <a:off x="5276141" y="5333391"/>
                <a:ext cx="358436" cy="139152"/>
              </a:xfrm>
              <a:prstGeom prst="roundRect">
                <a:avLst>
                  <a:gd name="adj" fmla="val 705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운영목표</a:t>
                </a:r>
              </a:p>
            </p:txBody>
          </p:sp>
          <p:sp>
            <p:nvSpPr>
              <p:cNvPr id="229" name="사각형: 둥근 모서리 228">
                <a:extLst>
                  <a:ext uri="{FF2B5EF4-FFF2-40B4-BE49-F238E27FC236}">
                    <a16:creationId xmlns:a16="http://schemas.microsoft.com/office/drawing/2014/main" id="{6F06300D-D72F-248A-50B1-451A490CE6FC}"/>
                  </a:ext>
                </a:extLst>
              </p:cNvPr>
              <p:cNvSpPr/>
              <p:nvPr/>
            </p:nvSpPr>
            <p:spPr>
              <a:xfrm>
                <a:off x="5276141" y="5506903"/>
                <a:ext cx="358436" cy="139152"/>
              </a:xfrm>
              <a:prstGeom prst="roundRect">
                <a:avLst>
                  <a:gd name="adj" fmla="val 705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개인정보보호</a:t>
                </a:r>
              </a:p>
            </p:txBody>
          </p:sp>
          <p:sp>
            <p:nvSpPr>
              <p:cNvPr id="230" name="사각형: 둥근 모서리 229">
                <a:extLst>
                  <a:ext uri="{FF2B5EF4-FFF2-40B4-BE49-F238E27FC236}">
                    <a16:creationId xmlns:a16="http://schemas.microsoft.com/office/drawing/2014/main" id="{5C1DE2C9-A15E-7611-45FC-CEAA3C0F5DD7}"/>
                  </a:ext>
                </a:extLst>
              </p:cNvPr>
              <p:cNvSpPr/>
              <p:nvPr/>
            </p:nvSpPr>
            <p:spPr>
              <a:xfrm>
                <a:off x="5276141" y="5682645"/>
                <a:ext cx="358436" cy="139152"/>
              </a:xfrm>
              <a:prstGeom prst="roundRect">
                <a:avLst>
                  <a:gd name="adj" fmla="val 705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신뢰성확보</a:t>
                </a:r>
              </a:p>
            </p:txBody>
          </p:sp>
          <p:sp>
            <p:nvSpPr>
              <p:cNvPr id="231" name="사각형: 둥근 모서리 230">
                <a:extLst>
                  <a:ext uri="{FF2B5EF4-FFF2-40B4-BE49-F238E27FC236}">
                    <a16:creationId xmlns:a16="http://schemas.microsoft.com/office/drawing/2014/main" id="{894C7A1B-9966-A12D-9B27-20A9829B7365}"/>
                  </a:ext>
                </a:extLst>
              </p:cNvPr>
              <p:cNvSpPr/>
              <p:nvPr/>
            </p:nvSpPr>
            <p:spPr>
              <a:xfrm>
                <a:off x="5276141" y="5858595"/>
                <a:ext cx="358436" cy="139152"/>
              </a:xfrm>
              <a:prstGeom prst="roundRect">
                <a:avLst>
                  <a:gd name="adj" fmla="val 705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정보투명성</a:t>
                </a:r>
              </a:p>
            </p:txBody>
          </p:sp>
          <p:sp>
            <p:nvSpPr>
              <p:cNvPr id="232" name="사각형: 둥근 모서리 231">
                <a:extLst>
                  <a:ext uri="{FF2B5EF4-FFF2-40B4-BE49-F238E27FC236}">
                    <a16:creationId xmlns:a16="http://schemas.microsoft.com/office/drawing/2014/main" id="{A1084ADD-49DF-F7BA-5E8E-ED22565C28CE}"/>
                  </a:ext>
                </a:extLst>
              </p:cNvPr>
              <p:cNvSpPr/>
              <p:nvPr/>
            </p:nvSpPr>
            <p:spPr>
              <a:xfrm>
                <a:off x="5276141" y="6042874"/>
                <a:ext cx="358436" cy="139152"/>
              </a:xfrm>
              <a:prstGeom prst="roundRect">
                <a:avLst>
                  <a:gd name="adj" fmla="val 705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역할과 책임</a:t>
                </a:r>
              </a:p>
            </p:txBody>
          </p:sp>
        </p:grpSp>
        <p:sp>
          <p:nvSpPr>
            <p:cNvPr id="233" name="왼쪽 중괄호 232">
              <a:extLst>
                <a:ext uri="{FF2B5EF4-FFF2-40B4-BE49-F238E27FC236}">
                  <a16:creationId xmlns:a16="http://schemas.microsoft.com/office/drawing/2014/main" id="{888EEF74-CE5B-1CE3-EF41-C981C3FCE6DB}"/>
                </a:ext>
              </a:extLst>
            </p:cNvPr>
            <p:cNvSpPr/>
            <p:nvPr/>
          </p:nvSpPr>
          <p:spPr>
            <a:xfrm>
              <a:off x="3809889" y="8159660"/>
              <a:ext cx="143799" cy="615657"/>
            </a:xfrm>
            <a:prstGeom prst="leftBrace">
              <a:avLst>
                <a:gd name="adj1" fmla="val 44697"/>
                <a:gd name="adj2" fmla="val 50000"/>
              </a:avLst>
            </a:prstGeom>
            <a:gradFill flip="none" rotWithShape="1">
              <a:gsLst>
                <a:gs pos="0">
                  <a:schemeClr val="bg1"/>
                </a:gs>
                <a:gs pos="82000">
                  <a:schemeClr val="bg1">
                    <a:alpha val="0"/>
                  </a:schemeClr>
                </a:gs>
              </a:gsLst>
              <a:lin ang="0" scaled="0"/>
              <a:tileRect/>
            </a:gradFill>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sp>
        <p:nvSpPr>
          <p:cNvPr id="235" name="타원 234">
            <a:extLst>
              <a:ext uri="{FF2B5EF4-FFF2-40B4-BE49-F238E27FC236}">
                <a16:creationId xmlns:a16="http://schemas.microsoft.com/office/drawing/2014/main" id="{0A7181C0-D0B1-BA20-4424-70764CFC0364}"/>
              </a:ext>
            </a:extLst>
          </p:cNvPr>
          <p:cNvSpPr/>
          <p:nvPr/>
        </p:nvSpPr>
        <p:spPr>
          <a:xfrm>
            <a:off x="2277378" y="7450054"/>
            <a:ext cx="640316" cy="629452"/>
          </a:xfrm>
          <a:prstGeom prst="ellipse">
            <a:avLst/>
          </a:prstGeom>
          <a:solidFill>
            <a:schemeClr val="bg1"/>
          </a:solidFill>
          <a:ln>
            <a:solidFill>
              <a:srgbClr val="098E7E"/>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solidFill>
                    <a:srgbClr val="FFFFFF">
                      <a:lumMod val="75000"/>
                      <a:alpha val="0"/>
                    </a:srgbClr>
                  </a:solidFill>
                </a:ln>
                <a:solidFill>
                  <a:srgbClr val="098E7E"/>
                </a:solidFill>
                <a:effectLst/>
                <a:uLnTx/>
                <a:uFillTx/>
                <a:latin typeface="KoPub돋움체 Medium" panose="02020603020101020101" pitchFamily="18" charset="-127"/>
                <a:ea typeface="KoPub돋움체 Medium" panose="02020603020101020101" pitchFamily="18" charset="-127"/>
                <a:cs typeface="+mn-cs"/>
              </a:rPr>
              <a:t>AI</a:t>
            </a:r>
            <a:endParaRPr kumimoji="0" lang="en-US" altLang="ko-KR" sz="900" b="1" i="0" u="none" strike="noStrike" kern="1200" cap="none" spc="0" normalizeH="0" baseline="0" noProof="0" dirty="0">
              <a:ln>
                <a:solidFill>
                  <a:srgbClr val="FFFFFF">
                    <a:lumMod val="75000"/>
                    <a:alpha val="0"/>
                  </a:srgbClr>
                </a:solidFill>
              </a:ln>
              <a:solidFill>
                <a:srgbClr val="098E7E"/>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Workforce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Policy</a:t>
            </a: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236" name="Picture 3">
            <a:extLst>
              <a:ext uri="{FF2B5EF4-FFF2-40B4-BE49-F238E27FC236}">
                <a16:creationId xmlns:a16="http://schemas.microsoft.com/office/drawing/2014/main" id="{A5957654-E52A-759C-9C0E-96DA9BF56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87879">
            <a:off x="2184178" y="7101661"/>
            <a:ext cx="565172" cy="45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7" name="직사각형 236">
            <a:extLst>
              <a:ext uri="{FF2B5EF4-FFF2-40B4-BE49-F238E27FC236}">
                <a16:creationId xmlns:a16="http://schemas.microsoft.com/office/drawing/2014/main" id="{1D735CA6-BD41-08A1-E0F5-D0E568A4E4B3}"/>
              </a:ext>
            </a:extLst>
          </p:cNvPr>
          <p:cNvSpPr/>
          <p:nvPr/>
        </p:nvSpPr>
        <p:spPr>
          <a:xfrm>
            <a:off x="4758325" y="6467760"/>
            <a:ext cx="1766300" cy="25052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연계 업무 프로세스의 리스크 식별</a:t>
            </a:r>
            <a:endPar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데이터</a:t>
            </a: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기술 통제방안 마련</a:t>
            </a:r>
            <a:endPar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활용 업무 범위와 제한 요건 정책화</a:t>
            </a:r>
            <a:endPar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생성 데이터</a:t>
            </a: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분석 결과에 대한 신뢰성 확보 방안</a:t>
            </a:r>
            <a:endPar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운영 주체의 역할과 책임에 대한 규정 마련</a:t>
            </a:r>
            <a:endPar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성능 최적화</a:t>
            </a: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활용 </a:t>
            </a: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Tool</a:t>
            </a:r>
            <a:r>
              <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의 표준화</a:t>
            </a:r>
          </a:p>
        </p:txBody>
      </p:sp>
      <p:sp>
        <p:nvSpPr>
          <p:cNvPr id="238" name="직사각형 158">
            <a:extLst>
              <a:ext uri="{FF2B5EF4-FFF2-40B4-BE49-F238E27FC236}">
                <a16:creationId xmlns:a16="http://schemas.microsoft.com/office/drawing/2014/main" id="{126196AA-63DC-F4DE-48A6-A5D86B0EE7DE}"/>
              </a:ext>
            </a:extLst>
          </p:cNvPr>
          <p:cNvSpPr/>
          <p:nvPr/>
        </p:nvSpPr>
        <p:spPr>
          <a:xfrm>
            <a:off x="4839675" y="8619218"/>
            <a:ext cx="1588322" cy="266571"/>
          </a:xfrm>
          <a:prstGeom prst="rect">
            <a:avLst/>
          </a:prstGeom>
          <a:solidFill>
            <a:schemeClr val="bg1"/>
          </a:solidFill>
          <a:ln w="6350">
            <a:solidFill>
              <a:srgbClr val="E8E8E8"/>
            </a:solidFill>
          </a:ln>
        </p:spPr>
        <p:txBody>
          <a:bodyPr wrap="square" lIns="72000" tIns="46800" rIns="72000" bIns="46800" anchor="ctr" anchorCtr="0">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통제 최소화</a:t>
            </a:r>
            <a:endParaRPr kumimoji="0" lang="en-US" altLang="ko-KR" sz="10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39" name="직사각형 158">
            <a:extLst>
              <a:ext uri="{FF2B5EF4-FFF2-40B4-BE49-F238E27FC236}">
                <a16:creationId xmlns:a16="http://schemas.microsoft.com/office/drawing/2014/main" id="{7DBE8D14-6E9B-6ABD-E8DF-51BA30D6A5D4}"/>
              </a:ext>
            </a:extLst>
          </p:cNvPr>
          <p:cNvSpPr/>
          <p:nvPr/>
        </p:nvSpPr>
        <p:spPr>
          <a:xfrm>
            <a:off x="4840352" y="6567596"/>
            <a:ext cx="1588322" cy="266571"/>
          </a:xfrm>
          <a:prstGeom prst="rect">
            <a:avLst/>
          </a:prstGeom>
          <a:solidFill>
            <a:schemeClr val="bg1"/>
          </a:solidFill>
          <a:ln w="6350">
            <a:solidFill>
              <a:srgbClr val="E8E8E8"/>
            </a:solidFill>
          </a:ln>
        </p:spPr>
        <p:txBody>
          <a:bodyPr wrap="square" lIns="72000" tIns="46800" rIns="72000" bIns="46800" anchor="ctr" anchorCtr="0">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업무적용 활성화</a:t>
            </a:r>
            <a:endParaRPr kumimoji="0" lang="en-US" altLang="ko-KR" sz="10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3873300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148251"/>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인해 발생 가능한 보안 위협을 사전에 식별하고 이에 대한 대응 방안을 수립하여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lang="ko-KR" altLang="en-US"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비즈니스 리스크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관리 관점의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보안 대응체계를 거버넌스에 포함하는 것이 중요하다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도입에 따른 보안 위협으로는 모델의 학습</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운영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콘텐츠 생성 과정에서 발생할 수 있는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차원에서의 리스크와 기업의 기존 시스템과 연동하는 과정에서 플러그인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확장 프로그램 등의 활용 차원에서 발생할 수 있는 리스크에 대한 주의가 각별히 필요하다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활용하기 위한 보안 가이드라인 구성에는 데이터의 적합성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모델의 올바른 구현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 공격으로부터의 취약성 등의 대표적인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보안 위협 요소의 발생 가능 시나리오를 분석하고 이에 적합한 대응 체계를 구축하여야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보안 가이드라인에서는 서비스 사용 절차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활용 절차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 기능과의 연동 방식 등에 따른 주요 보안 위협을 정의하고 관련 대응 절차를 단계로 이루어진다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 사용 단계에서는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 서비스를 이용자에게 배포하고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이용자가 이용하는 단계에서의 네트워크 보안 및 개인별 계정의 보안과 인증 체계가 안정적으로 운영될 수 있도록 구성한다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서비스가 운영되는 단계에서는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통하여 유입되는 데이터 및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제작하는 결과물의 유해성</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민감정보 관리 문제 등을 관리할 수 있는 가이드라인이 필요하다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한 외부 플러그인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확장 프로그램과의 관리 절차에서는 적절한 배포 및 접근 권한 관리 절차를 구성하여야 하며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외부와의 연결을 통하여 유입될 수 있는 여러 보안 위협을 학습하고 관련 대응 프로세스를 구축하여야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4382922"/>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210873" y="291081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35287" y="3350564"/>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모델 리스크와 모델을 기업의 기존 시스템과 연동하는 과정에서 발생할 수 있는 리스크에 대한 주의가 필요</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02453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F8ECCC6-B604-2C96-5DF0-C32C81AEE82A}"/>
              </a:ext>
            </a:extLst>
          </p:cNvPr>
          <p:cNvSpPr txBox="1"/>
          <p:nvPr/>
        </p:nvSpPr>
        <p:spPr>
          <a:xfrm>
            <a:off x="469370" y="5352398"/>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보안 가이드라인 구성</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3" name="TextBox 32">
            <a:extLst>
              <a:ext uri="{FF2B5EF4-FFF2-40B4-BE49-F238E27FC236}">
                <a16:creationId xmlns:a16="http://schemas.microsoft.com/office/drawing/2014/main" id="{09B76F62-789F-BF53-54FF-D3486D4FEB8C}"/>
              </a:ext>
            </a:extLst>
          </p:cNvPr>
          <p:cNvSpPr txBox="1"/>
          <p:nvPr/>
        </p:nvSpPr>
        <p:spPr>
          <a:xfrm>
            <a:off x="483991" y="9032056"/>
            <a:ext cx="62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국정원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챗</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GPT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등 생성형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활용 보안 가이드라인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재구성</a:t>
            </a:r>
          </a:p>
        </p:txBody>
      </p:sp>
      <p:graphicFrame>
        <p:nvGraphicFramePr>
          <p:cNvPr id="34" name="표 24">
            <a:extLst>
              <a:ext uri="{FF2B5EF4-FFF2-40B4-BE49-F238E27FC236}">
                <a16:creationId xmlns:a16="http://schemas.microsoft.com/office/drawing/2014/main" id="{49DD91B5-A9B2-DC9F-0E64-1D34DEF354AF}"/>
              </a:ext>
            </a:extLst>
          </p:cNvPr>
          <p:cNvGraphicFramePr>
            <a:graphicFrameLocks noGrp="1"/>
          </p:cNvGraphicFramePr>
          <p:nvPr>
            <p:extLst>
              <p:ext uri="{D42A27DB-BD31-4B8C-83A1-F6EECF244321}">
                <p14:modId xmlns:p14="http://schemas.microsoft.com/office/powerpoint/2010/main" val="782303512"/>
              </p:ext>
            </p:extLst>
          </p:nvPr>
        </p:nvGraphicFramePr>
        <p:xfrm>
          <a:off x="469370" y="6155236"/>
          <a:ext cx="2121430" cy="2876820"/>
        </p:xfrm>
        <a:graphic>
          <a:graphicData uri="http://schemas.openxmlformats.org/drawingml/2006/table">
            <a:tbl>
              <a:tblPr firstRow="1" bandRow="1">
                <a:tableStyleId>{5C22544A-7EE6-4342-B048-85BDC9FD1C3A}</a:tableStyleId>
              </a:tblPr>
              <a:tblGrid>
                <a:gridCol w="827802">
                  <a:extLst>
                    <a:ext uri="{9D8B030D-6E8A-4147-A177-3AD203B41FA5}">
                      <a16:colId xmlns:a16="http://schemas.microsoft.com/office/drawing/2014/main" val="1218073141"/>
                    </a:ext>
                  </a:extLst>
                </a:gridCol>
                <a:gridCol w="1293628">
                  <a:extLst>
                    <a:ext uri="{9D8B030D-6E8A-4147-A177-3AD203B41FA5}">
                      <a16:colId xmlns:a16="http://schemas.microsoft.com/office/drawing/2014/main" val="3752419357"/>
                    </a:ext>
                  </a:extLst>
                </a:gridCol>
              </a:tblGrid>
              <a:tr h="205863">
                <a:tc>
                  <a:txBody>
                    <a:bodyPr/>
                    <a:lstStyle/>
                    <a:p>
                      <a:pPr algn="ctr" latinLnBrk="1"/>
                      <a:r>
                        <a:rPr lang="ko-KR" altLang="en-US" sz="900" b="1" dirty="0">
                          <a:gradFill>
                            <a:gsLst>
                              <a:gs pos="0">
                                <a:schemeClr val="bg1"/>
                              </a:gs>
                              <a:gs pos="82000">
                                <a:schemeClr val="bg1"/>
                              </a:gs>
                            </a:gsLst>
                            <a:lin ang="0" scaled="0"/>
                          </a:gradFill>
                          <a:latin typeface="+mn-ea"/>
                          <a:ea typeface="+mn-ea"/>
                        </a:rPr>
                        <a:t>보안 위협</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r>
                        <a:rPr lang="ko-KR" altLang="en-US" sz="900" b="1" dirty="0">
                          <a:gradFill>
                            <a:gsLst>
                              <a:gs pos="0">
                                <a:schemeClr val="bg1"/>
                              </a:gs>
                              <a:gs pos="82000">
                                <a:schemeClr val="bg1"/>
                              </a:gs>
                            </a:gsLst>
                            <a:lin ang="0" scaled="0"/>
                          </a:gradFill>
                          <a:latin typeface="+mn-ea"/>
                          <a:ea typeface="+mn-ea"/>
                        </a:rPr>
                        <a:t>위협 원인</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10267401"/>
                  </a:ext>
                </a:extLst>
              </a:tr>
              <a:tr h="433455">
                <a:tc>
                  <a:txBody>
                    <a:bodyPr/>
                    <a:lstStyle/>
                    <a:p>
                      <a:pPr latinLnBrk="1"/>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잘못된 정보</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편향된 정보</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최신 데이터 학습 부족</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54898600"/>
                  </a:ext>
                </a:extLst>
              </a:tr>
              <a:tr h="433455">
                <a:tc>
                  <a:txBody>
                    <a:bodyPr/>
                    <a:lstStyle/>
                    <a:p>
                      <a:pPr latinLnBrk="1"/>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AI </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모델 악용</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적대적 </a:t>
                      </a:r>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AI </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작동</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보안 위협 코드 작성</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1565978"/>
                  </a:ext>
                </a:extLst>
              </a:tr>
              <a:tr h="433455">
                <a:tc>
                  <a:txBody>
                    <a:bodyPr/>
                    <a:lstStyle/>
                    <a:p>
                      <a:pPr latinLnBrk="1"/>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데이터 유출</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과도한 데이터 요구</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개인정보</a:t>
                      </a:r>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민감정보 입력</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3285121"/>
                  </a:ext>
                </a:extLst>
              </a:tr>
              <a:tr h="433455">
                <a:tc>
                  <a:txBody>
                    <a:bodyPr/>
                    <a:lstStyle/>
                    <a:p>
                      <a:pPr latinLnBrk="1"/>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플러그인</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latinLnBrk="1"/>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취약성</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안정성 확인 미흡</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비인가 플러그인 사용</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무분별한 </a:t>
                      </a:r>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AI </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활용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2397018"/>
                  </a:ext>
                </a:extLst>
              </a:tr>
              <a:tr h="433455">
                <a:tc>
                  <a:txBody>
                    <a:bodyPr/>
                    <a:lstStyle/>
                    <a:p>
                      <a:pPr latinLnBrk="1"/>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확장 프로그램 취약성</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애플리케이션 보안조치 미흡</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시스템 보안정책 위반</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3323591"/>
                  </a:ext>
                </a:extLst>
              </a:tr>
              <a:tr h="433455">
                <a:tc>
                  <a:txBody>
                    <a:bodyPr/>
                    <a:lstStyle/>
                    <a:p>
                      <a:pPr latinLnBrk="1"/>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API </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공격</a:t>
                      </a:r>
                    </a:p>
                  </a:txBody>
                  <a:tcPr anchor="ctr">
                    <a:lnL w="12700" cmpd="sng">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latinLnBrk="1">
                        <a:buFont typeface="Arial" panose="020B0604020202020204" pitchFamily="34" charset="0"/>
                        <a:buChar char="•"/>
                      </a:pPr>
                      <a:r>
                        <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API</a:t>
                      </a: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 키관리 미흡</a:t>
                      </a:r>
                      <a:endParaRPr lang="en-US" altLang="ko-KR"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endParaRPr>
                    </a:p>
                    <a:p>
                      <a:pPr marL="92075" indent="-92075" latinLnBrk="1">
                        <a:buFont typeface="Arial" panose="020B0604020202020204" pitchFamily="34" charset="0"/>
                        <a:buChar char="•"/>
                      </a:pPr>
                      <a:r>
                        <a:rPr lang="ko-KR" altLang="en-US" sz="800" kern="1200" dirty="0">
                          <a:ln>
                            <a:solidFill>
                              <a:srgbClr val="FF0000">
                                <a:alpha val="0"/>
                              </a:srgbClr>
                            </a:solidFill>
                          </a:ln>
                          <a:solidFill>
                            <a:schemeClr val="tx1">
                              <a:lumMod val="75000"/>
                              <a:lumOff val="25000"/>
                            </a:schemeClr>
                          </a:solidFill>
                          <a:latin typeface="KoPub돋움체 Bold" panose="02020603020101020101" pitchFamily="18" charset="-127"/>
                          <a:ea typeface="KoPub돋움체 Medium" panose="00000600000000000000"/>
                          <a:sym typeface="Avenir Next Regular"/>
                        </a:rPr>
                        <a:t>악의적 프롬프트 작성</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1599740"/>
                  </a:ext>
                </a:extLst>
              </a:tr>
            </a:tbl>
          </a:graphicData>
        </a:graphic>
      </p:graphicFrame>
      <p:sp>
        <p:nvSpPr>
          <p:cNvPr id="35" name="Rectangle 148">
            <a:extLst>
              <a:ext uri="{FF2B5EF4-FFF2-40B4-BE49-F238E27FC236}">
                <a16:creationId xmlns:a16="http://schemas.microsoft.com/office/drawing/2014/main" id="{FC3734C4-9D0D-3A60-7D5A-A641037E20DC}"/>
              </a:ext>
            </a:extLst>
          </p:cNvPr>
          <p:cNvSpPr/>
          <p:nvPr/>
        </p:nvSpPr>
        <p:spPr>
          <a:xfrm>
            <a:off x="469371" y="5878399"/>
            <a:ext cx="2121430" cy="245583"/>
          </a:xfrm>
          <a:prstGeom prst="rect">
            <a:avLst/>
          </a:prstGeom>
          <a:solidFill>
            <a:srgbClr val="00B8F5"/>
          </a:solidFill>
          <a:ln w="12700">
            <a:noFill/>
          </a:ln>
        </p:spPr>
        <p:txBody>
          <a:bodyPr wrap="square" lIns="0" rIns="0" anchor="ctr">
            <a:noAutofit/>
          </a:bodyPr>
          <a:lstStyle/>
          <a:p>
            <a:pPr marL="0" marR="0" lvl="0" indent="0" algn="ctr" defTabSz="742987" rtl="0" eaLnBrk="1" fontAlgn="base" latinLnBrk="0" hangingPunct="1">
              <a:lnSpc>
                <a:spcPct val="100000"/>
              </a:lnSpc>
              <a:spcBef>
                <a:spcPts val="0"/>
              </a:spcBef>
              <a:spcAft>
                <a:spcPct val="0"/>
              </a:spcAft>
              <a:buClrTx/>
              <a:buSzTx/>
              <a:buFontTx/>
              <a:buNone/>
              <a:tabLst/>
              <a:defRPr/>
            </a:pPr>
            <a:r>
              <a:rPr kumimoji="0" lang="ko-KR" altLang="en-US" sz="1100" b="1" i="0" u="none" strike="noStrike" kern="1200" cap="none" spc="0" normalizeH="0" baseline="0" noProof="0" dirty="0">
                <a:ln>
                  <a:solidFill>
                    <a:srgbClr val="0091DA">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대표적인 </a:t>
            </a:r>
            <a:r>
              <a:rPr kumimoji="0" lang="en-US" altLang="ko-KR" sz="1100" b="1" i="0" u="none" strike="noStrike" kern="1200" cap="none" spc="0" normalizeH="0" baseline="0" noProof="0" dirty="0">
                <a:ln>
                  <a:solidFill>
                    <a:srgbClr val="0091DA">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1" i="0" u="none" strike="noStrike" kern="1200" cap="none" spc="0" normalizeH="0" baseline="0" noProof="0" dirty="0">
                <a:ln>
                  <a:solidFill>
                    <a:srgbClr val="0091DA">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보안위협 유형</a:t>
            </a:r>
          </a:p>
        </p:txBody>
      </p:sp>
      <p:sp>
        <p:nvSpPr>
          <p:cNvPr id="36" name="이등변 삼각형 35">
            <a:extLst>
              <a:ext uri="{FF2B5EF4-FFF2-40B4-BE49-F238E27FC236}">
                <a16:creationId xmlns:a16="http://schemas.microsoft.com/office/drawing/2014/main" id="{F96777E6-36AD-088A-F758-18B6F8B85E60}"/>
              </a:ext>
            </a:extLst>
          </p:cNvPr>
          <p:cNvSpPr/>
          <p:nvPr/>
        </p:nvSpPr>
        <p:spPr>
          <a:xfrm rot="5400000">
            <a:off x="1409177" y="7536274"/>
            <a:ext cx="2677405" cy="314161"/>
          </a:xfrm>
          <a:prstGeom prst="triangle">
            <a:avLst/>
          </a:prstGeom>
          <a:solidFill>
            <a:schemeClr val="bg1">
              <a:lumMod val="85000"/>
            </a:schemeClr>
          </a:solidFill>
          <a:ln w="25400" cap="flat" cmpd="sng" algn="ctr">
            <a:noFill/>
            <a:prstDash val="solid"/>
          </a:ln>
          <a:effectLst/>
        </p:spPr>
        <p:txBody>
          <a:bodyPr rtlCol="0" anchor="ctr"/>
          <a:lstStyle/>
          <a:p>
            <a:pPr marL="0" marR="0" lvl="0" indent="0" algn="ctr" defTabSz="371494" rtl="0" eaLnBrk="1" fontAlgn="auto" latinLnBrk="0" hangingPunct="1">
              <a:lnSpc>
                <a:spcPct val="100000"/>
              </a:lnSpc>
              <a:spcBef>
                <a:spcPts val="0"/>
              </a:spcBef>
              <a:spcAft>
                <a:spcPts val="0"/>
              </a:spcAft>
              <a:buClrTx/>
              <a:buSzTx/>
              <a:buFontTx/>
              <a:buNone/>
              <a:tabLst/>
              <a:defRPr/>
            </a:pPr>
            <a:endParaRPr kumimoji="0" lang="ko-KR" altLang="en-US" sz="1138" b="0" i="0" u="none" strike="noStrike" kern="0" cap="none" spc="-81" normalizeH="0" baseline="0" noProof="0" dirty="0">
              <a:ln w="0">
                <a:solidFill>
                  <a:srgbClr val="000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5" name="직사각형 54">
            <a:extLst>
              <a:ext uri="{FF2B5EF4-FFF2-40B4-BE49-F238E27FC236}">
                <a16:creationId xmlns:a16="http://schemas.microsoft.com/office/drawing/2014/main" id="{32124688-A48F-3DF8-C1B5-9127A929E292}"/>
              </a:ext>
            </a:extLst>
          </p:cNvPr>
          <p:cNvSpPr/>
          <p:nvPr/>
        </p:nvSpPr>
        <p:spPr>
          <a:xfrm>
            <a:off x="3946547" y="5832398"/>
            <a:ext cx="2578078" cy="588958"/>
          </a:xfrm>
          <a:prstGeom prst="rect">
            <a:avLst/>
          </a:prstGeom>
          <a:solidFill>
            <a:sysClr val="window" lastClr="FFFFFF"/>
          </a:solidFill>
          <a:ln w="6350" cap="flat" cmpd="sng" algn="ctr">
            <a:solidFill>
              <a:sysClr val="window" lastClr="FFFFFF">
                <a:lumMod val="75000"/>
              </a:sysClr>
            </a:solidFill>
            <a:prstDash val="solid"/>
            <a:miter lim="800000"/>
          </a:ln>
          <a:effectLst/>
        </p:spPr>
        <p:txBody>
          <a:bodyPr lIns="91440" tIns="45721" rIns="91440" bIns="45721" rtlCol="0" anchor="ctr"/>
          <a:lstStyle/>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공식 배포 사이트 및 인증서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웹 보안 정책 준수</a:t>
            </a:r>
            <a:endPar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endParaRP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네트워크 보안 준수</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암호화</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내부망 연계 제한 등</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계정 보안 정책 준수 및 인증 체계 강화</a:t>
            </a:r>
          </a:p>
        </p:txBody>
      </p:sp>
      <p:sp>
        <p:nvSpPr>
          <p:cNvPr id="56" name="직사각형 55">
            <a:extLst>
              <a:ext uri="{FF2B5EF4-FFF2-40B4-BE49-F238E27FC236}">
                <a16:creationId xmlns:a16="http://schemas.microsoft.com/office/drawing/2014/main" id="{82F00BC1-25FC-B9BF-26EA-32740E6311A8}"/>
              </a:ext>
            </a:extLst>
          </p:cNvPr>
          <p:cNvSpPr/>
          <p:nvPr/>
        </p:nvSpPr>
        <p:spPr>
          <a:xfrm>
            <a:off x="3182765" y="5830175"/>
            <a:ext cx="727897" cy="590899"/>
          </a:xfrm>
          <a:prstGeom prst="rect">
            <a:avLst/>
          </a:prstGeom>
          <a:solidFill>
            <a:schemeClr val="bg1">
              <a:lumMod val="95000"/>
            </a:scheme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marL="85729" marR="0" lvl="1" indent="0" algn="l" defTabSz="914400" rtl="0" eaLnBrk="0" fontAlgn="auto" latinLnBrk="0" hangingPunct="1">
              <a:lnSpc>
                <a:spcPct val="100000"/>
              </a:lnSpc>
              <a:spcBef>
                <a:spcPts val="100"/>
              </a:spcBef>
              <a:spcAft>
                <a:spcPts val="100"/>
              </a:spcAft>
              <a:buClrTx/>
              <a:buSzTx/>
              <a:buFontTx/>
              <a:buNone/>
              <a:tabLst/>
              <a:defRPr/>
            </a:pP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서비스 사용 주의</a:t>
            </a:r>
            <a:endParaRPr kumimoji="0" lang="en-US" altLang="ko-KR" sz="1000" b="0" i="0" u="none" strike="noStrike" kern="0" cap="none" spc="-100" normalizeH="0" baseline="0" noProof="0" dirty="0">
              <a:ln>
                <a:solidFill>
                  <a:srgbClr val="808080">
                    <a:alpha val="0"/>
                  </a:srgbClr>
                </a:solidFill>
              </a:ln>
              <a:solidFill>
                <a:prstClr val="black"/>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7" name="직사각형 56">
            <a:extLst>
              <a:ext uri="{FF2B5EF4-FFF2-40B4-BE49-F238E27FC236}">
                <a16:creationId xmlns:a16="http://schemas.microsoft.com/office/drawing/2014/main" id="{C97B8E56-D22E-905C-E68B-5B0939B70358}"/>
              </a:ext>
            </a:extLst>
          </p:cNvPr>
          <p:cNvSpPr/>
          <p:nvPr/>
        </p:nvSpPr>
        <p:spPr>
          <a:xfrm>
            <a:off x="2976654" y="5829581"/>
            <a:ext cx="198348" cy="594852"/>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0" fontAlgn="auto" latinLnBrk="0" hangingPunct="1">
              <a:lnSpc>
                <a:spcPct val="100000"/>
              </a:lnSpc>
              <a:spcBef>
                <a:spcPts val="100"/>
              </a:spcBef>
              <a:spcAft>
                <a:spcPts val="100"/>
              </a:spcAft>
              <a:buClrTx/>
              <a:buSzTx/>
              <a:buFontTx/>
              <a:buNone/>
              <a:tabLst/>
              <a:defRPr/>
            </a:pPr>
            <a:r>
              <a:rPr kumimoji="0" lang="en-US" altLang="ko-KR"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1</a:t>
            </a:r>
            <a:endParaRPr kumimoji="0" lang="ko-KR" altLang="en-US"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2" name="직사각형 51">
            <a:extLst>
              <a:ext uri="{FF2B5EF4-FFF2-40B4-BE49-F238E27FC236}">
                <a16:creationId xmlns:a16="http://schemas.microsoft.com/office/drawing/2014/main" id="{AEA1C533-4708-F895-2638-78DF995EE7D0}"/>
              </a:ext>
            </a:extLst>
          </p:cNvPr>
          <p:cNvSpPr/>
          <p:nvPr/>
        </p:nvSpPr>
        <p:spPr>
          <a:xfrm>
            <a:off x="3946547" y="6491380"/>
            <a:ext cx="2578078" cy="588958"/>
          </a:xfrm>
          <a:prstGeom prst="rect">
            <a:avLst/>
          </a:prstGeom>
          <a:solidFill>
            <a:sysClr val="window" lastClr="FFFFFF"/>
          </a:solidFill>
          <a:ln w="6350" cap="flat" cmpd="sng" algn="ctr">
            <a:solidFill>
              <a:sysClr val="window" lastClr="FFFFFF">
                <a:lumMod val="75000"/>
              </a:sysClr>
            </a:solidFill>
            <a:prstDash val="solid"/>
            <a:miter lim="800000"/>
          </a:ln>
          <a:effectLst/>
        </p:spPr>
        <p:txBody>
          <a:bodyPr lIns="91440" tIns="45721" rIns="91440" bIns="45721" rtlCol="0" anchor="ctr"/>
          <a:lstStyle/>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답변 검증체계</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다중 출처</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공식 문서 활용</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최신 데이터 검증</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유해성 검토</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필터링</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법</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규정 교육</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적절한 목적 제한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민감정보 관리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데이터 제어</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인증정보 제한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데이터 삭제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endPar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endParaRPr>
          </a:p>
        </p:txBody>
      </p:sp>
      <p:sp>
        <p:nvSpPr>
          <p:cNvPr id="53" name="직사각형 52">
            <a:extLst>
              <a:ext uri="{FF2B5EF4-FFF2-40B4-BE49-F238E27FC236}">
                <a16:creationId xmlns:a16="http://schemas.microsoft.com/office/drawing/2014/main" id="{1B1C3B9D-F5C0-28C4-20AA-2EC435C6CD5A}"/>
              </a:ext>
            </a:extLst>
          </p:cNvPr>
          <p:cNvSpPr/>
          <p:nvPr/>
        </p:nvSpPr>
        <p:spPr>
          <a:xfrm>
            <a:off x="3182765" y="6489157"/>
            <a:ext cx="727897" cy="590899"/>
          </a:xfrm>
          <a:prstGeom prst="rect">
            <a:avLst/>
          </a:prstGeom>
          <a:solidFill>
            <a:schemeClr val="bg1">
              <a:lumMod val="95000"/>
            </a:scheme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marL="85729" marR="0" lvl="1" indent="0" algn="l" defTabSz="914400" rtl="0" eaLnBrk="0" fontAlgn="auto" latinLnBrk="0" hangingPunct="1">
              <a:lnSpc>
                <a:spcPct val="100000"/>
              </a:lnSpc>
              <a:spcBef>
                <a:spcPts val="100"/>
              </a:spcBef>
              <a:spcAft>
                <a:spcPts val="100"/>
              </a:spcAft>
              <a:buClrTx/>
              <a:buSzTx/>
              <a:buFontTx/>
              <a:buNone/>
              <a:tabLst/>
              <a:defRPr/>
            </a:pP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대화 검증</a:t>
            </a:r>
            <a:endParaRPr kumimoji="0" lang="en-US" altLang="ko-KR" sz="1000" b="0" i="0" u="none" strike="noStrike" kern="0" cap="none" spc="-100" normalizeH="0" baseline="0" noProof="0" dirty="0">
              <a:ln>
                <a:solidFill>
                  <a:srgbClr val="808080">
                    <a:alpha val="0"/>
                  </a:srgbClr>
                </a:solidFill>
              </a:ln>
              <a:solidFill>
                <a:prstClr val="black"/>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4" name="직사각형 53">
            <a:extLst>
              <a:ext uri="{FF2B5EF4-FFF2-40B4-BE49-F238E27FC236}">
                <a16:creationId xmlns:a16="http://schemas.microsoft.com/office/drawing/2014/main" id="{43BAC2E7-7E32-1715-6A93-4BCEBDBC7740}"/>
              </a:ext>
            </a:extLst>
          </p:cNvPr>
          <p:cNvSpPr/>
          <p:nvPr/>
        </p:nvSpPr>
        <p:spPr>
          <a:xfrm>
            <a:off x="2976654" y="6488563"/>
            <a:ext cx="198348" cy="594852"/>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0" fontAlgn="auto" latinLnBrk="0" hangingPunct="1">
              <a:lnSpc>
                <a:spcPct val="100000"/>
              </a:lnSpc>
              <a:spcBef>
                <a:spcPts val="100"/>
              </a:spcBef>
              <a:spcAft>
                <a:spcPts val="100"/>
              </a:spcAft>
              <a:buClrTx/>
              <a:buSzTx/>
              <a:buFontTx/>
              <a:buNone/>
              <a:tabLst/>
              <a:defRPr/>
            </a:pPr>
            <a:r>
              <a:rPr kumimoji="0" lang="en-US" altLang="ko-KR"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2</a:t>
            </a:r>
            <a:endParaRPr kumimoji="0" lang="ko-KR" altLang="en-US"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9" name="직사각형 48">
            <a:extLst>
              <a:ext uri="{FF2B5EF4-FFF2-40B4-BE49-F238E27FC236}">
                <a16:creationId xmlns:a16="http://schemas.microsoft.com/office/drawing/2014/main" id="{304C0587-4FB4-DA04-4C04-CBD8EA9D92D6}"/>
              </a:ext>
            </a:extLst>
          </p:cNvPr>
          <p:cNvSpPr/>
          <p:nvPr/>
        </p:nvSpPr>
        <p:spPr>
          <a:xfrm>
            <a:off x="3946547" y="7150363"/>
            <a:ext cx="2578078" cy="588958"/>
          </a:xfrm>
          <a:prstGeom prst="rect">
            <a:avLst/>
          </a:prstGeom>
          <a:solidFill>
            <a:sysClr val="window" lastClr="FFFFFF"/>
          </a:solidFill>
          <a:ln w="6350" cap="flat" cmpd="sng" algn="ctr">
            <a:solidFill>
              <a:sysClr val="window" lastClr="FFFFFF">
                <a:lumMod val="75000"/>
              </a:sysClr>
            </a:solidFill>
            <a:prstDash val="solid"/>
            <a:miter lim="800000"/>
          </a:ln>
          <a:effectLst/>
        </p:spPr>
        <p:txBody>
          <a:bodyPr lIns="91440" tIns="45721" rIns="91440" bIns="45721" rtlCol="0" anchor="ctr"/>
          <a:lstStyle/>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플러그인 배포관리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정식 배포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신뢰성 검증</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업데이트</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권한 관리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플러그인 데이터 접근 제한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사용량 관리</a:t>
            </a:r>
          </a:p>
        </p:txBody>
      </p:sp>
      <p:sp>
        <p:nvSpPr>
          <p:cNvPr id="50" name="직사각형 49">
            <a:extLst>
              <a:ext uri="{FF2B5EF4-FFF2-40B4-BE49-F238E27FC236}">
                <a16:creationId xmlns:a16="http://schemas.microsoft.com/office/drawing/2014/main" id="{42BFF516-D334-245E-2B0F-47EC78EAD91C}"/>
              </a:ext>
            </a:extLst>
          </p:cNvPr>
          <p:cNvSpPr/>
          <p:nvPr/>
        </p:nvSpPr>
        <p:spPr>
          <a:xfrm>
            <a:off x="3182765" y="7148140"/>
            <a:ext cx="727897" cy="590899"/>
          </a:xfrm>
          <a:prstGeom prst="rect">
            <a:avLst/>
          </a:prstGeom>
          <a:solidFill>
            <a:schemeClr val="bg1">
              <a:lumMod val="95000"/>
            </a:scheme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marL="85729" marR="0" lvl="1" indent="0" algn="l" defTabSz="914400" rtl="0" eaLnBrk="0" fontAlgn="auto" latinLnBrk="0" hangingPunct="1">
              <a:lnSpc>
                <a:spcPct val="100000"/>
              </a:lnSpc>
              <a:spcBef>
                <a:spcPts val="100"/>
              </a:spcBef>
              <a:spcAft>
                <a:spcPts val="100"/>
              </a:spcAft>
              <a:buClrTx/>
              <a:buSzTx/>
              <a:buFontTx/>
              <a:buNone/>
              <a:tabLst/>
              <a:defRPr/>
            </a:pP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플러그인 주의</a:t>
            </a:r>
            <a:endParaRPr kumimoji="0" lang="en-US" altLang="ko-KR" sz="1000" b="0" i="0" u="none" strike="noStrike" kern="0" cap="none" spc="-100" normalizeH="0" baseline="0" noProof="0" dirty="0">
              <a:ln>
                <a:solidFill>
                  <a:srgbClr val="808080">
                    <a:alpha val="0"/>
                  </a:srgbClr>
                </a:solidFill>
              </a:ln>
              <a:solidFill>
                <a:prstClr val="black"/>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직사각형 50">
            <a:extLst>
              <a:ext uri="{FF2B5EF4-FFF2-40B4-BE49-F238E27FC236}">
                <a16:creationId xmlns:a16="http://schemas.microsoft.com/office/drawing/2014/main" id="{4154DDFC-01B3-5A60-C771-7D206B7B42BE}"/>
              </a:ext>
            </a:extLst>
          </p:cNvPr>
          <p:cNvSpPr/>
          <p:nvPr/>
        </p:nvSpPr>
        <p:spPr>
          <a:xfrm>
            <a:off x="2976654" y="7147546"/>
            <a:ext cx="198348" cy="594852"/>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0" fontAlgn="auto" latinLnBrk="0" hangingPunct="1">
              <a:lnSpc>
                <a:spcPct val="100000"/>
              </a:lnSpc>
              <a:spcBef>
                <a:spcPts val="100"/>
              </a:spcBef>
              <a:spcAft>
                <a:spcPts val="100"/>
              </a:spcAft>
              <a:buClrTx/>
              <a:buSzTx/>
              <a:buFontTx/>
              <a:buNone/>
              <a:tabLst/>
              <a:defRPr/>
            </a:pPr>
            <a:r>
              <a:rPr kumimoji="0" lang="en-US" altLang="ko-KR"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3</a:t>
            </a:r>
            <a:endParaRPr kumimoji="0" lang="ko-KR" altLang="en-US"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6" name="직사각형 45">
            <a:extLst>
              <a:ext uri="{FF2B5EF4-FFF2-40B4-BE49-F238E27FC236}">
                <a16:creationId xmlns:a16="http://schemas.microsoft.com/office/drawing/2014/main" id="{798E4760-E69D-54A2-6CD6-7F027E67373F}"/>
              </a:ext>
            </a:extLst>
          </p:cNvPr>
          <p:cNvSpPr/>
          <p:nvPr/>
        </p:nvSpPr>
        <p:spPr>
          <a:xfrm>
            <a:off x="3946547" y="7809344"/>
            <a:ext cx="2578078" cy="588958"/>
          </a:xfrm>
          <a:prstGeom prst="rect">
            <a:avLst/>
          </a:prstGeom>
          <a:solidFill>
            <a:sysClr val="window" lastClr="FFFFFF"/>
          </a:solidFill>
          <a:ln w="6350" cap="flat" cmpd="sng" algn="ctr">
            <a:solidFill>
              <a:sysClr val="window" lastClr="FFFFFF">
                <a:lumMod val="75000"/>
              </a:sysClr>
            </a:solidFill>
            <a:prstDash val="solid"/>
            <a:miter lim="800000"/>
          </a:ln>
          <a:effectLst/>
        </p:spPr>
        <p:txBody>
          <a:bodyPr lIns="91440" tIns="45721" rIns="91440" bIns="45721" rtlCol="0" anchor="ctr"/>
          <a:lstStyle/>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애플리케이션 배포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운영 관리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접근성</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SW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인증</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보안 체계</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데이터 처리 지침 준수</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공유</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정보 보호</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처리 방식 관리</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endPar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endParaRPr>
          </a:p>
        </p:txBody>
      </p:sp>
      <p:sp>
        <p:nvSpPr>
          <p:cNvPr id="47" name="직사각형 46">
            <a:extLst>
              <a:ext uri="{FF2B5EF4-FFF2-40B4-BE49-F238E27FC236}">
                <a16:creationId xmlns:a16="http://schemas.microsoft.com/office/drawing/2014/main" id="{9874D379-5554-BFA5-787F-B06BFAA0CEBA}"/>
              </a:ext>
            </a:extLst>
          </p:cNvPr>
          <p:cNvSpPr/>
          <p:nvPr/>
        </p:nvSpPr>
        <p:spPr>
          <a:xfrm>
            <a:off x="3182765" y="7807121"/>
            <a:ext cx="727897" cy="590899"/>
          </a:xfrm>
          <a:prstGeom prst="rect">
            <a:avLst/>
          </a:prstGeom>
          <a:solidFill>
            <a:schemeClr val="bg1">
              <a:lumMod val="95000"/>
            </a:scheme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marL="85729" marR="0" lvl="1" indent="0" algn="l" defTabSz="914400" rtl="0" eaLnBrk="0" fontAlgn="auto" latinLnBrk="0" hangingPunct="1">
              <a:lnSpc>
                <a:spcPct val="100000"/>
              </a:lnSpc>
              <a:spcBef>
                <a:spcPts val="100"/>
              </a:spcBef>
              <a:spcAft>
                <a:spcPts val="100"/>
              </a:spcAft>
              <a:buClrTx/>
              <a:buSzTx/>
              <a:buFontTx/>
              <a:buNone/>
              <a:tabLst/>
              <a:defRPr/>
            </a:pP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확장</a:t>
            </a:r>
            <a:br>
              <a:rPr kumimoji="0" lang="en-US" altLang="ko-KR"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b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프로그램 관리</a:t>
            </a:r>
            <a:endParaRPr kumimoji="0" lang="en-US" altLang="ko-KR" sz="1000" b="0" i="0" u="none" strike="noStrike" kern="0" cap="none" spc="-100" normalizeH="0" baseline="0" noProof="0" dirty="0">
              <a:ln>
                <a:solidFill>
                  <a:srgbClr val="808080">
                    <a:alpha val="0"/>
                  </a:srgbClr>
                </a:solidFill>
              </a:ln>
              <a:solidFill>
                <a:prstClr val="black"/>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8" name="직사각형 47">
            <a:extLst>
              <a:ext uri="{FF2B5EF4-FFF2-40B4-BE49-F238E27FC236}">
                <a16:creationId xmlns:a16="http://schemas.microsoft.com/office/drawing/2014/main" id="{8AC9A8CE-8B09-25B5-6652-8E0FD36AEF5D}"/>
              </a:ext>
            </a:extLst>
          </p:cNvPr>
          <p:cNvSpPr/>
          <p:nvPr/>
        </p:nvSpPr>
        <p:spPr>
          <a:xfrm>
            <a:off x="2976654" y="7806527"/>
            <a:ext cx="198348" cy="594852"/>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0" fontAlgn="auto" latinLnBrk="0" hangingPunct="1">
              <a:lnSpc>
                <a:spcPct val="100000"/>
              </a:lnSpc>
              <a:spcBef>
                <a:spcPts val="100"/>
              </a:spcBef>
              <a:spcAft>
                <a:spcPts val="100"/>
              </a:spcAft>
              <a:buClrTx/>
              <a:buSzTx/>
              <a:buFontTx/>
              <a:buNone/>
              <a:tabLst/>
              <a:defRPr/>
            </a:pPr>
            <a:r>
              <a:rPr kumimoji="0" lang="en-US" altLang="ko-KR"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4</a:t>
            </a:r>
            <a:endParaRPr kumimoji="0" lang="ko-KR" altLang="en-US"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3" name="직사각형 42">
            <a:extLst>
              <a:ext uri="{FF2B5EF4-FFF2-40B4-BE49-F238E27FC236}">
                <a16:creationId xmlns:a16="http://schemas.microsoft.com/office/drawing/2014/main" id="{ACA512B4-43DF-877A-8B2C-290F9D0D031D}"/>
              </a:ext>
            </a:extLst>
          </p:cNvPr>
          <p:cNvSpPr/>
          <p:nvPr/>
        </p:nvSpPr>
        <p:spPr>
          <a:xfrm>
            <a:off x="3946547" y="8468326"/>
            <a:ext cx="2578078" cy="588958"/>
          </a:xfrm>
          <a:prstGeom prst="rect">
            <a:avLst/>
          </a:prstGeom>
          <a:solidFill>
            <a:sysClr val="window" lastClr="FFFFFF"/>
          </a:solidFill>
          <a:ln w="6350" cap="flat" cmpd="sng" algn="ctr">
            <a:solidFill>
              <a:sysClr val="window" lastClr="FFFFFF">
                <a:lumMod val="75000"/>
              </a:sysClr>
            </a:solidFill>
            <a:prstDash val="solid"/>
            <a:miter lim="800000"/>
          </a:ln>
          <a:effectLst/>
        </p:spPr>
        <p:txBody>
          <a:bodyPr lIns="91440" tIns="45721" rIns="91440" bIns="45721" rtlCol="0" anchor="ctr"/>
          <a:lstStyle/>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AI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생성정보 식별</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논리적 모순</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감지 도구 활용</a:t>
            </a: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t>
            </a:r>
          </a:p>
          <a:p>
            <a:pPr marL="85725" marR="0" lvl="0" indent="-85725" algn="l" defTabSz="914400" rtl="0" eaLnBrk="0"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altLang="ko-KR"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AI </a:t>
            </a:r>
            <a:r>
              <a:rPr kumimoji="0" lang="ko-KR" altLang="en-US" sz="900" b="0" i="0" u="none" strike="noStrike" kern="0" cap="none" spc="-100" normalizeH="0" baseline="0" noProof="0" dirty="0">
                <a:ln>
                  <a:solidFill>
                    <a:srgbClr val="808080">
                      <a:alpha val="0"/>
                    </a:srgbClr>
                  </a:solidFill>
                </a:ln>
                <a:solidFill>
                  <a:srgbClr val="000000"/>
                </a:solidFill>
                <a:effectLst/>
                <a:uLnTx/>
                <a:uFillTx/>
                <a:latin typeface="KoPub돋움체 Medium" panose="02020603020101020101" pitchFamily="18" charset="-127"/>
                <a:ea typeface="KoPub돋움체 Medium"/>
                <a:cs typeface="+mn-cs"/>
              </a:rPr>
              <a:t>보안 위협 대응 프로세스 수립 및 정책 수립</a:t>
            </a:r>
          </a:p>
        </p:txBody>
      </p:sp>
      <p:sp>
        <p:nvSpPr>
          <p:cNvPr id="44" name="직사각형 43">
            <a:extLst>
              <a:ext uri="{FF2B5EF4-FFF2-40B4-BE49-F238E27FC236}">
                <a16:creationId xmlns:a16="http://schemas.microsoft.com/office/drawing/2014/main" id="{68F35480-BE93-DF49-1438-D60386A49F74}"/>
              </a:ext>
            </a:extLst>
          </p:cNvPr>
          <p:cNvSpPr/>
          <p:nvPr/>
        </p:nvSpPr>
        <p:spPr>
          <a:xfrm>
            <a:off x="3182765" y="8466103"/>
            <a:ext cx="727897" cy="590899"/>
          </a:xfrm>
          <a:prstGeom prst="rect">
            <a:avLst/>
          </a:prstGeom>
          <a:solidFill>
            <a:schemeClr val="bg1">
              <a:lumMod val="95000"/>
            </a:scheme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marL="85729" marR="0" lvl="1" indent="0" algn="l" defTabSz="914400" rtl="0" eaLnBrk="0" fontAlgn="auto" latinLnBrk="0" hangingPunct="1">
              <a:lnSpc>
                <a:spcPct val="100000"/>
              </a:lnSpc>
              <a:spcBef>
                <a:spcPts val="100"/>
              </a:spcBef>
              <a:spcAft>
                <a:spcPts val="100"/>
              </a:spcAft>
              <a:buClrTx/>
              <a:buSzTx/>
              <a:buFontTx/>
              <a:buNone/>
              <a:tabLst/>
              <a:defRPr/>
            </a:pPr>
            <a:r>
              <a:rPr kumimoji="0" lang="ko-KR" altLang="en-US" sz="1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mn-cs"/>
              </a:rPr>
              <a:t>보안 공격 대응</a:t>
            </a:r>
            <a:endParaRPr kumimoji="0" lang="en-US" altLang="ko-KR" sz="1000" b="0" i="0" u="none" strike="noStrike" kern="0" cap="none" spc="-100" normalizeH="0" baseline="0" noProof="0" dirty="0">
              <a:ln>
                <a:solidFill>
                  <a:srgbClr val="808080">
                    <a:alpha val="0"/>
                  </a:srgbClr>
                </a:solidFill>
              </a:ln>
              <a:solidFill>
                <a:prstClr val="black"/>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5" name="직사각형 44">
            <a:extLst>
              <a:ext uri="{FF2B5EF4-FFF2-40B4-BE49-F238E27FC236}">
                <a16:creationId xmlns:a16="http://schemas.microsoft.com/office/drawing/2014/main" id="{9EC35CF3-A8FD-C581-52F2-E00CF6907BD2}"/>
              </a:ext>
            </a:extLst>
          </p:cNvPr>
          <p:cNvSpPr/>
          <p:nvPr/>
        </p:nvSpPr>
        <p:spPr>
          <a:xfrm>
            <a:off x="2976654" y="8465509"/>
            <a:ext cx="198348" cy="594852"/>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0" fontAlgn="auto" latinLnBrk="0" hangingPunct="1">
              <a:lnSpc>
                <a:spcPct val="100000"/>
              </a:lnSpc>
              <a:spcBef>
                <a:spcPts val="100"/>
              </a:spcBef>
              <a:spcAft>
                <a:spcPts val="100"/>
              </a:spcAft>
              <a:buClrTx/>
              <a:buSzTx/>
              <a:buFontTx/>
              <a:buNone/>
              <a:tabLst/>
              <a:defRPr/>
            </a:pPr>
            <a:r>
              <a:rPr kumimoji="0" lang="en-US" altLang="ko-KR"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5</a:t>
            </a:r>
            <a:endParaRPr kumimoji="0" lang="ko-KR" altLang="en-US" sz="1400" b="1" i="0" u="none" strike="noStrike" kern="0" cap="none" spc="-100" normalizeH="0" baseline="0" noProof="0" dirty="0">
              <a:ln>
                <a:solidFill>
                  <a:srgbClr val="808080">
                    <a:alpha val="0"/>
                  </a:srgb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1901558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5329E4DB-B0C1-ABBA-D565-F274CF9A842D}"/>
              </a:ext>
            </a:extLst>
          </p:cNvPr>
          <p:cNvSpPr/>
          <p:nvPr/>
        </p:nvSpPr>
        <p:spPr>
          <a:xfrm>
            <a:off x="483991" y="7554063"/>
            <a:ext cx="1102260" cy="1427139"/>
          </a:xfrm>
          <a:prstGeom prst="rect">
            <a:avLst/>
          </a:prstGeom>
          <a:solidFill>
            <a:sysClr val="window" lastClr="FFFFFF"/>
          </a:solidFill>
          <a:ln w="12700" cap="flat" cmpd="sng" algn="ctr">
            <a:solidFill>
              <a:srgbClr val="0091DA"/>
            </a:solidFill>
            <a:prstDash val="solid"/>
            <a:miter lim="800000"/>
          </a:ln>
          <a:effectLst/>
        </p:spPr>
        <p:txBody>
          <a:bodyPr rot="0" spcFirstLastPara="0" vertOverflow="overflow" horzOverflow="overflow" vert="horz" wrap="square" lIns="0" tIns="43874" rIns="0" bIns="43874" numCol="1" spcCol="0" rtlCol="0" fromWordArt="0" anchor="t" anchorCtr="0" forceAA="0" compatLnSpc="1">
            <a:prstTxWarp prst="textNoShape">
              <a:avLst/>
            </a:prstTxWarp>
            <a:noAutofit/>
          </a:bodyPr>
          <a:lstStyle/>
          <a:p>
            <a:pPr marL="0" marR="0" lvl="0" indent="0" algn="ctr" defTabSz="333378" rtl="0" eaLnBrk="1" fontAlgn="auto" latinLnBrk="0" hangingPunct="1">
              <a:lnSpc>
                <a:spcPct val="120000"/>
              </a:lnSpc>
              <a:spcBef>
                <a:spcPts val="0"/>
              </a:spcBef>
              <a:spcAft>
                <a:spcPts val="0"/>
              </a:spcAft>
              <a:buClrTx/>
              <a:buSzTx/>
              <a:buFontTx/>
              <a:buNone/>
              <a:tabLst/>
              <a:defRPr/>
            </a:pPr>
            <a:r>
              <a:rPr kumimoji="1" lang="ko-KR" altLang="en-US"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사외 </a:t>
            </a:r>
            <a:r>
              <a:rPr kumimoji="1" lang="en-US" altLang="ko-KR"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 Service</a:t>
            </a:r>
            <a:endParaRPr kumimoji="1" lang="en-US" altLang="ko-KR" sz="12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8" name="직사각형 27">
            <a:extLst>
              <a:ext uri="{FF2B5EF4-FFF2-40B4-BE49-F238E27FC236}">
                <a16:creationId xmlns:a16="http://schemas.microsoft.com/office/drawing/2014/main" id="{C0C7A2BB-0594-6C47-74F3-2EA119AA5B3B}"/>
              </a:ext>
            </a:extLst>
          </p:cNvPr>
          <p:cNvSpPr/>
          <p:nvPr/>
        </p:nvSpPr>
        <p:spPr>
          <a:xfrm>
            <a:off x="532264" y="7817391"/>
            <a:ext cx="996286" cy="111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9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9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서비스</a:t>
            </a:r>
            <a:endParaRPr kumimoji="0" lang="en-US" altLang="ko-KR" sz="9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ko-KR" sz="9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9" name="직사각형 38">
            <a:extLst>
              <a:ext uri="{FF2B5EF4-FFF2-40B4-BE49-F238E27FC236}">
                <a16:creationId xmlns:a16="http://schemas.microsoft.com/office/drawing/2014/main" id="{2A5FA414-138A-26F2-3227-B310513DC763}"/>
              </a:ext>
            </a:extLst>
          </p:cNvPr>
          <p:cNvSpPr/>
          <p:nvPr/>
        </p:nvSpPr>
        <p:spPr>
          <a:xfrm>
            <a:off x="593678" y="8160388"/>
            <a:ext cx="868858" cy="2093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0" name="직사각형 39">
            <a:extLst>
              <a:ext uri="{FF2B5EF4-FFF2-40B4-BE49-F238E27FC236}">
                <a16:creationId xmlns:a16="http://schemas.microsoft.com/office/drawing/2014/main" id="{7064FCC2-AEC6-F6B0-3592-A7251ADD1F9D}"/>
              </a:ext>
            </a:extLst>
          </p:cNvPr>
          <p:cNvSpPr/>
          <p:nvPr/>
        </p:nvSpPr>
        <p:spPr>
          <a:xfrm>
            <a:off x="593678" y="8412871"/>
            <a:ext cx="868858" cy="2093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1" name="직사각형 40">
            <a:extLst>
              <a:ext uri="{FF2B5EF4-FFF2-40B4-BE49-F238E27FC236}">
                <a16:creationId xmlns:a16="http://schemas.microsoft.com/office/drawing/2014/main" id="{D4091904-919D-F613-1338-53DA20B90E76}"/>
              </a:ext>
            </a:extLst>
          </p:cNvPr>
          <p:cNvSpPr/>
          <p:nvPr/>
        </p:nvSpPr>
        <p:spPr>
          <a:xfrm>
            <a:off x="593678" y="8658531"/>
            <a:ext cx="868858" cy="2093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109779"/>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기술력을 활용한 기업의 생산성 활용 전략을 위하여 주요 프로세스와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Workforce Policy</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수립되면 빅테크 플랫폼이 가진 주요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및 생산성 툴과 연계한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아키텍처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(Architecture)</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구축하여야 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아키텍처 구성 과정에서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플랫폼과 생산성을 높여주는 비즈니스 애플리케이션</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(Business Application)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간의 유기적인 연결은 생산성 증진을 위한 핵심 요소로 볼 수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위와 같은 점에서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플랫폼을 개발하고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MS Office, MS Teams, Google Workspace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생산성 서비스 툴을 보유한 마이크로소프트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구글과 같은 빅테크 플랫폼이 업무 생산성 증진을 위한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시장의 핵심 공급자로 주목되고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적합한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아키텍처의 구축은 빅테크 플랫폼 기업에서 제공하는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플랫폼과 업무 환경에서 사용하는 여러 비즈니스 애플리케이션을 기업의 업무 환경과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Workforce Policy’</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기반으로 업무 효율성 개선 효과를 최대화 할 수 있는 방안으로 구성하는 과정을 의미한다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다양한 방식을 통하여 유입되는 사내</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 정보를 통합하여 활용할 수 있는 데이터 연계 체계를 구축하고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업무 환경에서 다양한 이용자가 손쉽게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통하여 제작된 정보에 접근할 수 있도록 효과적인 사용자 인터페이스를 구축하는 것이 활용성을 높이기 위해 주요하다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62536" y="335776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210873" y="185671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35287" y="2296464"/>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플랫폼과 생산성을 높여주는 </a:t>
            </a:r>
            <a:b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비즈니스 애플리케이션</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간의 유기적인 연결은 생산성 증진을 위한 핵심 요소</a:t>
            </a:r>
          </a:p>
        </p:txBody>
      </p:sp>
      <p:sp>
        <p:nvSpPr>
          <p:cNvPr id="4" name="TextBox 3">
            <a:extLst>
              <a:ext uri="{FF2B5EF4-FFF2-40B4-BE49-F238E27FC236}">
                <a16:creationId xmlns:a16="http://schemas.microsoft.com/office/drawing/2014/main" id="{BEFD26F5-8B21-2087-32E0-AAB465DF2C37}"/>
              </a:ext>
            </a:extLst>
          </p:cNvPr>
          <p:cNvSpPr txBox="1"/>
          <p:nvPr/>
        </p:nvSpPr>
        <p:spPr>
          <a:xfrm>
            <a:off x="476250" y="4832177"/>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생성형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를 활용한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아키텍처</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(Architecture)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구축 과정</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cxnSp>
        <p:nvCxnSpPr>
          <p:cNvPr id="6" name="직선 연결선 5">
            <a:extLst>
              <a:ext uri="{FF2B5EF4-FFF2-40B4-BE49-F238E27FC236}">
                <a16:creationId xmlns:a16="http://schemas.microsoft.com/office/drawing/2014/main" id="{2CCEDE22-92A0-A5BF-238F-64DB5E151DE2}"/>
              </a:ext>
            </a:extLst>
          </p:cNvPr>
          <p:cNvCxnSpPr>
            <a:cxnSpLocks/>
          </p:cNvCxnSpPr>
          <p:nvPr/>
        </p:nvCxnSpPr>
        <p:spPr>
          <a:xfrm>
            <a:off x="1957388" y="1281113"/>
            <a:ext cx="0" cy="363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82AE97C-FE7F-BBD9-4FE7-92712DEC53EA}"/>
              </a:ext>
            </a:extLst>
          </p:cNvPr>
          <p:cNvSpPr txBox="1"/>
          <p:nvPr/>
        </p:nvSpPr>
        <p:spPr>
          <a:xfrm>
            <a:off x="489216" y="9034302"/>
            <a:ext cx="413314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a:t>
            </a:r>
          </a:p>
        </p:txBody>
      </p:sp>
      <p:sp>
        <p:nvSpPr>
          <p:cNvPr id="12" name="직사각형 11">
            <a:extLst>
              <a:ext uri="{FF2B5EF4-FFF2-40B4-BE49-F238E27FC236}">
                <a16:creationId xmlns:a16="http://schemas.microsoft.com/office/drawing/2014/main" id="{49ED011D-ED66-C1AF-BB18-0473E8696A22}"/>
              </a:ext>
            </a:extLst>
          </p:cNvPr>
          <p:cNvSpPr/>
          <p:nvPr/>
        </p:nvSpPr>
        <p:spPr>
          <a:xfrm>
            <a:off x="489216" y="6103191"/>
            <a:ext cx="3292982" cy="613410"/>
          </a:xfrm>
          <a:prstGeom prst="rect">
            <a:avLst/>
          </a:prstGeom>
          <a:solidFill>
            <a:schemeClr val="bg1">
              <a:lumMod val="95000"/>
            </a:schemeClr>
          </a:solidFill>
          <a:ln w="12700" cap="flat" cmpd="sng" algn="ctr">
            <a:solidFill>
              <a:schemeClr val="bg1">
                <a:lumMod val="85000"/>
              </a:schemeClr>
            </a:solidFill>
            <a:prstDash val="solid"/>
            <a:miter lim="800000"/>
          </a:ln>
          <a:effectLst/>
        </p:spPr>
        <p:txBody>
          <a:bodyPr rot="0" spcFirstLastPara="0" vertOverflow="overflow" horzOverflow="overflow" vert="horz" wrap="square" lIns="0" tIns="43874" rIns="0" bIns="43874" numCol="1" spcCol="0" rtlCol="0" fromWordArt="0" anchor="t" anchorCtr="0" forceAA="0" compatLnSpc="1">
            <a:prstTxWarp prst="textNoShape">
              <a:avLst/>
            </a:prstTxWarp>
            <a:noAutofit/>
          </a:bodyPr>
          <a:lstStyle/>
          <a:p>
            <a:pPr marL="0" marR="0" lvl="0" indent="0" algn="ctr" defTabSz="333378" rtl="0" eaLnBrk="1" fontAlgn="auto" latinLnBrk="0" hangingPunct="1">
              <a:lnSpc>
                <a:spcPct val="120000"/>
              </a:lnSpc>
              <a:spcBef>
                <a:spcPts val="0"/>
              </a:spcBef>
              <a:spcAft>
                <a:spcPts val="0"/>
              </a:spcAft>
              <a:buClrTx/>
              <a:buSzTx/>
              <a:buFontTx/>
              <a:buNone/>
              <a:tabLst/>
              <a:defRPr/>
            </a:pPr>
            <a:r>
              <a:rPr kumimoji="1" lang="en-US" altLang="ko-KR" sz="1100" b="1" i="0" u="none" strike="noStrike" kern="1200" cap="none" spc="-50"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Business Application AI Plugin</a:t>
            </a:r>
            <a:endParaRPr kumimoji="1" lang="en-US" altLang="ko-KR" sz="1600" b="1" i="0" u="none" strike="noStrike" kern="1200" cap="none" spc="-50"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13" name="그룹 12">
            <a:extLst>
              <a:ext uri="{FF2B5EF4-FFF2-40B4-BE49-F238E27FC236}">
                <a16:creationId xmlns:a16="http://schemas.microsoft.com/office/drawing/2014/main" id="{A9D1ADD8-2F44-24EB-3C4A-4BE88FB31F9C}"/>
              </a:ext>
            </a:extLst>
          </p:cNvPr>
          <p:cNvGrpSpPr/>
          <p:nvPr/>
        </p:nvGrpSpPr>
        <p:grpSpPr>
          <a:xfrm>
            <a:off x="543800" y="6422562"/>
            <a:ext cx="1689462" cy="249895"/>
            <a:chOff x="1479636" y="3507662"/>
            <a:chExt cx="2308495" cy="324457"/>
          </a:xfrm>
        </p:grpSpPr>
        <p:pic>
          <p:nvPicPr>
            <p:cNvPr id="14" name="Picture 2" descr="Microsoft Teams Logo, history, meaning, symbol, PNG">
              <a:extLst>
                <a:ext uri="{FF2B5EF4-FFF2-40B4-BE49-F238E27FC236}">
                  <a16:creationId xmlns:a16="http://schemas.microsoft.com/office/drawing/2014/main" id="{B74B00D7-DA88-0D2D-4C74-8DA13A2B34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75" r="20000"/>
            <a:stretch/>
          </p:blipFill>
          <p:spPr bwMode="auto">
            <a:xfrm>
              <a:off x="1818236" y="3542265"/>
              <a:ext cx="275104" cy="255251"/>
            </a:xfrm>
            <a:prstGeom prst="rect">
              <a:avLst/>
            </a:prstGeom>
            <a:noFill/>
            <a:ln>
              <a:noFill/>
            </a:ln>
          </p:spPr>
        </p:pic>
        <p:pic>
          <p:nvPicPr>
            <p:cNvPr id="15" name="Picture 2">
              <a:extLst>
                <a:ext uri="{FF2B5EF4-FFF2-40B4-BE49-F238E27FC236}">
                  <a16:creationId xmlns:a16="http://schemas.microsoft.com/office/drawing/2014/main" id="{EFDE6DF4-F95A-2434-D1C7-4B2FBA2BB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636" y="3542408"/>
              <a:ext cx="254965" cy="2549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13">
              <a:extLst>
                <a:ext uri="{FF2B5EF4-FFF2-40B4-BE49-F238E27FC236}">
                  <a16:creationId xmlns:a16="http://schemas.microsoft.com/office/drawing/2014/main" id="{656DB0C4-E546-82BD-AE4F-ACD2B6143E8B}"/>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41047" y="3522829"/>
              <a:ext cx="347084" cy="294123"/>
            </a:xfrm>
            <a:prstGeom prst="rect">
              <a:avLst/>
            </a:prstGeom>
            <a:effectLst/>
          </p:spPr>
        </p:pic>
        <p:pic>
          <p:nvPicPr>
            <p:cNvPr id="17" name="Picture 14" descr="Microsoft 365 - Technology Resources">
              <a:extLst>
                <a:ext uri="{FF2B5EF4-FFF2-40B4-BE49-F238E27FC236}">
                  <a16:creationId xmlns:a16="http://schemas.microsoft.com/office/drawing/2014/main" id="{A2C5735B-6DA1-DC93-C51A-CD0EBF4EC7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309" b="37104"/>
            <a:stretch/>
          </p:blipFill>
          <p:spPr bwMode="auto">
            <a:xfrm>
              <a:off x="2163083" y="3507662"/>
              <a:ext cx="1280201" cy="32445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6" descr="Computer Monitor | Tablet laptop, Laptop lcd, Desktop computers">
            <a:extLst>
              <a:ext uri="{FF2B5EF4-FFF2-40B4-BE49-F238E27FC236}">
                <a16:creationId xmlns:a16="http://schemas.microsoft.com/office/drawing/2014/main" id="{E4EFD451-CC15-EDB7-A485-C85C551C3B3A}"/>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7208" t="31807" r="8333" b="32056"/>
          <a:stretch/>
        </p:blipFill>
        <p:spPr bwMode="auto">
          <a:xfrm>
            <a:off x="2217369" y="6414743"/>
            <a:ext cx="522063" cy="256394"/>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C9F4DEE0-FE86-A537-FD1A-9EAEAC4C7266}"/>
              </a:ext>
            </a:extLst>
          </p:cNvPr>
          <p:cNvSpPr/>
          <p:nvPr/>
        </p:nvSpPr>
        <p:spPr>
          <a:xfrm>
            <a:off x="2776883" y="6445235"/>
            <a:ext cx="468638" cy="235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보안정책</a:t>
            </a:r>
            <a:endParaRPr kumimoji="0" lang="en-US" altLang="ko-KR" sz="900" b="1"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0" name="직사각형 19">
            <a:extLst>
              <a:ext uri="{FF2B5EF4-FFF2-40B4-BE49-F238E27FC236}">
                <a16:creationId xmlns:a16="http://schemas.microsoft.com/office/drawing/2014/main" id="{C3B11F83-E6A4-C5DF-1E41-D94AAE8947F6}"/>
              </a:ext>
            </a:extLst>
          </p:cNvPr>
          <p:cNvSpPr/>
          <p:nvPr/>
        </p:nvSpPr>
        <p:spPr>
          <a:xfrm>
            <a:off x="3279821" y="6445235"/>
            <a:ext cx="468638" cy="235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거버넌스</a:t>
            </a:r>
          </a:p>
        </p:txBody>
      </p:sp>
      <p:sp>
        <p:nvSpPr>
          <p:cNvPr id="25" name="직사각형 24">
            <a:extLst>
              <a:ext uri="{FF2B5EF4-FFF2-40B4-BE49-F238E27FC236}">
                <a16:creationId xmlns:a16="http://schemas.microsoft.com/office/drawing/2014/main" id="{7EDFDB1A-099D-E38F-685E-6CB5566ABCA5}"/>
              </a:ext>
            </a:extLst>
          </p:cNvPr>
          <p:cNvSpPr/>
          <p:nvPr/>
        </p:nvSpPr>
        <p:spPr>
          <a:xfrm>
            <a:off x="1674623" y="7554063"/>
            <a:ext cx="1102260" cy="1427139"/>
          </a:xfrm>
          <a:prstGeom prst="rect">
            <a:avLst/>
          </a:prstGeom>
          <a:solidFill>
            <a:sysClr val="window" lastClr="FFFFFF"/>
          </a:solidFill>
          <a:ln w="12700" cap="flat" cmpd="sng" algn="ctr">
            <a:solidFill>
              <a:srgbClr val="0091DA"/>
            </a:solidFill>
            <a:prstDash val="solid"/>
            <a:miter lim="800000"/>
          </a:ln>
          <a:effectLst/>
        </p:spPr>
        <p:txBody>
          <a:bodyPr rot="0" spcFirstLastPara="0" vertOverflow="overflow" horzOverflow="overflow" vert="horz" wrap="square" lIns="0" tIns="43874" rIns="0" bIns="43874" numCol="1" spcCol="0" rtlCol="0" fromWordArt="0" anchor="t" anchorCtr="0" forceAA="0" compatLnSpc="1">
            <a:prstTxWarp prst="textNoShape">
              <a:avLst/>
            </a:prstTxWarp>
            <a:noAutofit/>
          </a:bodyPr>
          <a:lstStyle/>
          <a:p>
            <a:pPr marL="0" marR="0" lvl="0" indent="0" algn="ctr" defTabSz="333378" rtl="0" eaLnBrk="1" fontAlgn="auto" latinLnBrk="0" hangingPunct="1">
              <a:lnSpc>
                <a:spcPct val="120000"/>
              </a:lnSpc>
              <a:spcBef>
                <a:spcPts val="0"/>
              </a:spcBef>
              <a:spcAft>
                <a:spcPts val="0"/>
              </a:spcAft>
              <a:buClrTx/>
              <a:buSzTx/>
              <a:buFontTx/>
              <a:buNone/>
              <a:tabLst/>
              <a:defRPr/>
            </a:pPr>
            <a:r>
              <a:rPr kumimoji="1" lang="ko-KR" altLang="en-US"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사내 </a:t>
            </a:r>
            <a:r>
              <a:rPr kumimoji="1" lang="en-US" altLang="ko-KR"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 Platform</a:t>
            </a:r>
            <a:endParaRPr kumimoji="1" lang="en-US" altLang="ko-KR" sz="12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6" name="그룹 25">
            <a:extLst>
              <a:ext uri="{FF2B5EF4-FFF2-40B4-BE49-F238E27FC236}">
                <a16:creationId xmlns:a16="http://schemas.microsoft.com/office/drawing/2014/main" id="{E509C53F-99C7-968D-816E-2DFCB047E414}"/>
              </a:ext>
            </a:extLst>
          </p:cNvPr>
          <p:cNvGrpSpPr/>
          <p:nvPr/>
        </p:nvGrpSpPr>
        <p:grpSpPr>
          <a:xfrm>
            <a:off x="1721746" y="7880872"/>
            <a:ext cx="979617" cy="1047933"/>
            <a:chOff x="4463789" y="4499859"/>
            <a:chExt cx="1119217" cy="1268814"/>
          </a:xfrm>
          <a:solidFill>
            <a:schemeClr val="accent2"/>
          </a:solidFill>
        </p:grpSpPr>
        <p:sp>
          <p:nvSpPr>
            <p:cNvPr id="35" name="직사각형 34">
              <a:extLst>
                <a:ext uri="{FF2B5EF4-FFF2-40B4-BE49-F238E27FC236}">
                  <a16:creationId xmlns:a16="http://schemas.microsoft.com/office/drawing/2014/main" id="{12E9D12A-BBBC-44C7-2E59-0CDA888049DB}"/>
                </a:ext>
              </a:extLst>
            </p:cNvPr>
            <p:cNvSpPr/>
            <p:nvPr/>
          </p:nvSpPr>
          <p:spPr>
            <a:xfrm>
              <a:off x="4463789" y="5515156"/>
              <a:ext cx="1119217" cy="2535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Cloud Infra</a:t>
              </a:r>
              <a:endParaRPr kumimoji="0" lang="ko-KR" altLang="en-US"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직사각형 35">
              <a:extLst>
                <a:ext uri="{FF2B5EF4-FFF2-40B4-BE49-F238E27FC236}">
                  <a16:creationId xmlns:a16="http://schemas.microsoft.com/office/drawing/2014/main" id="{BA1C1CD6-29E0-8893-69CA-3AE90B069D22}"/>
                </a:ext>
              </a:extLst>
            </p:cNvPr>
            <p:cNvSpPr/>
            <p:nvPr/>
          </p:nvSpPr>
          <p:spPr>
            <a:xfrm>
              <a:off x="4463789" y="5176723"/>
              <a:ext cx="1119217" cy="2535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Data Interface</a:t>
              </a:r>
              <a:endParaRPr kumimoji="0" lang="ko-KR" altLang="en-US"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7" name="직사각형 36">
              <a:extLst>
                <a:ext uri="{FF2B5EF4-FFF2-40B4-BE49-F238E27FC236}">
                  <a16:creationId xmlns:a16="http://schemas.microsoft.com/office/drawing/2014/main" id="{A58756C8-D446-27D9-B920-EC6543F3F180}"/>
                </a:ext>
              </a:extLst>
            </p:cNvPr>
            <p:cNvSpPr/>
            <p:nvPr/>
          </p:nvSpPr>
          <p:spPr>
            <a:xfrm>
              <a:off x="4463789" y="4838291"/>
              <a:ext cx="1119217" cy="2535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Index DB</a:t>
              </a:r>
              <a:endParaRPr kumimoji="0" lang="ko-KR" altLang="en-US"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8" name="직사각형 37">
              <a:extLst>
                <a:ext uri="{FF2B5EF4-FFF2-40B4-BE49-F238E27FC236}">
                  <a16:creationId xmlns:a16="http://schemas.microsoft.com/office/drawing/2014/main" id="{31E8B9BE-CB9B-51F1-1E0C-D46C3228BC8B}"/>
                </a:ext>
              </a:extLst>
            </p:cNvPr>
            <p:cNvSpPr/>
            <p:nvPr/>
          </p:nvSpPr>
          <p:spPr>
            <a:xfrm>
              <a:off x="4463789" y="4499859"/>
              <a:ext cx="1119217" cy="2535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rPr>
                <a:t>Cognitive Search</a:t>
              </a:r>
              <a:endParaRPr kumimoji="0" lang="ko-KR" altLang="en-US" sz="900" b="0" i="0" u="none" strike="noStrike" kern="1200" cap="none" spc="0" normalizeH="0" baseline="0" noProof="0" dirty="0">
                <a:ln>
                  <a:solidFill>
                    <a:srgbClr val="FFFFFF">
                      <a:lumMod val="75000"/>
                      <a:alpha val="0"/>
                    </a:srgbClr>
                  </a:solidFill>
                </a:ln>
                <a:solidFill>
                  <a:srgbClr val="00B8F5">
                    <a:lumMod val="20000"/>
                    <a:lumOff val="80000"/>
                  </a:srgbClr>
                </a:solidFill>
                <a:effectLst/>
                <a:uLnTx/>
                <a:uFillTx/>
                <a:latin typeface="KoPub돋움체 Medium" panose="02020603020101020101" pitchFamily="18" charset="-127"/>
                <a:ea typeface="KoPub돋움체 Medium" panose="02020603020101020101" pitchFamily="18" charset="-127"/>
                <a:cs typeface="+mn-cs"/>
              </a:endParaRPr>
            </a:p>
          </p:txBody>
        </p:sp>
      </p:grpSp>
      <p:pic>
        <p:nvPicPr>
          <p:cNvPr id="32" name="Picture 8" descr="chatGPT 한계점과 대체재에 대해 - JIN's BOT">
            <a:extLst>
              <a:ext uri="{FF2B5EF4-FFF2-40B4-BE49-F238E27FC236}">
                <a16:creationId xmlns:a16="http://schemas.microsoft.com/office/drawing/2014/main" id="{CB386AC2-3453-189D-1038-63BF5A258C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67" t="10369" r="13835" b="53481"/>
          <a:stretch/>
        </p:blipFill>
        <p:spPr bwMode="auto">
          <a:xfrm>
            <a:off x="790992" y="8189064"/>
            <a:ext cx="505972" cy="1508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Google Bard 무료로 다운 받기 - 2023년 최신 버전">
            <a:extLst>
              <a:ext uri="{FF2B5EF4-FFF2-40B4-BE49-F238E27FC236}">
                <a16:creationId xmlns:a16="http://schemas.microsoft.com/office/drawing/2014/main" id="{08C16B5B-78BD-0496-FE18-A83CA8CDE4F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86" t="40086" r="14759" b="39646"/>
          <a:stretch/>
        </p:blipFill>
        <p:spPr bwMode="auto">
          <a:xfrm>
            <a:off x="735435" y="8452314"/>
            <a:ext cx="595222" cy="1574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Amazon AI Tools Transform Generative AI &amp; Software Development">
            <a:extLst>
              <a:ext uri="{FF2B5EF4-FFF2-40B4-BE49-F238E27FC236}">
                <a16:creationId xmlns:a16="http://schemas.microsoft.com/office/drawing/2014/main" id="{E5D75998-7993-42AB-2677-5E65AF91CF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01" t="55552" r="1110" b="12000"/>
          <a:stretch/>
        </p:blipFill>
        <p:spPr bwMode="auto">
          <a:xfrm>
            <a:off x="766838" y="8689925"/>
            <a:ext cx="554280" cy="146596"/>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a:extLst>
              <a:ext uri="{FF2B5EF4-FFF2-40B4-BE49-F238E27FC236}">
                <a16:creationId xmlns:a16="http://schemas.microsoft.com/office/drawing/2014/main" id="{BEE278C0-1102-5B8C-D23A-2C21C239DD1A}"/>
              </a:ext>
            </a:extLst>
          </p:cNvPr>
          <p:cNvSpPr/>
          <p:nvPr/>
        </p:nvSpPr>
        <p:spPr>
          <a:xfrm>
            <a:off x="2865255" y="6848850"/>
            <a:ext cx="916943" cy="2136197"/>
          </a:xfrm>
          <a:prstGeom prst="rect">
            <a:avLst/>
          </a:prstGeom>
          <a:solidFill>
            <a:sysClr val="window" lastClr="FFFFFF"/>
          </a:solidFill>
          <a:ln w="12700" cap="flat" cmpd="sng" algn="ctr">
            <a:solidFill>
              <a:srgbClr val="0091DA"/>
            </a:solidFill>
            <a:prstDash val="solid"/>
            <a:miter lim="800000"/>
          </a:ln>
          <a:effectLst/>
        </p:spPr>
        <p:txBody>
          <a:bodyPr rot="0" spcFirstLastPara="0" vertOverflow="overflow" horzOverflow="overflow" vert="horz" wrap="square" lIns="0" tIns="43874" rIns="0" bIns="43874" numCol="1" spcCol="0" rtlCol="0" fromWordArt="0" anchor="t" anchorCtr="0" forceAA="0" compatLnSpc="1">
            <a:prstTxWarp prst="textNoShape">
              <a:avLst/>
            </a:prstTxWarp>
            <a:noAutofit/>
          </a:bodyPr>
          <a:lstStyle/>
          <a:p>
            <a:pPr marL="0" marR="0" lvl="0" indent="0" algn="ctr" defTabSz="333378" rtl="0" eaLnBrk="1" fontAlgn="auto" latinLnBrk="0" hangingPunct="1">
              <a:lnSpc>
                <a:spcPct val="120000"/>
              </a:lnSpc>
              <a:spcBef>
                <a:spcPts val="0"/>
              </a:spcBef>
              <a:spcAft>
                <a:spcPts val="0"/>
              </a:spcAft>
              <a:buClrTx/>
              <a:buSzTx/>
              <a:buFontTx/>
              <a:buNone/>
              <a:tabLst/>
              <a:defRPr/>
            </a:pPr>
            <a:r>
              <a:rPr kumimoji="1" lang="ko-KR" altLang="en-US"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업무용 시스템</a:t>
            </a:r>
            <a:endParaRPr kumimoji="1" lang="en-US" altLang="ko-KR" sz="1000" b="1" i="0" u="none" strike="noStrike" kern="1200" cap="none" spc="-81" normalizeH="0" baseline="0" noProof="0" dirty="0">
              <a:ln w="0">
                <a:solidFill>
                  <a:srgbClr val="000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43" name="그룹 42">
            <a:extLst>
              <a:ext uri="{FF2B5EF4-FFF2-40B4-BE49-F238E27FC236}">
                <a16:creationId xmlns:a16="http://schemas.microsoft.com/office/drawing/2014/main" id="{00C147D8-7E48-570E-B4EB-205EF54029AD}"/>
              </a:ext>
            </a:extLst>
          </p:cNvPr>
          <p:cNvGrpSpPr/>
          <p:nvPr/>
        </p:nvGrpSpPr>
        <p:grpSpPr>
          <a:xfrm>
            <a:off x="2947237" y="7365939"/>
            <a:ext cx="745756" cy="1562865"/>
            <a:chOff x="4120862" y="3885562"/>
            <a:chExt cx="691364" cy="1924808"/>
          </a:xfrm>
        </p:grpSpPr>
        <p:pic>
          <p:nvPicPr>
            <p:cNvPr id="44" name="Picture 2" descr="SAP - Wikipedia">
              <a:extLst>
                <a:ext uri="{FF2B5EF4-FFF2-40B4-BE49-F238E27FC236}">
                  <a16:creationId xmlns:a16="http://schemas.microsoft.com/office/drawing/2014/main" id="{676BB9B9-2F81-75C6-29F3-C88586F33B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8328" y="4268324"/>
              <a:ext cx="360666" cy="2108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5161E6EA-47BE-3A43-4170-E4AEB0DFC8AB}"/>
                </a:ext>
              </a:extLst>
            </p:cNvPr>
            <p:cNvGrpSpPr/>
            <p:nvPr/>
          </p:nvGrpSpPr>
          <p:grpSpPr>
            <a:xfrm>
              <a:off x="4120862" y="5013587"/>
              <a:ext cx="681252" cy="796783"/>
              <a:chOff x="4463789" y="4838291"/>
              <a:chExt cx="1119217" cy="930382"/>
            </a:xfrm>
          </p:grpSpPr>
          <p:sp>
            <p:nvSpPr>
              <p:cNvPr id="48" name="직사각형 47">
                <a:extLst>
                  <a:ext uri="{FF2B5EF4-FFF2-40B4-BE49-F238E27FC236}">
                    <a16:creationId xmlns:a16="http://schemas.microsoft.com/office/drawing/2014/main" id="{88B5250E-F796-3861-5C65-AF100515DC67}"/>
                  </a:ext>
                </a:extLst>
              </p:cNvPr>
              <p:cNvSpPr/>
              <p:nvPr/>
            </p:nvSpPr>
            <p:spPr>
              <a:xfrm>
                <a:off x="4463789" y="5515156"/>
                <a:ext cx="1119217" cy="2535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SCM</a:t>
                </a: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9" name="직사각형 48">
                <a:extLst>
                  <a:ext uri="{FF2B5EF4-FFF2-40B4-BE49-F238E27FC236}">
                    <a16:creationId xmlns:a16="http://schemas.microsoft.com/office/drawing/2014/main" id="{9C65C4AC-6CF0-4A1C-8656-BE0FC7F85E4B}"/>
                  </a:ext>
                </a:extLst>
              </p:cNvPr>
              <p:cNvSpPr/>
              <p:nvPr/>
            </p:nvSpPr>
            <p:spPr>
              <a:xfrm>
                <a:off x="4463789" y="5176723"/>
                <a:ext cx="1119217" cy="2535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KMS</a:t>
                </a: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0" name="직사각형 49">
                <a:extLst>
                  <a:ext uri="{FF2B5EF4-FFF2-40B4-BE49-F238E27FC236}">
                    <a16:creationId xmlns:a16="http://schemas.microsoft.com/office/drawing/2014/main" id="{60DD0101-A8D6-30B2-093A-3B37B9D376E6}"/>
                  </a:ext>
                </a:extLst>
              </p:cNvPr>
              <p:cNvSpPr/>
              <p:nvPr/>
            </p:nvSpPr>
            <p:spPr>
              <a:xfrm>
                <a:off x="4463789" y="4838291"/>
                <a:ext cx="1119217" cy="2535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Groupware</a:t>
                </a:r>
                <a:endParaRPr kumimoji="0" lang="ko-KR" altLang="en-US" sz="8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pic>
          <p:nvPicPr>
            <p:cNvPr id="46" name="Picture 4" descr="Salesforce - Wikipedia">
              <a:extLst>
                <a:ext uri="{FF2B5EF4-FFF2-40B4-BE49-F238E27FC236}">
                  <a16:creationId xmlns:a16="http://schemas.microsoft.com/office/drawing/2014/main" id="{B29F8CFD-636E-F0D8-41E1-BDA5579979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0863" y="4590543"/>
              <a:ext cx="360666" cy="3248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MS POS - Microsoft Dynamics 365 und alle Module im Überblick">
              <a:extLst>
                <a:ext uri="{FF2B5EF4-FFF2-40B4-BE49-F238E27FC236}">
                  <a16:creationId xmlns:a16="http://schemas.microsoft.com/office/drawing/2014/main" id="{A4C64B03-CEA3-DEC5-69A0-3D85301AA5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8328" y="3885562"/>
              <a:ext cx="653898" cy="2850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연결선: 꺾임 50">
            <a:extLst>
              <a:ext uri="{FF2B5EF4-FFF2-40B4-BE49-F238E27FC236}">
                <a16:creationId xmlns:a16="http://schemas.microsoft.com/office/drawing/2014/main" id="{93C3AB95-7141-BC45-FEDA-903115C41651}"/>
              </a:ext>
            </a:extLst>
          </p:cNvPr>
          <p:cNvCxnSpPr>
            <a:cxnSpLocks/>
            <a:stCxn id="12" idx="2"/>
            <a:endCxn id="24" idx="0"/>
          </p:cNvCxnSpPr>
          <p:nvPr/>
        </p:nvCxnSpPr>
        <p:spPr>
          <a:xfrm rot="5400000">
            <a:off x="1166683" y="6585039"/>
            <a:ext cx="837462" cy="1100586"/>
          </a:xfrm>
          <a:prstGeom prst="bentConnector3">
            <a:avLst>
              <a:gd name="adj1" fmla="val 41852"/>
            </a:avLst>
          </a:prstGeom>
          <a:ln w="31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2499B5CD-FE1D-0F8A-93A2-397B23B94AF3}"/>
              </a:ext>
            </a:extLst>
          </p:cNvPr>
          <p:cNvCxnSpPr>
            <a:cxnSpLocks/>
            <a:stCxn id="12" idx="2"/>
            <a:endCxn id="25" idx="0"/>
          </p:cNvCxnSpPr>
          <p:nvPr/>
        </p:nvCxnSpPr>
        <p:spPr>
          <a:xfrm rot="16200000" flipH="1">
            <a:off x="1761999" y="7090309"/>
            <a:ext cx="837462" cy="90046"/>
          </a:xfrm>
          <a:prstGeom prst="bentConnector3">
            <a:avLst>
              <a:gd name="adj1" fmla="val 41852"/>
            </a:avLst>
          </a:prstGeom>
          <a:ln w="31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E68544AC-A7FF-7876-9E21-4AF8C25BA0BD}"/>
              </a:ext>
            </a:extLst>
          </p:cNvPr>
          <p:cNvSpPr/>
          <p:nvPr/>
        </p:nvSpPr>
        <p:spPr>
          <a:xfrm>
            <a:off x="488086" y="6848850"/>
            <a:ext cx="1099886" cy="440272"/>
          </a:xfrm>
          <a:prstGeom prst="rect">
            <a:avLst/>
          </a:prstGeom>
          <a:solidFill>
            <a:srgbClr val="DDF6FF"/>
          </a:solidFill>
          <a:ln w="12700">
            <a:solidFill>
              <a:srgbClr val="CDF2FF"/>
            </a:solidFill>
          </a:ln>
        </p:spPr>
        <p:style>
          <a:lnRef idx="2">
            <a:schemeClr val="accent4"/>
          </a:lnRef>
          <a:fillRef idx="1">
            <a:schemeClr val="lt1"/>
          </a:fillRef>
          <a:effectRef idx="0">
            <a:schemeClr val="accent4"/>
          </a:effectRef>
          <a:fontRef idx="minor">
            <a:schemeClr val="dk1"/>
          </a:fontRef>
        </p:style>
        <p:txBody>
          <a:bodyPr wrap="none" lIns="36000" tIns="0" rIns="0" bIns="0" rtlCol="0" anchor="ct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사내 </a:t>
            </a:r>
            <a:r>
              <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DB</a:t>
            </a: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기반 프롬프트</a:t>
            </a:r>
            <a:r>
              <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생성</a:t>
            </a:r>
            <a:endPar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내부 정보 대응 외부정보 분석</a:t>
            </a:r>
            <a:endPar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외부 정보 연계 내부정보 분석</a:t>
            </a:r>
          </a:p>
        </p:txBody>
      </p:sp>
      <p:sp>
        <p:nvSpPr>
          <p:cNvPr id="22" name="직사각형 21">
            <a:extLst>
              <a:ext uri="{FF2B5EF4-FFF2-40B4-BE49-F238E27FC236}">
                <a16:creationId xmlns:a16="http://schemas.microsoft.com/office/drawing/2014/main" id="{A3BD738D-53DC-F76C-422F-834955AF369C}"/>
              </a:ext>
            </a:extLst>
          </p:cNvPr>
          <p:cNvSpPr/>
          <p:nvPr/>
        </p:nvSpPr>
        <p:spPr>
          <a:xfrm>
            <a:off x="1676997" y="6848850"/>
            <a:ext cx="1099886" cy="440272"/>
          </a:xfrm>
          <a:prstGeom prst="rect">
            <a:avLst/>
          </a:prstGeom>
          <a:solidFill>
            <a:srgbClr val="DDF6FF"/>
          </a:solidFill>
          <a:ln w="12700">
            <a:solidFill>
              <a:srgbClr val="CDF2FF"/>
            </a:solidFill>
          </a:ln>
        </p:spPr>
        <p:style>
          <a:lnRef idx="2">
            <a:schemeClr val="accent4"/>
          </a:lnRef>
          <a:fillRef idx="1">
            <a:schemeClr val="lt1"/>
          </a:fillRef>
          <a:effectRef idx="0">
            <a:schemeClr val="accent4"/>
          </a:effectRef>
          <a:fontRef idx="minor">
            <a:schemeClr val="dk1"/>
          </a:fontRef>
        </p:style>
        <p:txBody>
          <a:bodyPr wrap="none" lIns="36000" tIns="0" rIns="0" bIns="0" rtlCol="0" anchor="ct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사내 문서</a:t>
            </a:r>
            <a:r>
              <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정보 통합 검색</a:t>
            </a:r>
            <a:endPar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사내 문서</a:t>
            </a:r>
            <a:r>
              <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정보 생성</a:t>
            </a:r>
            <a:endPar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외부 정보 연계 사내정보 분석</a:t>
            </a:r>
            <a:endParaRPr kumimoji="0" lang="en-US" altLang="ko-KR" sz="6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66" name="그룹 65">
            <a:extLst>
              <a:ext uri="{FF2B5EF4-FFF2-40B4-BE49-F238E27FC236}">
                <a16:creationId xmlns:a16="http://schemas.microsoft.com/office/drawing/2014/main" id="{26EEAEAD-DB55-0E03-02EF-CB016471EC49}"/>
              </a:ext>
            </a:extLst>
          </p:cNvPr>
          <p:cNvGrpSpPr/>
          <p:nvPr/>
        </p:nvGrpSpPr>
        <p:grpSpPr>
          <a:xfrm>
            <a:off x="2774189" y="7491193"/>
            <a:ext cx="213462" cy="1358993"/>
            <a:chOff x="2631288" y="7373171"/>
            <a:chExt cx="213462" cy="1358993"/>
          </a:xfrm>
        </p:grpSpPr>
        <p:cxnSp>
          <p:nvCxnSpPr>
            <p:cNvPr id="59" name="직선 연결선 58">
              <a:extLst>
                <a:ext uri="{FF2B5EF4-FFF2-40B4-BE49-F238E27FC236}">
                  <a16:creationId xmlns:a16="http://schemas.microsoft.com/office/drawing/2014/main" id="{D44D7420-91A6-CCFE-F1BC-D7CCCADBD01D}"/>
                </a:ext>
              </a:extLst>
            </p:cNvPr>
            <p:cNvCxnSpPr>
              <a:cxnSpLocks/>
              <a:stCxn id="25" idx="3"/>
              <a:endCxn id="47" idx="1"/>
            </p:cNvCxnSpPr>
            <p:nvPr/>
          </p:nvCxnSpPr>
          <p:spPr>
            <a:xfrm flipV="1">
              <a:off x="2633982" y="7373171"/>
              <a:ext cx="210768" cy="78596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2CDD4066-BF5F-B690-E1CC-C7AB44A5017D}"/>
                </a:ext>
              </a:extLst>
            </p:cNvPr>
            <p:cNvCxnSpPr>
              <a:cxnSpLocks/>
              <a:stCxn id="25" idx="3"/>
              <a:endCxn id="44" idx="1"/>
            </p:cNvCxnSpPr>
            <p:nvPr/>
          </p:nvCxnSpPr>
          <p:spPr>
            <a:xfrm flipV="1">
              <a:off x="2633982" y="7653810"/>
              <a:ext cx="210768" cy="50532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9D5D3682-94E1-8FA4-1CDB-AAA011165995}"/>
                </a:ext>
              </a:extLst>
            </p:cNvPr>
            <p:cNvCxnSpPr>
              <a:cxnSpLocks/>
              <a:stCxn id="25" idx="3"/>
              <a:endCxn id="46" idx="1"/>
            </p:cNvCxnSpPr>
            <p:nvPr/>
          </p:nvCxnSpPr>
          <p:spPr>
            <a:xfrm flipV="1">
              <a:off x="2633982" y="7961725"/>
              <a:ext cx="170355" cy="1974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A2C311E-CECD-E937-C9B1-E12A4F25DFF5}"/>
                </a:ext>
              </a:extLst>
            </p:cNvPr>
            <p:cNvCxnSpPr>
              <a:cxnSpLocks/>
              <a:stCxn id="25" idx="3"/>
            </p:cNvCxnSpPr>
            <p:nvPr/>
          </p:nvCxnSpPr>
          <p:spPr>
            <a:xfrm>
              <a:off x="2633982" y="8254386"/>
              <a:ext cx="161735" cy="1157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FA898760-F0DB-4FB6-C38A-90837A6C1F5F}"/>
                </a:ext>
              </a:extLst>
            </p:cNvPr>
            <p:cNvCxnSpPr>
              <a:cxnSpLocks/>
              <a:endCxn id="49" idx="1"/>
            </p:cNvCxnSpPr>
            <p:nvPr/>
          </p:nvCxnSpPr>
          <p:spPr>
            <a:xfrm>
              <a:off x="2631288" y="8285674"/>
              <a:ext cx="173048" cy="306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30443D00-AB26-F5CB-8691-2B12B55C2F58}"/>
                </a:ext>
              </a:extLst>
            </p:cNvPr>
            <p:cNvCxnSpPr>
              <a:cxnSpLocks/>
              <a:stCxn id="25" idx="3"/>
              <a:endCxn id="48" idx="1"/>
            </p:cNvCxnSpPr>
            <p:nvPr/>
          </p:nvCxnSpPr>
          <p:spPr>
            <a:xfrm>
              <a:off x="2633982" y="8159136"/>
              <a:ext cx="170354" cy="573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8" name="Picture 3">
            <a:extLst>
              <a:ext uri="{FF2B5EF4-FFF2-40B4-BE49-F238E27FC236}">
                <a16:creationId xmlns:a16="http://schemas.microsoft.com/office/drawing/2014/main" id="{22A8FD38-71B8-7892-AE3D-CEB9826DFD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933335">
            <a:off x="3267426" y="5934171"/>
            <a:ext cx="495974" cy="4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그룹 78">
            <a:extLst>
              <a:ext uri="{FF2B5EF4-FFF2-40B4-BE49-F238E27FC236}">
                <a16:creationId xmlns:a16="http://schemas.microsoft.com/office/drawing/2014/main" id="{03F77022-9CF6-7BF1-0336-44817D335B37}"/>
              </a:ext>
            </a:extLst>
          </p:cNvPr>
          <p:cNvGrpSpPr/>
          <p:nvPr/>
        </p:nvGrpSpPr>
        <p:grpSpPr>
          <a:xfrm>
            <a:off x="3963616" y="7189632"/>
            <a:ext cx="2570409" cy="1795106"/>
            <a:chOff x="4940637" y="3502912"/>
            <a:chExt cx="4349414" cy="2511817"/>
          </a:xfrm>
        </p:grpSpPr>
        <p:sp>
          <p:nvSpPr>
            <p:cNvPr id="80" name="직사각형 158">
              <a:extLst>
                <a:ext uri="{FF2B5EF4-FFF2-40B4-BE49-F238E27FC236}">
                  <a16:creationId xmlns:a16="http://schemas.microsoft.com/office/drawing/2014/main" id="{6AABB953-D575-DA7D-3106-8F970271D934}"/>
                </a:ext>
              </a:extLst>
            </p:cNvPr>
            <p:cNvSpPr/>
            <p:nvPr/>
          </p:nvSpPr>
          <p:spPr>
            <a:xfrm>
              <a:off x="4940637" y="3502912"/>
              <a:ext cx="4349414" cy="457822"/>
            </a:xfrm>
            <a:prstGeom prst="rect">
              <a:avLst/>
            </a:prstGeom>
            <a:solidFill>
              <a:schemeClr val="bg1">
                <a:lumMod val="85000"/>
              </a:schemeClr>
            </a:solidFill>
            <a:ln w="6350">
              <a:noFill/>
            </a:ln>
          </p:spPr>
          <p:txBody>
            <a:bodyPr wrap="square" lIns="72000" tIns="46800" rIns="72000" bIns="46800" anchor="ctr" anchorCtr="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1.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익숙한 업무도구와 연계한 </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 UX</a:t>
              </a:r>
              <a:r>
                <a:rPr kumimoji="0" lang="en-US" altLang="ko-KR" sz="7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(User Experience)</a:t>
              </a:r>
              <a:endPar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1" name="직사각형 158">
              <a:extLst>
                <a:ext uri="{FF2B5EF4-FFF2-40B4-BE49-F238E27FC236}">
                  <a16:creationId xmlns:a16="http://schemas.microsoft.com/office/drawing/2014/main" id="{4611295F-01FB-C318-47E8-A50BD8DCA7C3}"/>
                </a:ext>
              </a:extLst>
            </p:cNvPr>
            <p:cNvSpPr/>
            <p:nvPr/>
          </p:nvSpPr>
          <p:spPr>
            <a:xfrm>
              <a:off x="4940637" y="4015988"/>
              <a:ext cx="4349414" cy="457822"/>
            </a:xfrm>
            <a:prstGeom prst="rect">
              <a:avLst/>
            </a:prstGeom>
            <a:solidFill>
              <a:schemeClr val="bg1">
                <a:lumMod val="85000"/>
              </a:schemeClr>
            </a:solidFill>
            <a:ln w="6350">
              <a:noFill/>
            </a:ln>
          </p:spPr>
          <p:txBody>
            <a:bodyPr wrap="square" lIns="72000" tIns="46800" rIns="72000" bIns="46800" anchor="ctr" anchorCtr="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2.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사외 </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와 사내 </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의 물리적</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논리적 분리</a:t>
              </a:r>
              <a:endPar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2" name="직사각형 158">
              <a:extLst>
                <a:ext uri="{FF2B5EF4-FFF2-40B4-BE49-F238E27FC236}">
                  <a16:creationId xmlns:a16="http://schemas.microsoft.com/office/drawing/2014/main" id="{D66AF8B8-CAB0-D49A-1B0D-ED952B094EBA}"/>
                </a:ext>
              </a:extLst>
            </p:cNvPr>
            <p:cNvSpPr/>
            <p:nvPr/>
          </p:nvSpPr>
          <p:spPr>
            <a:xfrm>
              <a:off x="4940637" y="4531102"/>
              <a:ext cx="4349414" cy="457822"/>
            </a:xfrm>
            <a:prstGeom prst="rect">
              <a:avLst/>
            </a:prstGeom>
            <a:solidFill>
              <a:schemeClr val="bg1">
                <a:lumMod val="85000"/>
              </a:schemeClr>
            </a:solidFill>
            <a:ln w="6350">
              <a:noFill/>
            </a:ln>
          </p:spPr>
          <p:txBody>
            <a:bodyPr wrap="square" lIns="72000" tIns="46800" rIns="72000" bIns="46800" anchor="ctr" anchorCtr="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3.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업무용 시스템의 데이터 연계</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 DB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표준화</a:t>
              </a:r>
              <a:endPar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3" name="직사각형 158">
              <a:extLst>
                <a:ext uri="{FF2B5EF4-FFF2-40B4-BE49-F238E27FC236}">
                  <a16:creationId xmlns:a16="http://schemas.microsoft.com/office/drawing/2014/main" id="{E72D46F4-75E3-5562-A158-4E7C99750956}"/>
                </a:ext>
              </a:extLst>
            </p:cNvPr>
            <p:cNvSpPr/>
            <p:nvPr/>
          </p:nvSpPr>
          <p:spPr>
            <a:xfrm>
              <a:off x="4940637" y="5041792"/>
              <a:ext cx="4349414" cy="457822"/>
            </a:xfrm>
            <a:prstGeom prst="rect">
              <a:avLst/>
            </a:prstGeom>
            <a:solidFill>
              <a:schemeClr val="bg1">
                <a:lumMod val="85000"/>
              </a:schemeClr>
            </a:solidFill>
            <a:ln w="6350">
              <a:noFill/>
            </a:ln>
          </p:spPr>
          <p:txBody>
            <a:bodyPr wrap="square" lIns="72000" tIns="46800" rIns="72000" bIns="46800" anchor="ctr" anchorCtr="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4.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클라우드 기반 인프라 전환</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아키텍처 설계</a:t>
              </a:r>
              <a:endPar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4" name="직사각형 158">
              <a:extLst>
                <a:ext uri="{FF2B5EF4-FFF2-40B4-BE49-F238E27FC236}">
                  <a16:creationId xmlns:a16="http://schemas.microsoft.com/office/drawing/2014/main" id="{4A1BEC1F-CF84-BE08-8FCC-1C6682B570B1}"/>
                </a:ext>
              </a:extLst>
            </p:cNvPr>
            <p:cNvSpPr/>
            <p:nvPr/>
          </p:nvSpPr>
          <p:spPr>
            <a:xfrm>
              <a:off x="4940637" y="5556907"/>
              <a:ext cx="4349414" cy="457822"/>
            </a:xfrm>
            <a:prstGeom prst="rect">
              <a:avLst/>
            </a:prstGeom>
            <a:solidFill>
              <a:schemeClr val="bg1">
                <a:lumMod val="85000"/>
              </a:schemeClr>
            </a:solidFill>
            <a:ln w="6350">
              <a:noFill/>
            </a:ln>
          </p:spPr>
          <p:txBody>
            <a:bodyPr wrap="square" lIns="72000" tIns="46800" rIns="72000" bIns="46800" anchor="ctr" anchorCtr="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5. AI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거버넌스 수립 및 </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SW</a:t>
              </a:r>
              <a:r>
                <a:rPr kumimoji="0" lang="en-US" altLang="ko-KR" sz="7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소프트웨어</a:t>
              </a:r>
              <a:r>
                <a:rPr kumimoji="0" lang="en-US" altLang="ko-KR" sz="7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라이선스</a:t>
              </a:r>
              <a:r>
                <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최적화</a:t>
              </a:r>
              <a:endParaRPr kumimoji="0" lang="en-US" altLang="ko-KR" sz="900" b="1" i="0" u="none" strike="noStrike" kern="1200" cap="none" spc="0" normalizeH="0" baseline="0" noProof="0" dirty="0">
                <a:ln w="0">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85" name="그룹 84">
            <a:extLst>
              <a:ext uri="{FF2B5EF4-FFF2-40B4-BE49-F238E27FC236}">
                <a16:creationId xmlns:a16="http://schemas.microsoft.com/office/drawing/2014/main" id="{7C0E4669-7D86-1EA6-3A2C-DFE2EE097621}"/>
              </a:ext>
            </a:extLst>
          </p:cNvPr>
          <p:cNvGrpSpPr/>
          <p:nvPr/>
        </p:nvGrpSpPr>
        <p:grpSpPr>
          <a:xfrm>
            <a:off x="3968654" y="6104878"/>
            <a:ext cx="2555971" cy="1042585"/>
            <a:chOff x="5016500" y="2588996"/>
            <a:chExt cx="4293915" cy="1118731"/>
          </a:xfrm>
          <a:solidFill>
            <a:srgbClr val="DDF6FF"/>
          </a:solidFill>
        </p:grpSpPr>
        <p:sp>
          <p:nvSpPr>
            <p:cNvPr id="86" name="말풍선: 모서리가 둥근 사각형 85">
              <a:extLst>
                <a:ext uri="{FF2B5EF4-FFF2-40B4-BE49-F238E27FC236}">
                  <a16:creationId xmlns:a16="http://schemas.microsoft.com/office/drawing/2014/main" id="{F62555BA-CC64-BF7F-51C0-A131B7022F79}"/>
                </a:ext>
              </a:extLst>
            </p:cNvPr>
            <p:cNvSpPr/>
            <p:nvPr/>
          </p:nvSpPr>
          <p:spPr>
            <a:xfrm>
              <a:off x="5016500" y="2588996"/>
              <a:ext cx="2037276" cy="1118731"/>
            </a:xfrm>
            <a:prstGeom prst="wedgeRoundRectCallout">
              <a:avLst>
                <a:gd name="adj1" fmla="val -63690"/>
                <a:gd name="adj2" fmla="val -6445"/>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분기 </a:t>
              </a:r>
              <a: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 </a:t>
              </a:r>
              <a:r>
                <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영업본부 실적을</a:t>
              </a:r>
              <a:b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ERP </a:t>
              </a:r>
              <a:r>
                <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재무 데이터의 비용 정보와 비교하여 경영진 보고를 위한 </a:t>
              </a:r>
              <a: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페이지 분량의 보고서를 만들어 줘</a:t>
              </a:r>
              <a:r>
                <a:rPr kumimoji="0" lang="en-US" altLang="ko-KR"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7" name="말풍선: 모서리가 둥근 사각형 86">
              <a:extLst>
                <a:ext uri="{FF2B5EF4-FFF2-40B4-BE49-F238E27FC236}">
                  <a16:creationId xmlns:a16="http://schemas.microsoft.com/office/drawing/2014/main" id="{B3CC8D5C-829B-33E7-1904-49C417A43CF7}"/>
                </a:ext>
              </a:extLst>
            </p:cNvPr>
            <p:cNvSpPr/>
            <p:nvPr/>
          </p:nvSpPr>
          <p:spPr>
            <a:xfrm>
              <a:off x="7313705" y="2588996"/>
              <a:ext cx="1996710" cy="1118731"/>
            </a:xfrm>
            <a:prstGeom prst="wedgeRoundRectCallout">
              <a:avLst>
                <a:gd name="adj1" fmla="val -63690"/>
                <a:gd name="adj2" fmla="val -6445"/>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ko-KR" altLang="en-US" sz="700" b="0" i="0" u="none" strike="noStrike" kern="1200" cap="none" spc="-30" normalizeH="0" baseline="0" noProof="0" dirty="0">
                  <a:ln>
                    <a:solidFill>
                      <a:srgbClr val="FFFFFF">
                        <a:lumMod val="75000"/>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고객의 불만 접수 데이터  중 가격에 대한 불만을 유형별로 분류하고 오늘 중으로 처리가 필요한 고객에게 발송할 이메일을 생성해 줘</a:t>
              </a:r>
            </a:p>
          </p:txBody>
        </p:sp>
      </p:grpSp>
      <p:pic>
        <p:nvPicPr>
          <p:cNvPr id="88" name="Picture 3">
            <a:extLst>
              <a:ext uri="{FF2B5EF4-FFF2-40B4-BE49-F238E27FC236}">
                <a16:creationId xmlns:a16="http://schemas.microsoft.com/office/drawing/2014/main" id="{88A1472F-FDC1-573E-CC60-2F545C88EE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933335">
            <a:off x="4811193" y="5836857"/>
            <a:ext cx="495974" cy="4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3">
            <a:extLst>
              <a:ext uri="{FF2B5EF4-FFF2-40B4-BE49-F238E27FC236}">
                <a16:creationId xmlns:a16="http://schemas.microsoft.com/office/drawing/2014/main" id="{CB4348FD-74F6-39DB-D2B7-B338543D19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933335">
            <a:off x="6155745" y="5836856"/>
            <a:ext cx="495974" cy="4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4" name="그룹 93">
            <a:extLst>
              <a:ext uri="{FF2B5EF4-FFF2-40B4-BE49-F238E27FC236}">
                <a16:creationId xmlns:a16="http://schemas.microsoft.com/office/drawing/2014/main" id="{EAA67646-27D4-9C08-F080-BAB679A58EA6}"/>
              </a:ext>
            </a:extLst>
          </p:cNvPr>
          <p:cNvGrpSpPr/>
          <p:nvPr/>
        </p:nvGrpSpPr>
        <p:grpSpPr>
          <a:xfrm>
            <a:off x="1919712" y="5364676"/>
            <a:ext cx="437620" cy="544701"/>
            <a:chOff x="1900662" y="5420671"/>
            <a:chExt cx="437620" cy="544701"/>
          </a:xfrm>
        </p:grpSpPr>
        <p:pic>
          <p:nvPicPr>
            <p:cNvPr id="91" name="그림 90" descr="스케치, 안경, 화이트, 예술이(가) 표시된 사진&#10;&#10;자동 생성된 설명">
              <a:extLst>
                <a:ext uri="{FF2B5EF4-FFF2-40B4-BE49-F238E27FC236}">
                  <a16:creationId xmlns:a16="http://schemas.microsoft.com/office/drawing/2014/main" id="{57EF0302-5384-6EBD-EF0E-41974C5B9C64}"/>
                </a:ext>
              </a:extLst>
            </p:cNvPr>
            <p:cNvPicPr>
              <a:picLocks noChangeAspect="1"/>
            </p:cNvPicPr>
            <p:nvPr/>
          </p:nvPicPr>
          <p:blipFill>
            <a:blip r:embed="rId15"/>
            <a:stretch>
              <a:fillRect/>
            </a:stretch>
          </p:blipFill>
          <p:spPr>
            <a:xfrm>
              <a:off x="1933130" y="5420671"/>
              <a:ext cx="405152" cy="380054"/>
            </a:xfrm>
            <a:prstGeom prst="rect">
              <a:avLst/>
            </a:prstGeom>
          </p:spPr>
        </p:pic>
        <p:sp>
          <p:nvSpPr>
            <p:cNvPr id="93" name="TextBox 92">
              <a:extLst>
                <a:ext uri="{FF2B5EF4-FFF2-40B4-BE49-F238E27FC236}">
                  <a16:creationId xmlns:a16="http://schemas.microsoft.com/office/drawing/2014/main" id="{24986A2C-2C8A-1EAA-59D1-040AA0F42126}"/>
                </a:ext>
              </a:extLst>
            </p:cNvPr>
            <p:cNvSpPr txBox="1"/>
            <p:nvPr/>
          </p:nvSpPr>
          <p:spPr>
            <a:xfrm>
              <a:off x="1900662" y="5826873"/>
              <a:ext cx="437620"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0" scaled="0"/>
                  </a:gradFill>
                  <a:effectLst/>
                  <a:uLnTx/>
                  <a:uFillTx/>
                  <a:latin typeface="KoPub돋움체 Medium" panose="02020603020101020101" pitchFamily="18" charset="-127"/>
                  <a:ea typeface="KoPub돋움체 Medium" panose="02020603020101020101" pitchFamily="18" charset="-127"/>
                  <a:cs typeface="+mn-cs"/>
                </a:rPr>
                <a:t>일상</a:t>
              </a:r>
              <a:r>
                <a:rPr kumimoji="0" lang="en-US" altLang="ko-KR"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0" scaled="0"/>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FD349C">
                        <a:alpha val="0"/>
                      </a:srgbClr>
                    </a:solidFill>
                  </a:ln>
                  <a:gradFill>
                    <a:gsLst>
                      <a:gs pos="0">
                        <a:srgbClr val="000000">
                          <a:lumMod val="85000"/>
                          <a:lumOff val="15000"/>
                        </a:srgbClr>
                      </a:gs>
                      <a:gs pos="82000">
                        <a:srgbClr val="000000">
                          <a:lumMod val="85000"/>
                          <a:lumOff val="15000"/>
                        </a:srgbClr>
                      </a:gs>
                    </a:gsLst>
                    <a:lin ang="0" scaled="0"/>
                  </a:gradFill>
                  <a:effectLst/>
                  <a:uLnTx/>
                  <a:uFillTx/>
                  <a:latin typeface="KoPub돋움체 Medium" panose="02020603020101020101" pitchFamily="18" charset="-127"/>
                  <a:ea typeface="KoPub돋움체 Medium" panose="02020603020101020101" pitchFamily="18" charset="-127"/>
                  <a:cs typeface="+mn-cs"/>
                </a:rPr>
                <a:t>업무</a:t>
              </a:r>
            </a:p>
          </p:txBody>
        </p:sp>
      </p:grpSp>
      <p:cxnSp>
        <p:nvCxnSpPr>
          <p:cNvPr id="96" name="직선 화살표 연결선 95">
            <a:extLst>
              <a:ext uri="{FF2B5EF4-FFF2-40B4-BE49-F238E27FC236}">
                <a16:creationId xmlns:a16="http://schemas.microsoft.com/office/drawing/2014/main" id="{0326F501-3847-3FA2-E8C5-D00316E5490A}"/>
              </a:ext>
            </a:extLst>
          </p:cNvPr>
          <p:cNvCxnSpPr>
            <a:cxnSpLocks/>
            <a:stCxn id="93" idx="2"/>
            <a:endCxn id="12" idx="0"/>
          </p:cNvCxnSpPr>
          <p:nvPr/>
        </p:nvCxnSpPr>
        <p:spPr>
          <a:xfrm flipH="1">
            <a:off x="2135707" y="5909377"/>
            <a:ext cx="2815" cy="193814"/>
          </a:xfrm>
          <a:prstGeom prst="straightConnector1">
            <a:avLst/>
          </a:prstGeom>
          <a:ln w="31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530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8E295584-ABD0-86D8-5B26-25D8270E8E52}"/>
              </a:ext>
            </a:extLst>
          </p:cNvPr>
          <p:cNvSpPr/>
          <p:nvPr/>
        </p:nvSpPr>
        <p:spPr>
          <a:xfrm>
            <a:off x="4573509" y="3440382"/>
            <a:ext cx="1944050" cy="4103418"/>
          </a:xfrm>
          <a:prstGeom prst="rect">
            <a:avLst/>
          </a:prstGeom>
          <a:solidFill>
            <a:srgbClr val="F2F2F2"/>
          </a:solidFill>
          <a:ln>
            <a:solidFill>
              <a:srgbClr val="E8E8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사각형: 둥근 모서리 6">
            <a:extLst>
              <a:ext uri="{FF2B5EF4-FFF2-40B4-BE49-F238E27FC236}">
                <a16:creationId xmlns:a16="http://schemas.microsoft.com/office/drawing/2014/main" id="{E3BEF08B-36FF-4387-28E3-56E23455A2B6}"/>
              </a:ext>
            </a:extLst>
          </p:cNvPr>
          <p:cNvSpPr/>
          <p:nvPr/>
        </p:nvSpPr>
        <p:spPr>
          <a:xfrm>
            <a:off x="339596" y="2735662"/>
            <a:ext cx="1944050" cy="537292"/>
          </a:xfrm>
          <a:prstGeom prst="roundRect">
            <a:avLst>
              <a:gd name="adj" fmla="val 50000"/>
            </a:avLst>
          </a:prstGeom>
          <a:solidFill>
            <a:srgbClr val="1E49E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Phase1. </a:t>
            </a:r>
            <a:b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br>
            <a: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AI Workforce </a:t>
            </a:r>
            <a:r>
              <a:rPr kumimoji="0" lang="ko-KR" altLang="en-US"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전략</a:t>
            </a:r>
            <a:endParaRPr kumimoji="0" lang="ko-KR" altLang="en-US" sz="1200" b="0" i="0" u="none" strike="noStrike" kern="0" cap="none" spc="0" normalizeH="0" baseline="0" noProof="0" dirty="0">
              <a:ln>
                <a:solidFill>
                  <a:srgbClr val="FFFFFF">
                    <a:lumMod val="75000"/>
                    <a:alpha val="0"/>
                  </a:srgbClr>
                </a:solidFill>
              </a:ln>
              <a:solidFill>
                <a:srgbClr val="FFFFFF"/>
              </a:solidFill>
              <a:effectLst/>
              <a:uLnTx/>
              <a:uFillTx/>
              <a:latin typeface="KoPub돋움체 Bold"/>
              <a:ea typeface="KoPub돋움체 Bold"/>
              <a:cs typeface="+mn-cs"/>
            </a:endParaRPr>
          </a:p>
        </p:txBody>
      </p:sp>
      <p:sp>
        <p:nvSpPr>
          <p:cNvPr id="2" name="TextBox 1">
            <a:extLst>
              <a:ext uri="{FF2B5EF4-FFF2-40B4-BE49-F238E27FC236}">
                <a16:creationId xmlns:a16="http://schemas.microsoft.com/office/drawing/2014/main" id="{53DFF537-623B-4F22-98E8-1A5F7499FD11}"/>
              </a:ext>
            </a:extLst>
          </p:cNvPr>
          <p:cNvSpPr txBox="1"/>
          <p:nvPr/>
        </p:nvSpPr>
        <p:spPr>
          <a:xfrm>
            <a:off x="333376" y="495605"/>
            <a:ext cx="258243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00338D"/>
                </a:solidFill>
                <a:effectLst/>
                <a:uLnTx/>
                <a:uFillTx/>
                <a:latin typeface="KPMG Bold" panose="020B0803030202040204" pitchFamily="34" charset="0"/>
                <a:ea typeface="KoPub돋움체 Medium" panose="02020603020101020101" pitchFamily="18" charset="-127"/>
                <a:cs typeface="+mn-cs"/>
              </a:rPr>
              <a:t>How KPMG Can Help</a:t>
            </a:r>
          </a:p>
        </p:txBody>
      </p:sp>
      <p:sp>
        <p:nvSpPr>
          <p:cNvPr id="16" name="Rectangle 5">
            <a:extLst>
              <a:ext uri="{FF2B5EF4-FFF2-40B4-BE49-F238E27FC236}">
                <a16:creationId xmlns:a16="http://schemas.microsoft.com/office/drawing/2014/main" id="{742F18E9-D943-4414-B671-58B799F9144B}"/>
              </a:ext>
            </a:extLst>
          </p:cNvPr>
          <p:cNvSpPr>
            <a:spLocks noChangeArrowheads="1"/>
          </p:cNvSpPr>
          <p:nvPr/>
        </p:nvSpPr>
        <p:spPr bwMode="auto">
          <a:xfrm>
            <a:off x="308324" y="1243535"/>
            <a:ext cx="6191249" cy="665247"/>
          </a:xfrm>
          <a:prstGeom prst="rect">
            <a:avLst/>
          </a:prstGeom>
          <a:noFill/>
          <a:ln w="12700">
            <a:noFill/>
            <a:miter lim="800000"/>
            <a:headEnd/>
            <a:tailEnd/>
          </a:ln>
        </p:spPr>
        <p:txBody>
          <a:bodyPr wrap="square"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기업이 </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인공지능</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활용한 업무 혁신을 성공적으로 달성할 수 있도록 전략 수립에서 구축</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변화관리에 이르는 </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Workforce End to End </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서비스를 제공하고 있습니다</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통해 기업들이 빠르고 효과적으로 </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도입할 수 있도록 지원하고 있습니다</a:t>
            </a:r>
            <a:r>
              <a:rPr kumimoji="0" lang="en-US" altLang="ko-KR" sz="11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5" name="트레이닝 제안서">
            <a:extLst>
              <a:ext uri="{FF2B5EF4-FFF2-40B4-BE49-F238E27FC236}">
                <a16:creationId xmlns:a16="http://schemas.microsoft.com/office/drawing/2014/main" id="{FB1E361F-DF3E-44D9-D701-CD2014865C37}"/>
              </a:ext>
            </a:extLst>
          </p:cNvPr>
          <p:cNvSpPr txBox="1"/>
          <p:nvPr/>
        </p:nvSpPr>
        <p:spPr>
          <a:xfrm>
            <a:off x="-30728" y="2244386"/>
            <a:ext cx="6846156" cy="287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638" tIns="20638" rIns="20638" bIns="20638" anchor="ctr">
            <a:spAutoFit/>
          </a:bodyPr>
          <a:lstStyle>
            <a:lvl1pPr>
              <a:defRPr sz="8500">
                <a:latin typeface="Avenir Next Regular"/>
                <a:ea typeface="Avenir Next Regular"/>
                <a:cs typeface="Avenir Next Regular"/>
                <a:sym typeface="Avenir Next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solidFill>
                    <a:srgbClr val="00338D">
                      <a:alpha val="0"/>
                    </a:srgbClr>
                  </a:solidFill>
                </a:ln>
                <a:solidFill>
                  <a:srgbClr val="000000"/>
                </a:solidFill>
                <a:effectLst/>
                <a:uLnTx/>
                <a:uFillTx/>
                <a:latin typeface="KoPub돋움체 Bold"/>
                <a:ea typeface="KoPub돋움체 Bold"/>
                <a:sym typeface="Avenir Next Regular"/>
              </a:rPr>
              <a:t>KPMG AI Workforce service</a:t>
            </a:r>
          </a:p>
        </p:txBody>
      </p:sp>
      <p:sp>
        <p:nvSpPr>
          <p:cNvPr id="8" name="사각형: 둥근 모서리 7">
            <a:extLst>
              <a:ext uri="{FF2B5EF4-FFF2-40B4-BE49-F238E27FC236}">
                <a16:creationId xmlns:a16="http://schemas.microsoft.com/office/drawing/2014/main" id="{80FC588F-51B7-861B-E9E9-C1C9BDE8E66B}"/>
              </a:ext>
            </a:extLst>
          </p:cNvPr>
          <p:cNvSpPr/>
          <p:nvPr/>
        </p:nvSpPr>
        <p:spPr>
          <a:xfrm>
            <a:off x="2456976" y="2735662"/>
            <a:ext cx="1944050" cy="537292"/>
          </a:xfrm>
          <a:prstGeom prst="roundRect">
            <a:avLst>
              <a:gd name="adj" fmla="val 50000"/>
            </a:avLst>
          </a:prstGeom>
          <a:solidFill>
            <a:srgbClr val="1E49E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Phase2. </a:t>
            </a:r>
            <a:b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br>
            <a: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AI Workforce </a:t>
            </a:r>
            <a:r>
              <a:rPr kumimoji="0" lang="ko-KR" altLang="en-US"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구축</a:t>
            </a:r>
            <a:endParaRPr kumimoji="0" lang="ko-KR" altLang="en-US" sz="1200" b="0" i="0" u="none" strike="noStrike" kern="0" cap="none" spc="0" normalizeH="0" baseline="0" noProof="0" dirty="0">
              <a:ln>
                <a:solidFill>
                  <a:srgbClr val="FFFFFF">
                    <a:lumMod val="75000"/>
                    <a:alpha val="0"/>
                  </a:srgbClr>
                </a:solidFill>
              </a:ln>
              <a:solidFill>
                <a:srgbClr val="FFFFFF"/>
              </a:solidFill>
              <a:effectLst/>
              <a:uLnTx/>
              <a:uFillTx/>
              <a:latin typeface="KoPub돋움체 Bold"/>
              <a:ea typeface="KoPub돋움체 Bold"/>
              <a:cs typeface="+mn-cs"/>
            </a:endParaRPr>
          </a:p>
        </p:txBody>
      </p:sp>
      <p:sp>
        <p:nvSpPr>
          <p:cNvPr id="9" name="사각형: 둥근 모서리 8">
            <a:extLst>
              <a:ext uri="{FF2B5EF4-FFF2-40B4-BE49-F238E27FC236}">
                <a16:creationId xmlns:a16="http://schemas.microsoft.com/office/drawing/2014/main" id="{7B959B72-F7BD-7F18-A804-E6A2E63C15ED}"/>
              </a:ext>
            </a:extLst>
          </p:cNvPr>
          <p:cNvSpPr/>
          <p:nvPr/>
        </p:nvSpPr>
        <p:spPr>
          <a:xfrm>
            <a:off x="4580575" y="2735662"/>
            <a:ext cx="1944050" cy="537292"/>
          </a:xfrm>
          <a:prstGeom prst="roundRect">
            <a:avLst>
              <a:gd name="adj" fmla="val 50000"/>
            </a:avLst>
          </a:prstGeom>
          <a:solidFill>
            <a:srgbClr val="1E49E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Phase3. </a:t>
            </a:r>
            <a:b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br>
            <a:r>
              <a:rPr kumimoji="0" lang="en-US" altLang="ko-KR"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AI </a:t>
            </a:r>
            <a:r>
              <a:rPr kumimoji="0" lang="ko-KR" altLang="en-US" sz="1200" b="1"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Univers for KPMG"/>
              </a:rPr>
              <a:t>업무 내재화</a:t>
            </a:r>
            <a:endParaRPr kumimoji="0" lang="ko-KR" altLang="en-US" sz="1200" b="0" i="0" u="none" strike="noStrike" kern="0" cap="none" spc="0" normalizeH="0" baseline="0" noProof="0" dirty="0">
              <a:ln>
                <a:solidFill>
                  <a:srgbClr val="FFFFFF">
                    <a:lumMod val="75000"/>
                    <a:alpha val="0"/>
                  </a:srgbClr>
                </a:solidFill>
              </a:ln>
              <a:solidFill>
                <a:srgbClr val="FFFFFF"/>
              </a:solidFill>
              <a:effectLst/>
              <a:uLnTx/>
              <a:uFillTx/>
              <a:latin typeface="KoPub돋움체 Bold"/>
              <a:ea typeface="KoPub돋움체 Bold"/>
              <a:cs typeface="+mn-cs"/>
            </a:endParaRPr>
          </a:p>
        </p:txBody>
      </p:sp>
      <p:grpSp>
        <p:nvGrpSpPr>
          <p:cNvPr id="36" name="그룹 35">
            <a:extLst>
              <a:ext uri="{FF2B5EF4-FFF2-40B4-BE49-F238E27FC236}">
                <a16:creationId xmlns:a16="http://schemas.microsoft.com/office/drawing/2014/main" id="{BA7AC37E-610C-EA61-9757-5BBE8C888F85}"/>
              </a:ext>
            </a:extLst>
          </p:cNvPr>
          <p:cNvGrpSpPr/>
          <p:nvPr/>
        </p:nvGrpSpPr>
        <p:grpSpPr>
          <a:xfrm>
            <a:off x="346723" y="2232299"/>
            <a:ext cx="6186347" cy="302649"/>
            <a:chOff x="790575" y="2239894"/>
            <a:chExt cx="16706850" cy="865116"/>
          </a:xfrm>
        </p:grpSpPr>
        <p:cxnSp>
          <p:nvCxnSpPr>
            <p:cNvPr id="37" name="직선 연결선 36">
              <a:extLst>
                <a:ext uri="{FF2B5EF4-FFF2-40B4-BE49-F238E27FC236}">
                  <a16:creationId xmlns:a16="http://schemas.microsoft.com/office/drawing/2014/main" id="{1C706A31-C49F-2ABA-B927-E44178649B25}"/>
                </a:ext>
              </a:extLst>
            </p:cNvPr>
            <p:cNvCxnSpPr>
              <a:cxnSpLocks/>
            </p:cNvCxnSpPr>
            <p:nvPr/>
          </p:nvCxnSpPr>
          <p:spPr>
            <a:xfrm>
              <a:off x="790575" y="2239894"/>
              <a:ext cx="16706850" cy="0"/>
            </a:xfrm>
            <a:prstGeom prst="line">
              <a:avLst/>
            </a:prstGeom>
            <a:noFill/>
            <a:ln w="22225" cap="flat" cmpd="sng" algn="ctr">
              <a:solidFill>
                <a:srgbClr val="0040B4"/>
              </a:solidFill>
              <a:prstDash val="solid"/>
            </a:ln>
            <a:effectLst/>
          </p:spPr>
        </p:cxnSp>
        <p:cxnSp>
          <p:nvCxnSpPr>
            <p:cNvPr id="54" name="직선 연결선 53">
              <a:extLst>
                <a:ext uri="{FF2B5EF4-FFF2-40B4-BE49-F238E27FC236}">
                  <a16:creationId xmlns:a16="http://schemas.microsoft.com/office/drawing/2014/main" id="{D34F8450-FADD-9770-B877-0105DD2EA218}"/>
                </a:ext>
              </a:extLst>
            </p:cNvPr>
            <p:cNvCxnSpPr>
              <a:cxnSpLocks/>
            </p:cNvCxnSpPr>
            <p:nvPr/>
          </p:nvCxnSpPr>
          <p:spPr>
            <a:xfrm>
              <a:off x="790575" y="3105010"/>
              <a:ext cx="16706850" cy="0"/>
            </a:xfrm>
            <a:prstGeom prst="line">
              <a:avLst/>
            </a:prstGeom>
            <a:noFill/>
            <a:ln w="22225" cap="flat" cmpd="sng" algn="ctr">
              <a:solidFill>
                <a:srgbClr val="0040B4"/>
              </a:solidFill>
              <a:prstDash val="solid"/>
            </a:ln>
            <a:effectLst/>
          </p:spPr>
        </p:cxnSp>
        <p:sp>
          <p:nvSpPr>
            <p:cNvPr id="60" name="트레이닝 제안서">
              <a:extLst>
                <a:ext uri="{FF2B5EF4-FFF2-40B4-BE49-F238E27FC236}">
                  <a16:creationId xmlns:a16="http://schemas.microsoft.com/office/drawing/2014/main" id="{CA62E14B-0CC1-9241-1F59-E17EA55E094F}"/>
                </a:ext>
              </a:extLst>
            </p:cNvPr>
            <p:cNvSpPr txBox="1"/>
            <p:nvPr/>
          </p:nvSpPr>
          <p:spPr>
            <a:xfrm>
              <a:off x="927731" y="2525464"/>
              <a:ext cx="16432543" cy="330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638" tIns="20638" rIns="20638" bIns="20638" anchor="ctr">
              <a:spAutoFit/>
            </a:bodyPr>
            <a:lstStyle>
              <a:lvl1pPr>
                <a:defRPr sz="8500">
                  <a:latin typeface="Avenir Next Regular"/>
                  <a:ea typeface="Avenir Next Regular"/>
                  <a:cs typeface="Avenir Next Regular"/>
                  <a:sym typeface="Avenir Next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8" b="0" i="0" u="none" strike="noStrike" kern="0" cap="none" spc="0" normalizeH="0" baseline="0" noProof="0" dirty="0">
                <a:ln>
                  <a:solidFill>
                    <a:srgbClr val="FF0000">
                      <a:alpha val="0"/>
                    </a:srgbClr>
                  </a:solidFill>
                </a:ln>
                <a:solidFill>
                  <a:srgbClr val="000000">
                    <a:lumMod val="75000"/>
                    <a:lumOff val="25000"/>
                  </a:srgbClr>
                </a:solidFill>
                <a:effectLst/>
                <a:uLnTx/>
                <a:uFillTx/>
                <a:latin typeface="KoPub돋움체 Bold" panose="02020603020101020101" pitchFamily="18" charset="-127"/>
                <a:ea typeface="KoPub돋움체 Medium" panose="00000600000000000000"/>
                <a:cs typeface="Pretendard ExtraBold" panose="02000903000000020004" pitchFamily="2" charset="-127"/>
                <a:sym typeface="Avenir Next Regular"/>
              </a:endParaRPr>
            </a:p>
          </p:txBody>
        </p:sp>
      </p:grpSp>
      <p:sp>
        <p:nvSpPr>
          <p:cNvPr id="23" name="직사각형 22">
            <a:extLst>
              <a:ext uri="{FF2B5EF4-FFF2-40B4-BE49-F238E27FC236}">
                <a16:creationId xmlns:a16="http://schemas.microsoft.com/office/drawing/2014/main" id="{CED2BE61-155A-4C4D-2587-D213257C962F}"/>
              </a:ext>
            </a:extLst>
          </p:cNvPr>
          <p:cNvSpPr/>
          <p:nvPr/>
        </p:nvSpPr>
        <p:spPr>
          <a:xfrm>
            <a:off x="346723" y="3440382"/>
            <a:ext cx="1944050" cy="4103418"/>
          </a:xfrm>
          <a:prstGeom prst="rect">
            <a:avLst/>
          </a:prstGeom>
          <a:solidFill>
            <a:srgbClr val="F2F2F2"/>
          </a:solidFill>
          <a:ln>
            <a:solidFill>
              <a:srgbClr val="E8E8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사각형: 둥근 모서리 32">
            <a:extLst>
              <a:ext uri="{FF2B5EF4-FFF2-40B4-BE49-F238E27FC236}">
                <a16:creationId xmlns:a16="http://schemas.microsoft.com/office/drawing/2014/main" id="{7BC62A63-1C97-57D5-0CE1-F9772170B734}"/>
              </a:ext>
            </a:extLst>
          </p:cNvPr>
          <p:cNvSpPr/>
          <p:nvPr/>
        </p:nvSpPr>
        <p:spPr>
          <a:xfrm>
            <a:off x="494484" y="3605346"/>
            <a:ext cx="1647825" cy="522531"/>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Workforce</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 전략</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수립</a:t>
            </a:r>
            <a:b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b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추진 방향</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적용 목표</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endPar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34" name="사각형: 둥근 모서리 33">
            <a:extLst>
              <a:ext uri="{FF2B5EF4-FFF2-40B4-BE49-F238E27FC236}">
                <a16:creationId xmlns:a16="http://schemas.microsoft.com/office/drawing/2014/main" id="{00B4CBA0-60EC-C770-4916-254F3A730B59}"/>
              </a:ext>
            </a:extLst>
          </p:cNvPr>
          <p:cNvSpPr/>
          <p:nvPr/>
        </p:nvSpPr>
        <p:spPr>
          <a:xfrm>
            <a:off x="494484" y="4286458"/>
            <a:ext cx="1647825" cy="522531"/>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Community &amp; Governance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설계</a:t>
            </a:r>
          </a:p>
        </p:txBody>
      </p:sp>
      <p:sp>
        <p:nvSpPr>
          <p:cNvPr id="35" name="사각형: 둥근 모서리 34">
            <a:extLst>
              <a:ext uri="{FF2B5EF4-FFF2-40B4-BE49-F238E27FC236}">
                <a16:creationId xmlns:a16="http://schemas.microsoft.com/office/drawing/2014/main" id="{6EE039C1-3118-8CBF-E661-01545D89ADC6}"/>
              </a:ext>
            </a:extLst>
          </p:cNvPr>
          <p:cNvSpPr/>
          <p:nvPr/>
        </p:nvSpPr>
        <p:spPr>
          <a:xfrm>
            <a:off x="494484" y="4967570"/>
            <a:ext cx="1647825" cy="522531"/>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도입 대상 </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모델 선정</a:t>
            </a:r>
            <a:endPar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(Copilot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등</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p>
        </p:txBody>
      </p:sp>
      <p:sp>
        <p:nvSpPr>
          <p:cNvPr id="39" name="사각형: 둥근 모서리 38">
            <a:extLst>
              <a:ext uri="{FF2B5EF4-FFF2-40B4-BE49-F238E27FC236}">
                <a16:creationId xmlns:a16="http://schemas.microsoft.com/office/drawing/2014/main" id="{215FD17C-E059-D160-BB27-7FE031D545E3}"/>
              </a:ext>
            </a:extLst>
          </p:cNvPr>
          <p:cNvSpPr/>
          <p:nvPr/>
        </p:nvSpPr>
        <p:spPr>
          <a:xfrm>
            <a:off x="494484" y="6868428"/>
            <a:ext cx="1647825" cy="522531"/>
          </a:xfrm>
          <a:prstGeom prst="round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구축 계획 및 최적화 방안 수립</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(SW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라이선스 포함</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p>
        </p:txBody>
      </p:sp>
      <p:sp>
        <p:nvSpPr>
          <p:cNvPr id="40" name="직사각형 39">
            <a:extLst>
              <a:ext uri="{FF2B5EF4-FFF2-40B4-BE49-F238E27FC236}">
                <a16:creationId xmlns:a16="http://schemas.microsoft.com/office/drawing/2014/main" id="{3B3304A6-EACC-A458-B664-4B961A5F6F68}"/>
              </a:ext>
            </a:extLst>
          </p:cNvPr>
          <p:cNvSpPr/>
          <p:nvPr/>
        </p:nvSpPr>
        <p:spPr>
          <a:xfrm>
            <a:off x="346723" y="7724775"/>
            <a:ext cx="1944050" cy="1092065"/>
          </a:xfrm>
          <a:prstGeom prst="rect">
            <a:avLst/>
          </a:prstGeom>
          <a:solidFill>
            <a:srgbClr val="0040B4"/>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bIns="180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0" i="0" u="none" strike="noStrike" kern="0" cap="none" spc="0" normalizeH="0" baseline="0" noProof="0" dirty="0">
                <a:ln>
                  <a:solidFill>
                    <a:srgbClr val="FFFFFF">
                      <a:lumMod val="75000"/>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전략 방향 수립 및 비용 최적화</a:t>
            </a:r>
          </a:p>
        </p:txBody>
      </p:sp>
      <p:sp>
        <p:nvSpPr>
          <p:cNvPr id="11" name="직사각형 10">
            <a:extLst>
              <a:ext uri="{FF2B5EF4-FFF2-40B4-BE49-F238E27FC236}">
                <a16:creationId xmlns:a16="http://schemas.microsoft.com/office/drawing/2014/main" id="{C34D4DA9-9418-DC3F-B923-19240458A30E}"/>
              </a:ext>
            </a:extLst>
          </p:cNvPr>
          <p:cNvSpPr/>
          <p:nvPr/>
        </p:nvSpPr>
        <p:spPr>
          <a:xfrm>
            <a:off x="2457326" y="3440382"/>
            <a:ext cx="1944050" cy="4103418"/>
          </a:xfrm>
          <a:prstGeom prst="rect">
            <a:avLst/>
          </a:prstGeom>
          <a:solidFill>
            <a:srgbClr val="F2F2F2"/>
          </a:solidFill>
          <a:ln>
            <a:solidFill>
              <a:srgbClr val="E8E8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사각형: 둥근 모서리 11">
            <a:extLst>
              <a:ext uri="{FF2B5EF4-FFF2-40B4-BE49-F238E27FC236}">
                <a16:creationId xmlns:a16="http://schemas.microsoft.com/office/drawing/2014/main" id="{7B08DD64-6BA9-CD27-49B2-1EF05E66F71D}"/>
              </a:ext>
            </a:extLst>
          </p:cNvPr>
          <p:cNvSpPr/>
          <p:nvPr/>
        </p:nvSpPr>
        <p:spPr>
          <a:xfrm>
            <a:off x="2605087" y="3605346"/>
            <a:ext cx="1647825" cy="770181"/>
          </a:xfrm>
          <a:prstGeom prst="roundRect">
            <a:avLst>
              <a:gd name="adj" fmla="val 1172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활용</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관리 프로세스 설계</a:t>
            </a:r>
          </a:p>
        </p:txBody>
      </p:sp>
      <p:sp>
        <p:nvSpPr>
          <p:cNvPr id="13" name="사각형: 둥근 모서리 12">
            <a:extLst>
              <a:ext uri="{FF2B5EF4-FFF2-40B4-BE49-F238E27FC236}">
                <a16:creationId xmlns:a16="http://schemas.microsoft.com/office/drawing/2014/main" id="{C5644103-29CB-3957-134E-C16AB8216D57}"/>
              </a:ext>
            </a:extLst>
          </p:cNvPr>
          <p:cNvSpPr/>
          <p:nvPr/>
        </p:nvSpPr>
        <p:spPr>
          <a:xfrm>
            <a:off x="2605087" y="4610490"/>
            <a:ext cx="1647825" cy="770181"/>
          </a:xfrm>
          <a:prstGeom prst="roundRect">
            <a:avLst>
              <a:gd name="adj" fmla="val 12957"/>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데이터 연계 및 운영모델 개발</a:t>
            </a:r>
          </a:p>
        </p:txBody>
      </p:sp>
      <p:sp>
        <p:nvSpPr>
          <p:cNvPr id="14" name="사각형: 둥근 모서리 13">
            <a:extLst>
              <a:ext uri="{FF2B5EF4-FFF2-40B4-BE49-F238E27FC236}">
                <a16:creationId xmlns:a16="http://schemas.microsoft.com/office/drawing/2014/main" id="{1E5318E0-DB43-967E-9C52-1A4B0D92EB77}"/>
              </a:ext>
            </a:extLst>
          </p:cNvPr>
          <p:cNvSpPr/>
          <p:nvPr/>
        </p:nvSpPr>
        <p:spPr>
          <a:xfrm>
            <a:off x="2605087" y="5615634"/>
            <a:ext cx="1647825" cy="770181"/>
          </a:xfrm>
          <a:prstGeom prst="roundRect">
            <a:avLst>
              <a:gd name="adj" fmla="val 1172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Workforce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구축 및 지원체계 수립</a:t>
            </a:r>
          </a:p>
        </p:txBody>
      </p:sp>
      <p:sp>
        <p:nvSpPr>
          <p:cNvPr id="19" name="사각형: 둥근 모서리 18">
            <a:extLst>
              <a:ext uri="{FF2B5EF4-FFF2-40B4-BE49-F238E27FC236}">
                <a16:creationId xmlns:a16="http://schemas.microsoft.com/office/drawing/2014/main" id="{54933779-904F-B145-BF0F-3F75F5505F3D}"/>
              </a:ext>
            </a:extLst>
          </p:cNvPr>
          <p:cNvSpPr/>
          <p:nvPr/>
        </p:nvSpPr>
        <p:spPr>
          <a:xfrm>
            <a:off x="2605087" y="6620778"/>
            <a:ext cx="1647825" cy="770181"/>
          </a:xfrm>
          <a:prstGeom prst="roundRect">
            <a:avLst>
              <a:gd name="adj" fmla="val 1172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변화관리 방안 수립 및 시행</a:t>
            </a:r>
          </a:p>
        </p:txBody>
      </p:sp>
      <p:sp>
        <p:nvSpPr>
          <p:cNvPr id="6" name="화살표: 오각형 5">
            <a:extLst>
              <a:ext uri="{FF2B5EF4-FFF2-40B4-BE49-F238E27FC236}">
                <a16:creationId xmlns:a16="http://schemas.microsoft.com/office/drawing/2014/main" id="{2E763D27-9D54-0166-C90D-5F468E403B76}"/>
              </a:ext>
            </a:extLst>
          </p:cNvPr>
          <p:cNvSpPr/>
          <p:nvPr/>
        </p:nvSpPr>
        <p:spPr>
          <a:xfrm>
            <a:off x="2290070" y="3440382"/>
            <a:ext cx="262226" cy="4133416"/>
          </a:xfrm>
          <a:prstGeom prst="homePlate">
            <a:avLst>
              <a:gd name="adj" fmla="val 10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화살표: 오각형 21">
            <a:extLst>
              <a:ext uri="{FF2B5EF4-FFF2-40B4-BE49-F238E27FC236}">
                <a16:creationId xmlns:a16="http://schemas.microsoft.com/office/drawing/2014/main" id="{CD6A5EC6-743A-D226-7DAC-B5DF11BAC229}"/>
              </a:ext>
            </a:extLst>
          </p:cNvPr>
          <p:cNvSpPr/>
          <p:nvPr/>
        </p:nvSpPr>
        <p:spPr>
          <a:xfrm>
            <a:off x="4397544" y="3440382"/>
            <a:ext cx="262226" cy="4103417"/>
          </a:xfrm>
          <a:prstGeom prst="homePlate">
            <a:avLst>
              <a:gd name="adj" fmla="val 10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5" name="사각형: 둥근 모서리 24">
            <a:extLst>
              <a:ext uri="{FF2B5EF4-FFF2-40B4-BE49-F238E27FC236}">
                <a16:creationId xmlns:a16="http://schemas.microsoft.com/office/drawing/2014/main" id="{EE6285B8-7AF6-8983-5DB6-E71D386F7BC8}"/>
              </a:ext>
            </a:extLst>
          </p:cNvPr>
          <p:cNvSpPr/>
          <p:nvPr/>
        </p:nvSpPr>
        <p:spPr>
          <a:xfrm>
            <a:off x="4721270" y="3605346"/>
            <a:ext cx="1647825" cy="770181"/>
          </a:xfrm>
          <a:prstGeom prst="roundRect">
            <a:avLst>
              <a:gd name="adj" fmla="val 1172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모델</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/Prompt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자산화</a:t>
            </a:r>
          </a:p>
        </p:txBody>
      </p:sp>
      <p:sp>
        <p:nvSpPr>
          <p:cNvPr id="26" name="사각형: 둥근 모서리 25">
            <a:extLst>
              <a:ext uri="{FF2B5EF4-FFF2-40B4-BE49-F238E27FC236}">
                <a16:creationId xmlns:a16="http://schemas.microsoft.com/office/drawing/2014/main" id="{E8371D5C-B7AA-FBB2-857D-52BBE0868136}"/>
              </a:ext>
            </a:extLst>
          </p:cNvPr>
          <p:cNvSpPr/>
          <p:nvPr/>
        </p:nvSpPr>
        <p:spPr>
          <a:xfrm>
            <a:off x="4721270" y="4615535"/>
            <a:ext cx="1647825" cy="770181"/>
          </a:xfrm>
          <a:prstGeom prst="roundRect">
            <a:avLst>
              <a:gd name="adj" fmla="val 12957"/>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전사 업무 </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a:t>
            </a: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확산</a:t>
            </a:r>
          </a:p>
        </p:txBody>
      </p:sp>
      <p:sp>
        <p:nvSpPr>
          <p:cNvPr id="27" name="직사각형 26">
            <a:extLst>
              <a:ext uri="{FF2B5EF4-FFF2-40B4-BE49-F238E27FC236}">
                <a16:creationId xmlns:a16="http://schemas.microsoft.com/office/drawing/2014/main" id="{2DEFA97B-2A17-78EA-F56B-A70359DFB55D}"/>
              </a:ext>
            </a:extLst>
          </p:cNvPr>
          <p:cNvSpPr/>
          <p:nvPr/>
        </p:nvSpPr>
        <p:spPr>
          <a:xfrm>
            <a:off x="2454198" y="7724775"/>
            <a:ext cx="1944050" cy="1092065"/>
          </a:xfrm>
          <a:prstGeom prst="rect">
            <a:avLst/>
          </a:prstGeom>
          <a:solidFill>
            <a:srgbClr val="0040B4"/>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bIns="180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solidFill>
                    <a:srgbClr val="FFFFFF">
                      <a:lumMod val="75000"/>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AI </a:t>
            </a:r>
            <a:r>
              <a:rPr kumimoji="0" lang="ko-KR" altLang="en-US" sz="1100" b="0" i="0" u="none" strike="noStrike" kern="0" cap="none" spc="0" normalizeH="0" baseline="0" noProof="0" dirty="0">
                <a:ln>
                  <a:solidFill>
                    <a:srgbClr val="FFFFFF">
                      <a:lumMod val="75000"/>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도입 및 변화관리</a:t>
            </a:r>
          </a:p>
        </p:txBody>
      </p:sp>
      <p:sp>
        <p:nvSpPr>
          <p:cNvPr id="28" name="직사각형 27">
            <a:extLst>
              <a:ext uri="{FF2B5EF4-FFF2-40B4-BE49-F238E27FC236}">
                <a16:creationId xmlns:a16="http://schemas.microsoft.com/office/drawing/2014/main" id="{5EE589D5-C896-C543-678E-51305D5EE8EA}"/>
              </a:ext>
            </a:extLst>
          </p:cNvPr>
          <p:cNvSpPr/>
          <p:nvPr/>
        </p:nvSpPr>
        <p:spPr>
          <a:xfrm>
            <a:off x="4588193" y="7724775"/>
            <a:ext cx="1944050" cy="1092065"/>
          </a:xfrm>
          <a:prstGeom prst="rect">
            <a:avLst/>
          </a:prstGeom>
          <a:solidFill>
            <a:srgbClr val="0040B4"/>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bIns="180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solidFill>
                    <a:srgbClr val="FFFFFF">
                      <a:lumMod val="75000"/>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AI </a:t>
            </a:r>
            <a:r>
              <a:rPr kumimoji="0" lang="ko-KR" altLang="en-US" sz="1100" b="0" i="0" u="none" strike="noStrike" kern="0" cap="none" spc="0" normalizeH="0" baseline="0" noProof="0" dirty="0">
                <a:ln>
                  <a:solidFill>
                    <a:srgbClr val="FFFFFF">
                      <a:lumMod val="75000"/>
                      <a:alpha val="0"/>
                    </a:srgbClr>
                  </a:solidFill>
                </a:ln>
                <a:solidFill>
                  <a:srgbClr val="FFFFFF"/>
                </a:solidFill>
                <a:effectLst/>
                <a:uLnTx/>
                <a:uFillTx/>
                <a:latin typeface="KoPub돋움체 Bold" panose="00000800000000000000" pitchFamily="2" charset="-127"/>
                <a:ea typeface="KoPub돋움체 Bold" panose="00000800000000000000" pitchFamily="2" charset="-127"/>
                <a:cs typeface="+mn-cs"/>
              </a:rPr>
              <a:t>업무 성과 확산</a:t>
            </a:r>
          </a:p>
        </p:txBody>
      </p:sp>
      <p:grpSp>
        <p:nvGrpSpPr>
          <p:cNvPr id="31" name="그룹 30">
            <a:extLst>
              <a:ext uri="{FF2B5EF4-FFF2-40B4-BE49-F238E27FC236}">
                <a16:creationId xmlns:a16="http://schemas.microsoft.com/office/drawing/2014/main" id="{4215A208-EE17-9479-9805-CD7940C9A0E0}"/>
              </a:ext>
            </a:extLst>
          </p:cNvPr>
          <p:cNvGrpSpPr/>
          <p:nvPr/>
        </p:nvGrpSpPr>
        <p:grpSpPr>
          <a:xfrm>
            <a:off x="494484" y="5648682"/>
            <a:ext cx="1647825" cy="1065279"/>
            <a:chOff x="494484" y="5770512"/>
            <a:chExt cx="1647825" cy="1065279"/>
          </a:xfrm>
        </p:grpSpPr>
        <p:sp>
          <p:nvSpPr>
            <p:cNvPr id="38" name="사각형: 둥근 모서리 37">
              <a:extLst>
                <a:ext uri="{FF2B5EF4-FFF2-40B4-BE49-F238E27FC236}">
                  <a16:creationId xmlns:a16="http://schemas.microsoft.com/office/drawing/2014/main" id="{F898305D-8A7E-409C-EAFF-4815B2105D71}"/>
                </a:ext>
              </a:extLst>
            </p:cNvPr>
            <p:cNvSpPr/>
            <p:nvPr/>
          </p:nvSpPr>
          <p:spPr>
            <a:xfrm>
              <a:off x="494484" y="5770512"/>
              <a:ext cx="1647825" cy="1061166"/>
            </a:xfrm>
            <a:prstGeom prst="roundRect">
              <a:avLst>
                <a:gd name="adj" fmla="val 784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tIns="7200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ko-KR" altLang="en-US"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대상업무 선정 및 </a:t>
              </a:r>
              <a:r>
                <a:rPr kumimoji="0" lang="en-US" altLang="ko-KR" sz="95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PoC</a:t>
              </a:r>
            </a:p>
          </p:txBody>
        </p:sp>
        <p:sp>
          <p:nvSpPr>
            <p:cNvPr id="30" name="사각형: 둥근 위쪽 모서리 29">
              <a:extLst>
                <a:ext uri="{FF2B5EF4-FFF2-40B4-BE49-F238E27FC236}">
                  <a16:creationId xmlns:a16="http://schemas.microsoft.com/office/drawing/2014/main" id="{D2B64228-E7F0-B3D9-39E1-71CE297E55E6}"/>
                </a:ext>
              </a:extLst>
            </p:cNvPr>
            <p:cNvSpPr/>
            <p:nvPr/>
          </p:nvSpPr>
          <p:spPr>
            <a:xfrm rot="10800000">
              <a:off x="501330" y="6099068"/>
              <a:ext cx="1636817" cy="736723"/>
            </a:xfrm>
            <a:prstGeom prst="round2SameRect">
              <a:avLst>
                <a:gd name="adj1" fmla="val 10289"/>
                <a:gd name="adj2" fmla="val 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gradFill>
                  <a:gsLst>
                    <a:gs pos="0">
                      <a:srgbClr val="000000"/>
                    </a:gs>
                    <a:gs pos="100000">
                      <a:srgbClr val="000000"/>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29" name="직사각형 28">
            <a:extLst>
              <a:ext uri="{FF2B5EF4-FFF2-40B4-BE49-F238E27FC236}">
                <a16:creationId xmlns:a16="http://schemas.microsoft.com/office/drawing/2014/main" id="{76A246E9-FB27-0386-FCBE-FD8E74FA4DB8}"/>
              </a:ext>
            </a:extLst>
          </p:cNvPr>
          <p:cNvSpPr/>
          <p:nvPr/>
        </p:nvSpPr>
        <p:spPr>
          <a:xfrm>
            <a:off x="515914" y="6017405"/>
            <a:ext cx="1637343" cy="6657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4" marR="0" lvl="0" indent="-171454" algn="l" defTabSz="914400" rtl="0" eaLnBrk="1" fontAlgn="auto" latinLnBrk="0" hangingPunct="1">
              <a:lnSpc>
                <a:spcPct val="100000"/>
              </a:lnSpc>
              <a:spcBef>
                <a:spcPts val="0"/>
              </a:spcBef>
              <a:spcAft>
                <a:spcPts val="0"/>
              </a:spcAft>
              <a:buClrTx/>
              <a:buSzTx/>
              <a:buFontTx/>
              <a:buChar char="-"/>
              <a:tabLst/>
              <a:defRPr/>
            </a:pPr>
            <a:r>
              <a:rPr kumimoji="0" lang="ko-KR" altLang="en-US"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학습모델 및 데이터 선정</a:t>
            </a:r>
            <a:endParaRPr kumimoji="0" lang="en-US" altLang="ko-KR"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endParaRPr>
          </a:p>
          <a:p>
            <a:pPr marL="171454" marR="0" lvl="0" indent="-171454" algn="l" defTabSz="914400" rtl="0" eaLnBrk="1" fontAlgn="auto" latinLnBrk="0" hangingPunct="1">
              <a:lnSpc>
                <a:spcPct val="100000"/>
              </a:lnSpc>
              <a:spcBef>
                <a:spcPts val="0"/>
              </a:spcBef>
              <a:spcAft>
                <a:spcPts val="0"/>
              </a:spcAft>
              <a:buClrTx/>
              <a:buSzTx/>
              <a:buFontTx/>
              <a:buChar char="-"/>
              <a:tabLst/>
              <a:defRPr/>
            </a:pPr>
            <a:r>
              <a:rPr kumimoji="0" lang="ko-KR" altLang="en-US"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업무적용 시나리오 개발</a:t>
            </a:r>
            <a:endParaRPr kumimoji="0" lang="en-US" altLang="ko-KR"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endParaRPr>
          </a:p>
          <a:p>
            <a:pPr marL="171454" marR="0" lvl="0" indent="-171454" algn="l" defTabSz="914400" rtl="0" eaLnBrk="1" fontAlgn="auto" latinLnBrk="0" hangingPunct="1">
              <a:lnSpc>
                <a:spcPct val="100000"/>
              </a:lnSpc>
              <a:spcBef>
                <a:spcPts val="0"/>
              </a:spcBef>
              <a:spcAft>
                <a:spcPts val="0"/>
              </a:spcAft>
              <a:buClrTx/>
              <a:buSzTx/>
              <a:buFontTx/>
              <a:buChar char="-"/>
              <a:tabLst/>
              <a:defRPr/>
            </a:pPr>
            <a:r>
              <a:rPr kumimoji="0" lang="en-US" altLang="ko-KR"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AI </a:t>
            </a:r>
            <a:r>
              <a:rPr kumimoji="0" lang="ko-KR" altLang="en-US"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연계 개발</a:t>
            </a:r>
            <a:r>
              <a:rPr kumimoji="0" lang="en-US" altLang="ko-KR"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솔루션 도입</a:t>
            </a:r>
            <a:r>
              <a:rPr kumimoji="0" lang="en-US" altLang="ko-KR"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(PoC)</a:t>
            </a:r>
            <a:r>
              <a:rPr kumimoji="0" lang="ko-KR" altLang="en-US" sz="900" b="0" i="0" u="none" strike="noStrike" kern="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a:ea typeface="KoPub돋움체 Medium"/>
                <a:cs typeface="+mn-cs"/>
              </a:rPr>
              <a:t> 등</a:t>
            </a:r>
          </a:p>
        </p:txBody>
      </p:sp>
      <p:pic>
        <p:nvPicPr>
          <p:cNvPr id="41" name="그림 40" descr="원, 스크린샷, 그래픽, 대칭이(가) 표시된 사진&#10;&#10;자동 생성된 설명">
            <a:extLst>
              <a:ext uri="{FF2B5EF4-FFF2-40B4-BE49-F238E27FC236}">
                <a16:creationId xmlns:a16="http://schemas.microsoft.com/office/drawing/2014/main" id="{9EA895AB-A333-4544-1D6C-5D441762E8D4}"/>
              </a:ext>
            </a:extLst>
          </p:cNvPr>
          <p:cNvPicPr>
            <a:picLocks noChangeAspect="1"/>
          </p:cNvPicPr>
          <p:nvPr/>
        </p:nvPicPr>
        <p:blipFill>
          <a:blip r:embed="rId3">
            <a:lum bright="70000" contrast="-70000"/>
          </a:blip>
          <a:stretch>
            <a:fillRect/>
          </a:stretch>
        </p:blipFill>
        <p:spPr>
          <a:xfrm>
            <a:off x="5288880" y="7849137"/>
            <a:ext cx="527440" cy="524928"/>
          </a:xfrm>
          <a:prstGeom prst="rect">
            <a:avLst/>
          </a:prstGeom>
        </p:spPr>
      </p:pic>
      <p:pic>
        <p:nvPicPr>
          <p:cNvPr id="43" name="그림 42" descr="폰트, 상징, 그래픽, 타이포그래피이(가) 표시된 사진&#10;&#10;자동 생성된 설명">
            <a:extLst>
              <a:ext uri="{FF2B5EF4-FFF2-40B4-BE49-F238E27FC236}">
                <a16:creationId xmlns:a16="http://schemas.microsoft.com/office/drawing/2014/main" id="{1C0816B8-9568-427E-D380-3DFFDAD99820}"/>
              </a:ext>
            </a:extLst>
          </p:cNvPr>
          <p:cNvPicPr>
            <a:picLocks noChangeAspect="1"/>
          </p:cNvPicPr>
          <p:nvPr/>
        </p:nvPicPr>
        <p:blipFill>
          <a:blip r:embed="rId4">
            <a:lum bright="70000" contrast="-70000"/>
          </a:blip>
          <a:stretch>
            <a:fillRect/>
          </a:stretch>
        </p:blipFill>
        <p:spPr>
          <a:xfrm>
            <a:off x="3168782" y="7869646"/>
            <a:ext cx="514882" cy="499812"/>
          </a:xfrm>
          <a:prstGeom prst="rect">
            <a:avLst/>
          </a:prstGeom>
        </p:spPr>
      </p:pic>
      <p:pic>
        <p:nvPicPr>
          <p:cNvPr id="45" name="그림 44" descr="블랙, 어둠이(가) 표시된 사진&#10;&#10;자동 생성된 설명">
            <a:extLst>
              <a:ext uri="{FF2B5EF4-FFF2-40B4-BE49-F238E27FC236}">
                <a16:creationId xmlns:a16="http://schemas.microsoft.com/office/drawing/2014/main" id="{6FFE4333-5380-751E-FA28-D17D85E48413}"/>
              </a:ext>
            </a:extLst>
          </p:cNvPr>
          <p:cNvPicPr>
            <a:picLocks noChangeAspect="1"/>
          </p:cNvPicPr>
          <p:nvPr/>
        </p:nvPicPr>
        <p:blipFill>
          <a:blip r:embed="rId5">
            <a:lum bright="70000" contrast="-70000"/>
          </a:blip>
          <a:stretch>
            <a:fillRect/>
          </a:stretch>
        </p:blipFill>
        <p:spPr>
          <a:xfrm>
            <a:off x="1126120" y="7868435"/>
            <a:ext cx="416930" cy="477210"/>
          </a:xfrm>
          <a:prstGeom prst="rect">
            <a:avLst/>
          </a:prstGeom>
        </p:spPr>
      </p:pic>
    </p:spTree>
    <p:extLst>
      <p:ext uri="{BB962C8B-B14F-4D97-AF65-F5344CB8AC3E}">
        <p14:creationId xmlns:p14="http://schemas.microsoft.com/office/powerpoint/2010/main" val="2535262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50F9E9-BD6A-40E2-B826-5C437324D188}"/>
              </a:ext>
            </a:extLst>
          </p:cNvPr>
          <p:cNvSpPr txBox="1"/>
          <p:nvPr/>
        </p:nvSpPr>
        <p:spPr>
          <a:xfrm>
            <a:off x="333375" y="1274149"/>
            <a:ext cx="255198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Business Contacts</a:t>
            </a:r>
          </a:p>
        </p:txBody>
      </p:sp>
      <p:graphicFrame>
        <p:nvGraphicFramePr>
          <p:cNvPr id="17" name="표 16">
            <a:extLst>
              <a:ext uri="{FF2B5EF4-FFF2-40B4-BE49-F238E27FC236}">
                <a16:creationId xmlns:a16="http://schemas.microsoft.com/office/drawing/2014/main" id="{9E59F3B7-EE88-499A-ABC6-E0D06F1DECD7}"/>
              </a:ext>
            </a:extLst>
          </p:cNvPr>
          <p:cNvGraphicFramePr>
            <a:graphicFrameLocks noGrp="1"/>
          </p:cNvGraphicFramePr>
          <p:nvPr/>
        </p:nvGraphicFramePr>
        <p:xfrm>
          <a:off x="333375" y="1970493"/>
          <a:ext cx="5271778" cy="1941200"/>
        </p:xfrm>
        <a:graphic>
          <a:graphicData uri="http://schemas.openxmlformats.org/drawingml/2006/table">
            <a:tbl>
              <a:tblPr firstRow="1" bandRow="1"/>
              <a:tblGrid>
                <a:gridCol w="1810916">
                  <a:extLst>
                    <a:ext uri="{9D8B030D-6E8A-4147-A177-3AD203B41FA5}">
                      <a16:colId xmlns:a16="http://schemas.microsoft.com/office/drawing/2014/main" val="968525178"/>
                    </a:ext>
                  </a:extLst>
                </a:gridCol>
                <a:gridCol w="1690188">
                  <a:extLst>
                    <a:ext uri="{9D8B030D-6E8A-4147-A177-3AD203B41FA5}">
                      <a16:colId xmlns:a16="http://schemas.microsoft.com/office/drawing/2014/main" val="2373283035"/>
                    </a:ext>
                  </a:extLst>
                </a:gridCol>
                <a:gridCol w="1770674">
                  <a:extLst>
                    <a:ext uri="{9D8B030D-6E8A-4147-A177-3AD203B41FA5}">
                      <a16:colId xmlns:a16="http://schemas.microsoft.com/office/drawing/2014/main" val="2192865859"/>
                    </a:ext>
                  </a:extLst>
                </a:gridCol>
              </a:tblGrid>
              <a:tr h="454996">
                <a:tc gridSpan="3">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rPr>
                        <a:t>AI Enterprise </a:t>
                      </a:r>
                      <a:r>
                        <a:rPr kumimoji="0" lang="ko-KR" altLang="en-US"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rPr>
                        <a:t>전문팀</a:t>
                      </a:r>
                      <a:endParaRPr kumimoji="0" lang="en-US" altLang="ko-KR"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kumimoji="0" lang="ko-KR" altLang="en-US"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endParaRPr>
                    </a:p>
                  </a:txBody>
                  <a:tcPr marL="0" marR="0" marT="180000" marB="72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0873500"/>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algn="l" defTabSz="495285" rtl="0" eaLnBrk="1" latinLnBrk="1" hangingPunct="1">
                        <a:lnSpc>
                          <a:spcPct val="100000"/>
                        </a:lnSpc>
                        <a:spcBef>
                          <a:spcPts val="0"/>
                        </a:spcBef>
                        <a:spcAft>
                          <a:spcPts val="200"/>
                        </a:spcAft>
                        <a:defRPr/>
                      </a:pPr>
                      <a:r>
                        <a:rPr lang="ko-KR" altLang="en-US" sz="900" b="1"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정윤호</a:t>
                      </a:r>
                    </a:p>
                    <a:p>
                      <a:pPr marL="0" algn="l" defTabSz="495285" rtl="0" eaLnBrk="1" latinLnBrk="1" hangingPunct="1">
                        <a:lnSpc>
                          <a:spcPct val="100000"/>
                        </a:lnSpc>
                        <a:spcBef>
                          <a:spcPts val="0"/>
                        </a:spcBef>
                        <a:spcAft>
                          <a:spcPts val="200"/>
                        </a:spcAft>
                        <a:defRPr/>
                      </a:pPr>
                      <a:r>
                        <a:rPr lang="ko-KR" altLang="en-US"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전무</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T 02-2112-7982</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E yunhojung@kr.kpmg.com</a:t>
                      </a:r>
                    </a:p>
                    <a:p>
                      <a:pPr marL="0" defTabSz="914400">
                        <a:lnSpc>
                          <a:spcPct val="100000"/>
                        </a:lnSpc>
                        <a:spcBef>
                          <a:spcPts val="0"/>
                        </a:spcBef>
                        <a:spcAft>
                          <a:spcPts val="0"/>
                        </a:spcAft>
                        <a:defRPr/>
                      </a:pPr>
                      <a:endParaRPr kumimoji="0" lang="en-US" altLang="ko-KR" sz="90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algn="l" defTabSz="495285" rtl="0" eaLnBrk="1" latinLnBrk="1" hangingPunct="1">
                        <a:lnSpc>
                          <a:spcPct val="100000"/>
                        </a:lnSpc>
                        <a:spcBef>
                          <a:spcPts val="0"/>
                        </a:spcBef>
                        <a:spcAft>
                          <a:spcPts val="200"/>
                        </a:spcAft>
                        <a:defRPr/>
                      </a:pPr>
                      <a:r>
                        <a:rPr lang="ko-KR" altLang="en-US" sz="900" b="1"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이준기</a:t>
                      </a:r>
                    </a:p>
                    <a:p>
                      <a:pPr marL="0" algn="l" defTabSz="495285" rtl="0" eaLnBrk="1" latinLnBrk="1" hangingPunct="1">
                        <a:lnSpc>
                          <a:spcPct val="100000"/>
                        </a:lnSpc>
                        <a:spcBef>
                          <a:spcPts val="0"/>
                        </a:spcBef>
                        <a:spcAft>
                          <a:spcPts val="200"/>
                        </a:spcAft>
                        <a:defRPr/>
                      </a:pPr>
                      <a:r>
                        <a:rPr lang="ko-KR" altLang="en-US"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상무</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T 02-2112-0615</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E jlee199@kr.kpmg.com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algn="l" defTabSz="495285" rtl="0" eaLnBrk="1" latinLnBrk="1" hangingPunct="1">
                        <a:lnSpc>
                          <a:spcPct val="100000"/>
                        </a:lnSpc>
                        <a:spcBef>
                          <a:spcPts val="0"/>
                        </a:spcBef>
                        <a:spcAft>
                          <a:spcPts val="200"/>
                        </a:spcAft>
                        <a:defRPr/>
                      </a:pPr>
                      <a:r>
                        <a:rPr lang="ko-KR" altLang="en-US" sz="900" b="1"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김정원</a:t>
                      </a:r>
                    </a:p>
                    <a:p>
                      <a:pPr marL="0" algn="l" defTabSz="495285" rtl="0" eaLnBrk="1" latinLnBrk="1" hangingPunct="1">
                        <a:lnSpc>
                          <a:spcPct val="100000"/>
                        </a:lnSpc>
                        <a:spcBef>
                          <a:spcPts val="0"/>
                        </a:spcBef>
                        <a:spcAft>
                          <a:spcPts val="200"/>
                        </a:spcAft>
                        <a:defRPr/>
                      </a:pPr>
                      <a:r>
                        <a:rPr lang="ko-KR" altLang="en-US"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전무</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T 02-2112-7917</a:t>
                      </a:r>
                    </a:p>
                    <a:p>
                      <a:pPr marL="0" algn="l" defTabSz="495285" rtl="0" eaLnBrk="1" latinLnBrk="1" hangingPunct="1">
                        <a:lnSpc>
                          <a:spcPct val="100000"/>
                        </a:lnSpc>
                        <a:spcBef>
                          <a:spcPts val="0"/>
                        </a:spcBef>
                        <a:spcAft>
                          <a:spcPts val="200"/>
                        </a:spcAft>
                        <a:defRPr/>
                      </a:pPr>
                      <a:r>
                        <a:rPr lang="en-US" altLang="ko-KR" sz="900" b="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Arial" pitchFamily="34" charset="0"/>
                        </a:rPr>
                        <a:t>E jkim185@kr.kpmg.com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2684"/>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50" b="0" spc="0" baseline="0" dirty="0">
                        <a:ln>
                          <a:solidFill>
                            <a:schemeClr val="accent1">
                              <a:alpha val="0"/>
                            </a:schemeClr>
                          </a:solidFill>
                        </a:ln>
                        <a:solidFill>
                          <a:schemeClr val="bg1"/>
                        </a:solidFill>
                        <a:latin typeface="+mj-ea"/>
                        <a:ea typeface="+mj-ea"/>
                        <a:cs typeface="Arial" pitchFamily="34" charset="0"/>
                      </a:endParaRP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032743"/>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696042"/>
                  </a:ext>
                </a:extLst>
              </a:tr>
            </a:tbl>
          </a:graphicData>
        </a:graphic>
      </p:graphicFrame>
    </p:spTree>
    <p:extLst>
      <p:ext uri="{BB962C8B-B14F-4D97-AF65-F5344CB8AC3E}">
        <p14:creationId xmlns:p14="http://schemas.microsoft.com/office/powerpoint/2010/main" val="240437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5F5E6F7-E7DD-933E-B790-4115CB5DF299}"/>
              </a:ext>
            </a:extLst>
          </p:cNvPr>
          <p:cNvSpPr/>
          <p:nvPr/>
        </p:nvSpPr>
        <p:spPr>
          <a:xfrm flipV="1">
            <a:off x="-8680" y="3595246"/>
            <a:ext cx="6866680" cy="6310752"/>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65000"/>
                  <a:lumOff val="35000"/>
                </a:srgbClr>
              </a:solidFill>
              <a:effectLst/>
              <a:uLnTx/>
              <a:uFillTx/>
              <a:latin typeface="KoPub돋움체 Medium"/>
              <a:ea typeface="KoPub돋움체 Medium"/>
              <a:cs typeface="+mn-cs"/>
            </a:endParaRPr>
          </a:p>
        </p:txBody>
      </p:sp>
      <p:sp>
        <p:nvSpPr>
          <p:cNvPr id="29" name="사각형: 둥근 모서리 28">
            <a:extLst>
              <a:ext uri="{FF2B5EF4-FFF2-40B4-BE49-F238E27FC236}">
                <a16:creationId xmlns:a16="http://schemas.microsoft.com/office/drawing/2014/main" id="{8BE37C29-9C42-E93F-4E8C-D994E4C33E29}"/>
              </a:ext>
            </a:extLst>
          </p:cNvPr>
          <p:cNvSpPr/>
          <p:nvPr/>
        </p:nvSpPr>
        <p:spPr>
          <a:xfrm>
            <a:off x="142874" y="6446519"/>
            <a:ext cx="6572252" cy="2793121"/>
          </a:xfrm>
          <a:prstGeom prst="roundRect">
            <a:avLst>
              <a:gd name="adj" fmla="val 624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0" name="TextBox 29">
            <a:extLst>
              <a:ext uri="{FF2B5EF4-FFF2-40B4-BE49-F238E27FC236}">
                <a16:creationId xmlns:a16="http://schemas.microsoft.com/office/drawing/2014/main" id="{CC782A87-3719-AEE3-1272-C8BB7D86E8C5}"/>
              </a:ext>
            </a:extLst>
          </p:cNvPr>
          <p:cNvSpPr txBox="1"/>
          <p:nvPr/>
        </p:nvSpPr>
        <p:spPr>
          <a:xfrm>
            <a:off x="333375" y="1299637"/>
            <a:ext cx="3840795" cy="355276"/>
          </a:xfrm>
          <a:prstGeom prst="rect">
            <a:avLst/>
          </a:prstGeom>
          <a:noFill/>
        </p:spPr>
        <p:txBody>
          <a:bodyPr wrap="none" lIns="0" tIns="0" rIns="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solidFill>
                    <a:srgbClr val="FD349C">
                      <a:alpha val="0"/>
                    </a:srgbClr>
                  </a:solidFill>
                </a:ln>
                <a:solidFill>
                  <a:srgbClr val="00338D"/>
                </a:solidFill>
                <a:effectLst/>
                <a:uLnTx/>
                <a:uFillTx/>
                <a:latin typeface="KoPub돋움체 Bold"/>
                <a:ea typeface="KoPub돋움체 Bold"/>
                <a:cs typeface="+mn-cs"/>
              </a:rPr>
              <a:t>빅테크 플랫폼 기업의 생성형 </a:t>
            </a:r>
            <a:r>
              <a:rPr kumimoji="0" lang="en-US" altLang="ko-KR" sz="1600" b="0" i="0" u="none" strike="noStrike" kern="1200" cap="none" spc="0" normalizeH="0" baseline="0" noProof="0" dirty="0">
                <a:ln>
                  <a:solidFill>
                    <a:srgbClr val="FD349C">
                      <a:alpha val="0"/>
                    </a:srgbClr>
                  </a:solidFill>
                </a:ln>
                <a:solidFill>
                  <a:srgbClr val="00338D"/>
                </a:solidFill>
                <a:effectLst/>
                <a:uLnTx/>
                <a:uFillTx/>
                <a:latin typeface="KoPub돋움체 Bold"/>
                <a:ea typeface="KoPub돋움체 Bold"/>
                <a:cs typeface="+mn-cs"/>
              </a:rPr>
              <a:t>AI </a:t>
            </a:r>
            <a:r>
              <a:rPr kumimoji="0" lang="ko-KR" altLang="en-US" sz="1600" b="0" i="0" u="none" strike="noStrike" kern="1200" cap="none" spc="0" normalizeH="0" baseline="0" noProof="0" dirty="0">
                <a:ln>
                  <a:solidFill>
                    <a:srgbClr val="FD349C">
                      <a:alpha val="0"/>
                    </a:srgbClr>
                  </a:solidFill>
                </a:ln>
                <a:solidFill>
                  <a:srgbClr val="00338D"/>
                </a:solidFill>
                <a:effectLst/>
                <a:uLnTx/>
                <a:uFillTx/>
                <a:latin typeface="KoPub돋움체 Bold"/>
                <a:ea typeface="KoPub돋움체 Bold"/>
                <a:cs typeface="+mn-cs"/>
              </a:rPr>
              <a:t>모델 개발 방식</a:t>
            </a:r>
          </a:p>
        </p:txBody>
      </p:sp>
      <p:sp>
        <p:nvSpPr>
          <p:cNvPr id="31" name="TextBox 30">
            <a:extLst>
              <a:ext uri="{FF2B5EF4-FFF2-40B4-BE49-F238E27FC236}">
                <a16:creationId xmlns:a16="http://schemas.microsoft.com/office/drawing/2014/main" id="{797059B9-08F0-77C8-E5C1-1A72DCBA3E27}"/>
              </a:ext>
            </a:extLst>
          </p:cNvPr>
          <p:cNvSpPr txBox="1"/>
          <p:nvPr/>
        </p:nvSpPr>
        <p:spPr>
          <a:xfrm>
            <a:off x="333376" y="495605"/>
            <a:ext cx="292387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Infographic Summary</a:t>
            </a:r>
          </a:p>
        </p:txBody>
      </p:sp>
      <p:sp>
        <p:nvSpPr>
          <p:cNvPr id="32" name="TextBox 31">
            <a:extLst>
              <a:ext uri="{FF2B5EF4-FFF2-40B4-BE49-F238E27FC236}">
                <a16:creationId xmlns:a16="http://schemas.microsoft.com/office/drawing/2014/main" id="{6523A320-ED91-5013-EBAE-4C20FE67EA71}"/>
              </a:ext>
            </a:extLst>
          </p:cNvPr>
          <p:cNvSpPr txBox="1"/>
          <p:nvPr/>
        </p:nvSpPr>
        <p:spPr>
          <a:xfrm>
            <a:off x="346619" y="3587048"/>
            <a:ext cx="3909464" cy="609737"/>
          </a:xfrm>
          <a:prstGeom prst="rect">
            <a:avLst/>
          </a:prstGeom>
          <a:noFill/>
          <a:ln>
            <a:noFill/>
          </a:ln>
        </p:spPr>
        <p:txBody>
          <a:bodyPr wrap="square" lIns="0" tIns="180000" rIns="0" bIns="180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생성형 </a:t>
            </a:r>
            <a:r>
              <a:rPr kumimoji="0" lang="en-US" altLang="ko-KR"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AI</a:t>
            </a:r>
            <a:r>
              <a:rPr kumimoji="0" lang="ko-KR" altLang="en-US"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를 활용한 서비스 개발 트렌드</a:t>
            </a:r>
          </a:p>
        </p:txBody>
      </p:sp>
      <p:grpSp>
        <p:nvGrpSpPr>
          <p:cNvPr id="11" name="그룹 10">
            <a:extLst>
              <a:ext uri="{FF2B5EF4-FFF2-40B4-BE49-F238E27FC236}">
                <a16:creationId xmlns:a16="http://schemas.microsoft.com/office/drawing/2014/main" id="{48AADFFF-B347-C2C8-0793-359FCD558241}"/>
              </a:ext>
            </a:extLst>
          </p:cNvPr>
          <p:cNvGrpSpPr/>
          <p:nvPr/>
        </p:nvGrpSpPr>
        <p:grpSpPr>
          <a:xfrm>
            <a:off x="333375" y="1694726"/>
            <a:ext cx="6191249" cy="1712360"/>
            <a:chOff x="406162" y="1694726"/>
            <a:chExt cx="6044125" cy="1712360"/>
          </a:xfrm>
        </p:grpSpPr>
        <p:sp>
          <p:nvSpPr>
            <p:cNvPr id="35" name="오각형 6">
              <a:extLst>
                <a:ext uri="{FF2B5EF4-FFF2-40B4-BE49-F238E27FC236}">
                  <a16:creationId xmlns:a16="http://schemas.microsoft.com/office/drawing/2014/main" id="{B2660B8C-EBA5-099E-3685-6A8281CE25E9}"/>
                </a:ext>
              </a:extLst>
            </p:cNvPr>
            <p:cNvSpPr/>
            <p:nvPr/>
          </p:nvSpPr>
          <p:spPr>
            <a:xfrm rot="5400000">
              <a:off x="3038879" y="-159558"/>
              <a:ext cx="714151" cy="5541156"/>
            </a:xfrm>
            <a:prstGeom prst="homePlate">
              <a:avLst>
                <a:gd name="adj" fmla="val 64913"/>
              </a:avLst>
            </a:prstGeom>
            <a:solidFill>
              <a:srgbClr val="D9E7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41" name="순서도: 대체 처리 40">
              <a:extLst>
                <a:ext uri="{FF2B5EF4-FFF2-40B4-BE49-F238E27FC236}">
                  <a16:creationId xmlns:a16="http://schemas.microsoft.com/office/drawing/2014/main" id="{B682E795-5FC3-4C92-16EE-91B4E127D265}"/>
                </a:ext>
              </a:extLst>
            </p:cNvPr>
            <p:cNvSpPr/>
            <p:nvPr/>
          </p:nvSpPr>
          <p:spPr>
            <a:xfrm>
              <a:off x="407711" y="2146367"/>
              <a:ext cx="2783692" cy="269161"/>
            </a:xfrm>
            <a:prstGeom prst="flowChartAlternateProcess">
              <a:avLst/>
            </a:prstGeom>
            <a:solidFill>
              <a:srgbClr val="8FAADC"/>
            </a:solidFill>
            <a:ln>
              <a:solidFill>
                <a:srgbClr val="7395D3"/>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자체 파운데이션 모델 개발</a:t>
              </a:r>
              <a:endParaRPr kumimoji="0" lang="en-US" altLang="ko-KR"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endParaRPr>
            </a:p>
          </p:txBody>
        </p:sp>
        <p:sp>
          <p:nvSpPr>
            <p:cNvPr id="42" name="순서도: 대체 처리 41">
              <a:extLst>
                <a:ext uri="{FF2B5EF4-FFF2-40B4-BE49-F238E27FC236}">
                  <a16:creationId xmlns:a16="http://schemas.microsoft.com/office/drawing/2014/main" id="{B450E321-6D70-6A75-F96D-F18C9783F8C8}"/>
                </a:ext>
              </a:extLst>
            </p:cNvPr>
            <p:cNvSpPr/>
            <p:nvPr/>
          </p:nvSpPr>
          <p:spPr>
            <a:xfrm>
              <a:off x="3534420" y="2132059"/>
              <a:ext cx="2915867" cy="286565"/>
            </a:xfrm>
            <a:prstGeom prst="flowChartAlternateProcess">
              <a:avLst/>
            </a:prstGeom>
            <a:solidFill>
              <a:srgbClr val="8FAADC"/>
            </a:solidFill>
            <a:ln>
              <a:solidFill>
                <a:srgbClr val="7395D3"/>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외부 파운데이션 모델 활용</a:t>
              </a:r>
              <a:endParaRPr kumimoji="0" lang="en-US" altLang="ko-KR"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endParaRPr>
            </a:p>
          </p:txBody>
        </p:sp>
        <p:cxnSp>
          <p:nvCxnSpPr>
            <p:cNvPr id="43" name="꺾인 연결선 7">
              <a:extLst>
                <a:ext uri="{FF2B5EF4-FFF2-40B4-BE49-F238E27FC236}">
                  <a16:creationId xmlns:a16="http://schemas.microsoft.com/office/drawing/2014/main" id="{B7AEE9FC-2B37-5EE5-B2D4-1EAF1E0B86A4}"/>
                </a:ext>
              </a:extLst>
            </p:cNvPr>
            <p:cNvCxnSpPr>
              <a:cxnSpLocks/>
              <a:stCxn id="41" idx="0"/>
              <a:endCxn id="42" idx="0"/>
            </p:cNvCxnSpPr>
            <p:nvPr/>
          </p:nvCxnSpPr>
          <p:spPr>
            <a:xfrm rot="5400000" flipH="1" flipV="1">
              <a:off x="3388801" y="542815"/>
              <a:ext cx="14308" cy="3192797"/>
            </a:xfrm>
            <a:prstGeom prst="bentConnector3">
              <a:avLst>
                <a:gd name="adj1" fmla="val 1697708"/>
              </a:avLst>
            </a:prstGeom>
            <a:ln>
              <a:solidFill>
                <a:srgbClr val="7395D3"/>
              </a:solidFill>
            </a:ln>
            <a:effectLst/>
          </p:spPr>
          <p:style>
            <a:lnRef idx="2">
              <a:schemeClr val="accent1"/>
            </a:lnRef>
            <a:fillRef idx="0">
              <a:schemeClr val="accent1"/>
            </a:fillRef>
            <a:effectRef idx="1">
              <a:schemeClr val="accent1"/>
            </a:effectRef>
            <a:fontRef idx="minor">
              <a:schemeClr val="tx1"/>
            </a:fontRef>
          </p:style>
        </p:cxnSp>
        <p:sp>
          <p:nvSpPr>
            <p:cNvPr id="44" name="순서도: 대체 처리 43">
              <a:extLst>
                <a:ext uri="{FF2B5EF4-FFF2-40B4-BE49-F238E27FC236}">
                  <a16:creationId xmlns:a16="http://schemas.microsoft.com/office/drawing/2014/main" id="{9D5F1163-BBB9-6B57-85CB-C25DE2B394C3}"/>
                </a:ext>
              </a:extLst>
            </p:cNvPr>
            <p:cNvSpPr/>
            <p:nvPr/>
          </p:nvSpPr>
          <p:spPr>
            <a:xfrm>
              <a:off x="407713" y="1694726"/>
              <a:ext cx="6042574" cy="313354"/>
            </a:xfrm>
            <a:prstGeom prst="flowChartAlternateProcess">
              <a:avLst/>
            </a:prstGeom>
            <a:solidFill>
              <a:srgbClr val="234DE3"/>
            </a:solidFill>
            <a:ln>
              <a:solidFill>
                <a:srgbClr val="193DC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빅테크 플랫폼</a:t>
              </a:r>
            </a:p>
          </p:txBody>
        </p:sp>
        <p:sp>
          <p:nvSpPr>
            <p:cNvPr id="45" name="순서도: 대체 처리 44">
              <a:extLst>
                <a:ext uri="{FF2B5EF4-FFF2-40B4-BE49-F238E27FC236}">
                  <a16:creationId xmlns:a16="http://schemas.microsoft.com/office/drawing/2014/main" id="{E24F4566-E595-3AED-2DE8-8EA564EA8FE0}"/>
                </a:ext>
              </a:extLst>
            </p:cNvPr>
            <p:cNvSpPr/>
            <p:nvPr/>
          </p:nvSpPr>
          <p:spPr>
            <a:xfrm>
              <a:off x="407711" y="3080255"/>
              <a:ext cx="6042576" cy="326831"/>
            </a:xfrm>
            <a:prstGeom prst="flowChartAlternateProces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생성형 </a:t>
              </a:r>
              <a:r>
                <a:rPr kumimoji="0" lang="en-US" altLang="ko-KR"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AI </a:t>
              </a:r>
              <a:r>
                <a:rPr kumimoji="0" lang="ko-KR" alt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Medium"/>
                  <a:ea typeface="KoPub돋움체 Medium"/>
                  <a:cs typeface="+mn-cs"/>
                </a:rPr>
                <a:t>모델 기반 서비스 혁신 전략 실현</a:t>
              </a:r>
            </a:p>
          </p:txBody>
        </p:sp>
        <p:grpSp>
          <p:nvGrpSpPr>
            <p:cNvPr id="237" name="그룹 236">
              <a:extLst>
                <a:ext uri="{FF2B5EF4-FFF2-40B4-BE49-F238E27FC236}">
                  <a16:creationId xmlns:a16="http://schemas.microsoft.com/office/drawing/2014/main" id="{DFA70277-53B8-E395-CF72-B147001B8BCC}"/>
                </a:ext>
              </a:extLst>
            </p:cNvPr>
            <p:cNvGrpSpPr/>
            <p:nvPr/>
          </p:nvGrpSpPr>
          <p:grpSpPr>
            <a:xfrm>
              <a:off x="406162" y="2489371"/>
              <a:ext cx="510850" cy="232551"/>
              <a:chOff x="406162" y="2469939"/>
              <a:chExt cx="510850" cy="232551"/>
            </a:xfrm>
          </p:grpSpPr>
          <p:sp>
            <p:nvSpPr>
              <p:cNvPr id="46" name="사각형: 둥근 모서리 45">
                <a:extLst>
                  <a:ext uri="{FF2B5EF4-FFF2-40B4-BE49-F238E27FC236}">
                    <a16:creationId xmlns:a16="http://schemas.microsoft.com/office/drawing/2014/main" id="{756A795B-6F22-3B22-3208-F55508360FCE}"/>
                  </a:ext>
                </a:extLst>
              </p:cNvPr>
              <p:cNvSpPr/>
              <p:nvPr/>
            </p:nvSpPr>
            <p:spPr>
              <a:xfrm>
                <a:off x="406162" y="2469939"/>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47" name="그림 46">
                <a:extLst>
                  <a:ext uri="{FF2B5EF4-FFF2-40B4-BE49-F238E27FC236}">
                    <a16:creationId xmlns:a16="http://schemas.microsoft.com/office/drawing/2014/main" id="{0CE41F69-F1AC-A1DA-B47B-F0965EFB2D3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424" y="2526844"/>
                <a:ext cx="434789" cy="146866"/>
              </a:xfrm>
              <a:prstGeom prst="rect">
                <a:avLst/>
              </a:prstGeom>
            </p:spPr>
          </p:pic>
        </p:grpSp>
        <p:grpSp>
          <p:nvGrpSpPr>
            <p:cNvPr id="240" name="그룹 239">
              <a:extLst>
                <a:ext uri="{FF2B5EF4-FFF2-40B4-BE49-F238E27FC236}">
                  <a16:creationId xmlns:a16="http://schemas.microsoft.com/office/drawing/2014/main" id="{F4AACB82-132A-BC89-2278-BAA3CBD68E65}"/>
                </a:ext>
              </a:extLst>
            </p:cNvPr>
            <p:cNvGrpSpPr/>
            <p:nvPr/>
          </p:nvGrpSpPr>
          <p:grpSpPr>
            <a:xfrm>
              <a:off x="2118421" y="2488747"/>
              <a:ext cx="510850" cy="232551"/>
              <a:chOff x="2118421" y="2488989"/>
              <a:chExt cx="510850" cy="232551"/>
            </a:xfrm>
          </p:grpSpPr>
          <p:sp>
            <p:nvSpPr>
              <p:cNvPr id="38" name="사각형: 둥근 모서리 37">
                <a:extLst>
                  <a:ext uri="{FF2B5EF4-FFF2-40B4-BE49-F238E27FC236}">
                    <a16:creationId xmlns:a16="http://schemas.microsoft.com/office/drawing/2014/main" id="{62EE9F4E-3B77-C66D-A1C7-C41FBF323648}"/>
                  </a:ext>
                </a:extLst>
              </p:cNvPr>
              <p:cNvSpPr/>
              <p:nvPr/>
            </p:nvSpPr>
            <p:spPr>
              <a:xfrm>
                <a:off x="2118421" y="2488989"/>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48" name="Picture 4" descr="naver logo">
                <a:extLst>
                  <a:ext uri="{FF2B5EF4-FFF2-40B4-BE49-F238E27FC236}">
                    <a16:creationId xmlns:a16="http://schemas.microsoft.com/office/drawing/2014/main" id="{9E5602AE-0C2F-467A-3DCE-E6E3073F1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695" y="2571179"/>
                <a:ext cx="416148" cy="815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a:extLst>
                <a:ext uri="{FF2B5EF4-FFF2-40B4-BE49-F238E27FC236}">
                  <a16:creationId xmlns:a16="http://schemas.microsoft.com/office/drawing/2014/main" id="{25C1E8F2-DA8C-2A85-3792-4059D7837E3E}"/>
                </a:ext>
              </a:extLst>
            </p:cNvPr>
            <p:cNvGrpSpPr/>
            <p:nvPr/>
          </p:nvGrpSpPr>
          <p:grpSpPr>
            <a:xfrm>
              <a:off x="2689173" y="2486236"/>
              <a:ext cx="510850" cy="232551"/>
              <a:chOff x="2689173" y="2488989"/>
              <a:chExt cx="510850" cy="232551"/>
            </a:xfrm>
          </p:grpSpPr>
          <p:sp>
            <p:nvSpPr>
              <p:cNvPr id="39" name="사각형: 둥근 모서리 38">
                <a:extLst>
                  <a:ext uri="{FF2B5EF4-FFF2-40B4-BE49-F238E27FC236}">
                    <a16:creationId xmlns:a16="http://schemas.microsoft.com/office/drawing/2014/main" id="{DC1CE5D6-2BEC-8433-5F53-84E7DBDA35CC}"/>
                  </a:ext>
                </a:extLst>
              </p:cNvPr>
              <p:cNvSpPr/>
              <p:nvPr/>
            </p:nvSpPr>
            <p:spPr>
              <a:xfrm>
                <a:off x="2689173" y="2488989"/>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49" name="그림 48">
                <a:extLst>
                  <a:ext uri="{FF2B5EF4-FFF2-40B4-BE49-F238E27FC236}">
                    <a16:creationId xmlns:a16="http://schemas.microsoft.com/office/drawing/2014/main" id="{EA22A6B2-5EA1-79FE-4139-19BB199271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468" y="2541855"/>
                <a:ext cx="347580" cy="144801"/>
              </a:xfrm>
              <a:prstGeom prst="rect">
                <a:avLst/>
              </a:prstGeom>
            </p:spPr>
          </p:pic>
        </p:grpSp>
        <p:grpSp>
          <p:nvGrpSpPr>
            <p:cNvPr id="238" name="그룹 237">
              <a:extLst>
                <a:ext uri="{FF2B5EF4-FFF2-40B4-BE49-F238E27FC236}">
                  <a16:creationId xmlns:a16="http://schemas.microsoft.com/office/drawing/2014/main" id="{A6F1764E-E3D0-5F55-966F-525FFA58131D}"/>
                </a:ext>
              </a:extLst>
            </p:cNvPr>
            <p:cNvGrpSpPr/>
            <p:nvPr/>
          </p:nvGrpSpPr>
          <p:grpSpPr>
            <a:xfrm>
              <a:off x="976915" y="2489371"/>
              <a:ext cx="510850" cy="232551"/>
              <a:chOff x="976915" y="2469939"/>
              <a:chExt cx="510850" cy="232551"/>
            </a:xfrm>
          </p:grpSpPr>
          <p:sp>
            <p:nvSpPr>
              <p:cNvPr id="40" name="사각형: 둥근 모서리 39">
                <a:extLst>
                  <a:ext uri="{FF2B5EF4-FFF2-40B4-BE49-F238E27FC236}">
                    <a16:creationId xmlns:a16="http://schemas.microsoft.com/office/drawing/2014/main" id="{B6AD60ED-5957-2AF7-0B9E-84ADAF5EA3CC}"/>
                  </a:ext>
                </a:extLst>
              </p:cNvPr>
              <p:cNvSpPr/>
              <p:nvPr/>
            </p:nvSpPr>
            <p:spPr>
              <a:xfrm>
                <a:off x="976915" y="2469939"/>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50" name="Picture 8">
                <a:extLst>
                  <a:ext uri="{FF2B5EF4-FFF2-40B4-BE49-F238E27FC236}">
                    <a16:creationId xmlns:a16="http://schemas.microsoft.com/office/drawing/2014/main" id="{5E1B9BB0-76E7-6A42-B57C-08A68C021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942" y="2552083"/>
                <a:ext cx="444817" cy="90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9" name="그룹 238">
              <a:extLst>
                <a:ext uri="{FF2B5EF4-FFF2-40B4-BE49-F238E27FC236}">
                  <a16:creationId xmlns:a16="http://schemas.microsoft.com/office/drawing/2014/main" id="{35E5277A-C713-D70B-D730-8B7AE91C364A}"/>
                </a:ext>
              </a:extLst>
            </p:cNvPr>
            <p:cNvGrpSpPr/>
            <p:nvPr/>
          </p:nvGrpSpPr>
          <p:grpSpPr>
            <a:xfrm>
              <a:off x="1547668" y="2489371"/>
              <a:ext cx="510850" cy="239348"/>
              <a:chOff x="1547668" y="2469939"/>
              <a:chExt cx="510850" cy="239348"/>
            </a:xfrm>
          </p:grpSpPr>
          <p:sp>
            <p:nvSpPr>
              <p:cNvPr id="37" name="사각형: 둥근 모서리 36">
                <a:extLst>
                  <a:ext uri="{FF2B5EF4-FFF2-40B4-BE49-F238E27FC236}">
                    <a16:creationId xmlns:a16="http://schemas.microsoft.com/office/drawing/2014/main" id="{8D1E5444-43D9-DB6A-B0D6-D3DA3AAB7947}"/>
                  </a:ext>
                </a:extLst>
              </p:cNvPr>
              <p:cNvSpPr/>
              <p:nvPr/>
            </p:nvSpPr>
            <p:spPr>
              <a:xfrm>
                <a:off x="1547668" y="2469939"/>
                <a:ext cx="510850"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51" name="Picture 2">
                <a:extLst>
                  <a:ext uri="{FF2B5EF4-FFF2-40B4-BE49-F238E27FC236}">
                    <a16:creationId xmlns:a16="http://schemas.microsoft.com/office/drawing/2014/main" id="{BA0D94DF-A48E-A14A-D231-272CEDCA1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629" y="2516595"/>
                <a:ext cx="458384" cy="192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6" name="그룹 235">
              <a:extLst>
                <a:ext uri="{FF2B5EF4-FFF2-40B4-BE49-F238E27FC236}">
                  <a16:creationId xmlns:a16="http://schemas.microsoft.com/office/drawing/2014/main" id="{B9D8F76F-E944-806E-6B6A-A6167DA26E70}"/>
                </a:ext>
              </a:extLst>
            </p:cNvPr>
            <p:cNvGrpSpPr/>
            <p:nvPr/>
          </p:nvGrpSpPr>
          <p:grpSpPr>
            <a:xfrm>
              <a:off x="4589137" y="2487157"/>
              <a:ext cx="806431" cy="232551"/>
              <a:chOff x="4589137" y="2488989"/>
              <a:chExt cx="806431" cy="232551"/>
            </a:xfrm>
          </p:grpSpPr>
          <p:sp>
            <p:nvSpPr>
              <p:cNvPr id="36" name="사각형: 둥근 모서리 35">
                <a:extLst>
                  <a:ext uri="{FF2B5EF4-FFF2-40B4-BE49-F238E27FC236}">
                    <a16:creationId xmlns:a16="http://schemas.microsoft.com/office/drawing/2014/main" id="{179728FF-D793-95D7-EEBD-2A81CA57B650}"/>
                  </a:ext>
                </a:extLst>
              </p:cNvPr>
              <p:cNvSpPr/>
              <p:nvPr/>
            </p:nvSpPr>
            <p:spPr>
              <a:xfrm>
                <a:off x="4589137" y="2488989"/>
                <a:ext cx="806431" cy="232551"/>
              </a:xfrm>
              <a:prstGeom prst="roundRect">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11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52" name="Picture 2" descr="Microsoft corporate logo.">
                <a:extLst>
                  <a:ext uri="{FF2B5EF4-FFF2-40B4-BE49-F238E27FC236}">
                    <a16:creationId xmlns:a16="http://schemas.microsoft.com/office/drawing/2014/main" id="{368CD80A-A612-B591-2248-0553CCCF61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275" t="37911" r="22953" b="38018"/>
              <a:stretch/>
            </p:blipFill>
            <p:spPr bwMode="auto">
              <a:xfrm>
                <a:off x="4668266" y="2530893"/>
                <a:ext cx="648172" cy="15993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4" name="화살표: 오각형 53">
            <a:extLst>
              <a:ext uri="{FF2B5EF4-FFF2-40B4-BE49-F238E27FC236}">
                <a16:creationId xmlns:a16="http://schemas.microsoft.com/office/drawing/2014/main" id="{A9062197-779B-61FF-BE31-96C2FBE5D9A7}"/>
              </a:ext>
            </a:extLst>
          </p:cNvPr>
          <p:cNvSpPr/>
          <p:nvPr/>
        </p:nvSpPr>
        <p:spPr>
          <a:xfrm rot="5400000">
            <a:off x="566581" y="4519935"/>
            <a:ext cx="1505304" cy="1964314"/>
          </a:xfrm>
          <a:prstGeom prst="homePlate">
            <a:avLst>
              <a:gd name="adj" fmla="val 19727"/>
            </a:avLst>
          </a:prstGeom>
          <a:solidFill>
            <a:schemeClr val="bg1"/>
          </a:solidFill>
          <a:ln>
            <a:noFill/>
          </a:ln>
          <a:effectLst>
            <a:softEdge rad="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6" name="화살표: 오각형 55">
            <a:extLst>
              <a:ext uri="{FF2B5EF4-FFF2-40B4-BE49-F238E27FC236}">
                <a16:creationId xmlns:a16="http://schemas.microsoft.com/office/drawing/2014/main" id="{2F8AC45F-C065-DE78-296E-C16C2C10B5C6}"/>
              </a:ext>
            </a:extLst>
          </p:cNvPr>
          <p:cNvSpPr/>
          <p:nvPr/>
        </p:nvSpPr>
        <p:spPr>
          <a:xfrm rot="5400000">
            <a:off x="2684294" y="4516098"/>
            <a:ext cx="1505306" cy="1971986"/>
          </a:xfrm>
          <a:prstGeom prst="homePlate">
            <a:avLst>
              <a:gd name="adj" fmla="val 1951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8" name="화살표: 오각형 57">
            <a:extLst>
              <a:ext uri="{FF2B5EF4-FFF2-40B4-BE49-F238E27FC236}">
                <a16:creationId xmlns:a16="http://schemas.microsoft.com/office/drawing/2014/main" id="{A293B495-BDD9-99F6-C52D-EE720A378A6B}"/>
              </a:ext>
            </a:extLst>
          </p:cNvPr>
          <p:cNvSpPr/>
          <p:nvPr/>
        </p:nvSpPr>
        <p:spPr>
          <a:xfrm rot="5400000">
            <a:off x="4793164" y="4523285"/>
            <a:ext cx="1505307" cy="1957613"/>
          </a:xfrm>
          <a:prstGeom prst="homePlate">
            <a:avLst>
              <a:gd name="adj" fmla="val 2019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300"/>
              </a:spcAft>
              <a:buClrTx/>
              <a:buSzTx/>
              <a:buFontTx/>
              <a:buNone/>
              <a:tabLst/>
              <a:defRPr/>
            </a:pPr>
            <a:endParaRPr kumimoji="0" lang="ko-KR" altLang="en-US" sz="900" b="0" i="0" u="none" strike="noStrike" kern="1200" cap="none" spc="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60" name="그림 59">
            <a:extLst>
              <a:ext uri="{FF2B5EF4-FFF2-40B4-BE49-F238E27FC236}">
                <a16:creationId xmlns:a16="http://schemas.microsoft.com/office/drawing/2014/main" id="{17987D94-F33D-3741-F8D4-EA2B239536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3720" y="4895162"/>
            <a:ext cx="618903" cy="219994"/>
          </a:xfrm>
          <a:prstGeom prst="rect">
            <a:avLst/>
          </a:prstGeom>
          <a:solidFill>
            <a:schemeClr val="bg1"/>
          </a:solidFill>
        </p:spPr>
      </p:pic>
      <p:sp>
        <p:nvSpPr>
          <p:cNvPr id="61" name="직사각형 60">
            <a:extLst>
              <a:ext uri="{FF2B5EF4-FFF2-40B4-BE49-F238E27FC236}">
                <a16:creationId xmlns:a16="http://schemas.microsoft.com/office/drawing/2014/main" id="{7B5DD5AA-B3B8-682E-19B5-9EBCCA9EC4A8}"/>
              </a:ext>
            </a:extLst>
          </p:cNvPr>
          <p:cNvSpPr/>
          <p:nvPr/>
        </p:nvSpPr>
        <p:spPr>
          <a:xfrm>
            <a:off x="1049780" y="4824578"/>
            <a:ext cx="1384750"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음성 등 </a:t>
            </a:r>
            <a:r>
              <a:rPr kumimoji="0" lang="en-US" altLang="ko-KR"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Multi-modal </a:t>
            </a: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기능</a:t>
            </a:r>
            <a:r>
              <a:rPr kumimoji="0" lang="en-US" altLang="ko-KR"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도입</a:t>
            </a:r>
          </a:p>
        </p:txBody>
      </p:sp>
      <p:sp>
        <p:nvSpPr>
          <p:cNvPr id="62" name="직사각형 61">
            <a:extLst>
              <a:ext uri="{FF2B5EF4-FFF2-40B4-BE49-F238E27FC236}">
                <a16:creationId xmlns:a16="http://schemas.microsoft.com/office/drawing/2014/main" id="{AEAC0860-C0D4-C2A9-E8AE-DA03FEFAC609}"/>
              </a:ext>
            </a:extLst>
          </p:cNvPr>
          <p:cNvSpPr/>
          <p:nvPr/>
        </p:nvSpPr>
        <p:spPr>
          <a:xfrm>
            <a:off x="1049780" y="5374675"/>
            <a:ext cx="1384750"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메타버스 콘텐츠 제작 서비스 개발 추진</a:t>
            </a:r>
          </a:p>
        </p:txBody>
      </p:sp>
      <p:pic>
        <p:nvPicPr>
          <p:cNvPr id="63" name="Picture 8">
            <a:extLst>
              <a:ext uri="{FF2B5EF4-FFF2-40B4-BE49-F238E27FC236}">
                <a16:creationId xmlns:a16="http://schemas.microsoft.com/office/drawing/2014/main" id="{1BC36FFA-7A20-378A-BCC6-B24685BEF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012" y="5473316"/>
            <a:ext cx="579979" cy="117376"/>
          </a:xfrm>
          <a:prstGeom prst="rect">
            <a:avLst/>
          </a:prstGeom>
          <a:noFill/>
          <a:extLst>
            <a:ext uri="{909E8E84-426E-40DD-AFC4-6F175D3DCCD1}">
              <a14:hiddenFill xmlns:a14="http://schemas.microsoft.com/office/drawing/2010/main">
                <a:solidFill>
                  <a:srgbClr val="FFFFFF"/>
                </a:solidFill>
              </a14:hiddenFill>
            </a:ext>
          </a:extLst>
        </p:spPr>
      </p:pic>
      <p:pic>
        <p:nvPicPr>
          <p:cNvPr id="128" name="그림 127">
            <a:extLst>
              <a:ext uri="{FF2B5EF4-FFF2-40B4-BE49-F238E27FC236}">
                <a16:creationId xmlns:a16="http://schemas.microsoft.com/office/drawing/2014/main" id="{2866BD0B-3BB4-030B-1568-0E28C78BCD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17701" y="4895162"/>
            <a:ext cx="618903" cy="219994"/>
          </a:xfrm>
          <a:prstGeom prst="rect">
            <a:avLst/>
          </a:prstGeom>
          <a:solidFill>
            <a:schemeClr val="bg1"/>
          </a:solidFill>
        </p:spPr>
      </p:pic>
      <p:sp>
        <p:nvSpPr>
          <p:cNvPr id="129" name="직사각형 128">
            <a:extLst>
              <a:ext uri="{FF2B5EF4-FFF2-40B4-BE49-F238E27FC236}">
                <a16:creationId xmlns:a16="http://schemas.microsoft.com/office/drawing/2014/main" id="{56F10D4A-BD8D-FE86-5031-53E2441742F7}"/>
              </a:ext>
            </a:extLst>
          </p:cNvPr>
          <p:cNvSpPr/>
          <p:nvPr/>
        </p:nvSpPr>
        <p:spPr>
          <a:xfrm>
            <a:off x="3155027" y="4824578"/>
            <a:ext cx="1384750"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정보 요약 기능 및 </a:t>
            </a:r>
            <a:b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출처 표기 기능 도입 등</a:t>
            </a:r>
          </a:p>
        </p:txBody>
      </p:sp>
      <p:sp>
        <p:nvSpPr>
          <p:cNvPr id="130" name="직사각형 129">
            <a:extLst>
              <a:ext uri="{FF2B5EF4-FFF2-40B4-BE49-F238E27FC236}">
                <a16:creationId xmlns:a16="http://schemas.microsoft.com/office/drawing/2014/main" id="{8E5B944B-BEFF-C6B0-2F0F-263973678925}"/>
              </a:ext>
            </a:extLst>
          </p:cNvPr>
          <p:cNvSpPr/>
          <p:nvPr/>
        </p:nvSpPr>
        <p:spPr>
          <a:xfrm>
            <a:off x="5305855" y="4887507"/>
            <a:ext cx="1304182"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차량용 서비스</a:t>
            </a:r>
            <a:r>
              <a:rPr kumimoji="0" lang="en-US" altLang="ko-KR"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워크 솔루션 등 다양한 타깃층 공략 </a:t>
            </a:r>
          </a:p>
        </p:txBody>
      </p:sp>
      <p:pic>
        <p:nvPicPr>
          <p:cNvPr id="131" name="Picture 2" descr="Microsoft corporate logo.">
            <a:extLst>
              <a:ext uri="{FF2B5EF4-FFF2-40B4-BE49-F238E27FC236}">
                <a16:creationId xmlns:a16="http://schemas.microsoft.com/office/drawing/2014/main" id="{E84E75E5-1F8C-144B-48EF-BE35B5FE078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275" t="34197" r="22953" b="36477"/>
          <a:stretch/>
        </p:blipFill>
        <p:spPr bwMode="auto">
          <a:xfrm>
            <a:off x="4649241" y="4836568"/>
            <a:ext cx="680730" cy="224368"/>
          </a:xfrm>
          <a:prstGeom prst="rect">
            <a:avLst/>
          </a:prstGeom>
          <a:noFill/>
          <a:extLst>
            <a:ext uri="{909E8E84-426E-40DD-AFC4-6F175D3DCCD1}">
              <a14:hiddenFill xmlns:a14="http://schemas.microsoft.com/office/drawing/2010/main">
                <a:solidFill>
                  <a:srgbClr val="FFFFFF"/>
                </a:solidFill>
              </a14:hiddenFill>
            </a:ext>
          </a:extLst>
        </p:spPr>
      </p:pic>
      <p:sp>
        <p:nvSpPr>
          <p:cNvPr id="132" name="직사각형 131">
            <a:extLst>
              <a:ext uri="{FF2B5EF4-FFF2-40B4-BE49-F238E27FC236}">
                <a16:creationId xmlns:a16="http://schemas.microsoft.com/office/drawing/2014/main" id="{B69F9DA1-E56B-4BE2-1414-042A3E3AE415}"/>
              </a:ext>
            </a:extLst>
          </p:cNvPr>
          <p:cNvSpPr/>
          <p:nvPr/>
        </p:nvSpPr>
        <p:spPr>
          <a:xfrm>
            <a:off x="3156768" y="5509237"/>
            <a:ext cx="1156619"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altLang="ko-KR"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Fine-Tuning, </a:t>
            </a: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추론 방식 개선 등 품질 강화 추진</a:t>
            </a:r>
          </a:p>
        </p:txBody>
      </p:sp>
      <p:sp>
        <p:nvSpPr>
          <p:cNvPr id="133" name="직사각형 132">
            <a:extLst>
              <a:ext uri="{FF2B5EF4-FFF2-40B4-BE49-F238E27FC236}">
                <a16:creationId xmlns:a16="http://schemas.microsoft.com/office/drawing/2014/main" id="{55D53F38-921F-D828-6B41-22BDEBA49665}"/>
              </a:ext>
            </a:extLst>
          </p:cNvPr>
          <p:cNvSpPr/>
          <p:nvPr/>
        </p:nvSpPr>
        <p:spPr>
          <a:xfrm>
            <a:off x="5250527" y="5467754"/>
            <a:ext cx="1344774" cy="4608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광고 생성</a:t>
            </a:r>
            <a:r>
              <a:rPr kumimoji="0" lang="en-US" altLang="ko-KR"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20" normalizeH="0" baseline="0" noProof="0" dirty="0">
                <a:ln>
                  <a:solidFill>
                    <a:srgbClr val="000000">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헬스케어 등 이용자층 확대 추진</a:t>
            </a:r>
          </a:p>
        </p:txBody>
      </p:sp>
      <p:pic>
        <p:nvPicPr>
          <p:cNvPr id="135" name="Picture 2">
            <a:extLst>
              <a:ext uri="{FF2B5EF4-FFF2-40B4-BE49-F238E27FC236}">
                <a16:creationId xmlns:a16="http://schemas.microsoft.com/office/drawing/2014/main" id="{B67BADDD-C810-BD58-A72F-FD4ECF939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4761" y="5482472"/>
            <a:ext cx="663054" cy="278729"/>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D7271A91-B39F-9224-BCB7-5AE64291C233}"/>
              </a:ext>
            </a:extLst>
          </p:cNvPr>
          <p:cNvSpPr txBox="1"/>
          <p:nvPr/>
        </p:nvSpPr>
        <p:spPr>
          <a:xfrm>
            <a:off x="347878" y="6456254"/>
            <a:ext cx="4390054" cy="609737"/>
          </a:xfrm>
          <a:prstGeom prst="rect">
            <a:avLst/>
          </a:prstGeom>
          <a:noFill/>
          <a:ln>
            <a:noFill/>
          </a:ln>
        </p:spPr>
        <p:txBody>
          <a:bodyPr wrap="square" lIns="0" tIns="180000" rIns="0" bIns="180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solidFill>
                    <a:srgbClr val="FD349C">
                      <a:alpha val="0"/>
                    </a:srgbClr>
                  </a:solidFill>
                </a:ln>
                <a:solidFill>
                  <a:srgbClr val="0040B4"/>
                </a:solidFill>
                <a:effectLst/>
                <a:uLnTx/>
                <a:uFillTx/>
                <a:latin typeface="KoPub돋움체 Bold"/>
                <a:ea typeface="KoPub돋움체 Bold"/>
                <a:cs typeface="+mn-cs"/>
              </a:rPr>
              <a:t>빅테크 플랫폼 기업을 위한 생성형 </a:t>
            </a:r>
            <a:r>
              <a:rPr kumimoji="0" lang="en-US" altLang="ko-KR" sz="1600" b="0" i="0" u="none" strike="noStrike" kern="1200" cap="none" spc="0" normalizeH="0" baseline="0" noProof="0" dirty="0">
                <a:ln>
                  <a:solidFill>
                    <a:srgbClr val="FD349C">
                      <a:alpha val="0"/>
                    </a:srgbClr>
                  </a:solidFill>
                </a:ln>
                <a:solidFill>
                  <a:srgbClr val="0040B4"/>
                </a:solidFill>
                <a:effectLst/>
                <a:uLnTx/>
                <a:uFillTx/>
                <a:latin typeface="KoPub돋움체 Bold"/>
                <a:ea typeface="KoPub돋움체 Bold"/>
                <a:cs typeface="+mn-cs"/>
              </a:rPr>
              <a:t>AI </a:t>
            </a:r>
            <a:r>
              <a:rPr kumimoji="0" lang="ko-KR" altLang="en-US" sz="1600" b="0" i="0" u="none" strike="noStrike" kern="1200" cap="none" spc="0" normalizeH="0" baseline="0" noProof="0" dirty="0">
                <a:ln>
                  <a:solidFill>
                    <a:srgbClr val="FD349C">
                      <a:alpha val="0"/>
                    </a:srgbClr>
                  </a:solidFill>
                </a:ln>
                <a:solidFill>
                  <a:srgbClr val="0040B4"/>
                </a:solidFill>
                <a:effectLst/>
                <a:uLnTx/>
                <a:uFillTx/>
                <a:latin typeface="KoPub돋움체 Bold"/>
                <a:ea typeface="KoPub돋움체 Bold"/>
                <a:cs typeface="+mn-cs"/>
              </a:rPr>
              <a:t>기반 전략 제언</a:t>
            </a:r>
          </a:p>
        </p:txBody>
      </p:sp>
      <p:grpSp>
        <p:nvGrpSpPr>
          <p:cNvPr id="258" name="그룹 257">
            <a:extLst>
              <a:ext uri="{FF2B5EF4-FFF2-40B4-BE49-F238E27FC236}">
                <a16:creationId xmlns:a16="http://schemas.microsoft.com/office/drawing/2014/main" id="{44BECF62-F466-593C-31F4-935F7790B2AD}"/>
              </a:ext>
            </a:extLst>
          </p:cNvPr>
          <p:cNvGrpSpPr/>
          <p:nvPr/>
        </p:nvGrpSpPr>
        <p:grpSpPr>
          <a:xfrm>
            <a:off x="464550" y="7074175"/>
            <a:ext cx="927192" cy="1900920"/>
            <a:chOff x="464550" y="7074175"/>
            <a:chExt cx="927192" cy="1900920"/>
          </a:xfrm>
        </p:grpSpPr>
        <p:pic>
          <p:nvPicPr>
            <p:cNvPr id="245" name="그림 244" descr="일반 보급, 스크린샷, 상자, 보라색이(가) 표시된 사진&#10;&#10;자동 생성된 설명">
              <a:extLst>
                <a:ext uri="{FF2B5EF4-FFF2-40B4-BE49-F238E27FC236}">
                  <a16:creationId xmlns:a16="http://schemas.microsoft.com/office/drawing/2014/main" id="{900A05B0-E8C6-C380-E0BB-04499215AF7C}"/>
                </a:ext>
              </a:extLst>
            </p:cNvPr>
            <p:cNvPicPr>
              <a:picLocks noChangeAspect="1"/>
            </p:cNvPicPr>
            <p:nvPr/>
          </p:nvPicPr>
          <p:blipFill>
            <a:blip r:embed="rId9"/>
            <a:stretch>
              <a:fillRect/>
            </a:stretch>
          </p:blipFill>
          <p:spPr>
            <a:xfrm>
              <a:off x="577248" y="7074175"/>
              <a:ext cx="814494" cy="1205187"/>
            </a:xfrm>
            <a:prstGeom prst="rect">
              <a:avLst/>
            </a:prstGeom>
          </p:spPr>
        </p:pic>
        <p:sp>
          <p:nvSpPr>
            <p:cNvPr id="222" name="TextBox 221">
              <a:extLst>
                <a:ext uri="{FF2B5EF4-FFF2-40B4-BE49-F238E27FC236}">
                  <a16:creationId xmlns:a16="http://schemas.microsoft.com/office/drawing/2014/main" id="{8C835E0C-601E-5D69-8F70-AB6235485792}"/>
                </a:ext>
              </a:extLst>
            </p:cNvPr>
            <p:cNvSpPr txBox="1"/>
            <p:nvPr/>
          </p:nvSpPr>
          <p:spPr>
            <a:xfrm>
              <a:off x="464550" y="8513430"/>
              <a:ext cx="700513" cy="46166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파운데이션</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모델 도입</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전략 수립</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232" name="TextBox 231">
            <a:extLst>
              <a:ext uri="{FF2B5EF4-FFF2-40B4-BE49-F238E27FC236}">
                <a16:creationId xmlns:a16="http://schemas.microsoft.com/office/drawing/2014/main" id="{9F80C7C6-877C-E998-4FC4-B0B470838CC5}"/>
              </a:ext>
              <a:ext uri="{C183D7F6-B498-43B3-948B-1728B52AA6E4}">
                <adec:decorative xmlns:adec="http://schemas.microsoft.com/office/drawing/2017/decorative" val="1"/>
              </a:ext>
            </a:extLst>
          </p:cNvPr>
          <p:cNvSpPr txBox="1"/>
          <p:nvPr/>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solidFill>
                    <a:srgbClr val="00338D">
                      <a:alpha val="0"/>
                    </a:srgbClr>
                  </a:solidFill>
                </a:ln>
                <a:solidFill>
                  <a:srgbClr val="FFFFFF"/>
                </a:solidFill>
                <a:effectLst/>
                <a:uLnTx/>
                <a:uFillTx/>
                <a:latin typeface="Arial"/>
                <a:ea typeface="KoPub돋움체 Medium"/>
                <a:cs typeface="+mn-cs"/>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233" name="그림 232" descr="텍스트, 클립아트이(가) 표시된 사진&#10;&#10;자동 생성된 설명">
            <a:extLst>
              <a:ext uri="{FF2B5EF4-FFF2-40B4-BE49-F238E27FC236}">
                <a16:creationId xmlns:a16="http://schemas.microsoft.com/office/drawing/2014/main" id="{FB9CBE69-360E-622D-C043-C8B4D23C1E7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33375" y="9503382"/>
            <a:ext cx="766820" cy="172800"/>
          </a:xfrm>
          <a:prstGeom prst="rect">
            <a:avLst/>
          </a:prstGeom>
        </p:spPr>
      </p:pic>
      <p:grpSp>
        <p:nvGrpSpPr>
          <p:cNvPr id="256" name="그룹 255">
            <a:extLst>
              <a:ext uri="{FF2B5EF4-FFF2-40B4-BE49-F238E27FC236}">
                <a16:creationId xmlns:a16="http://schemas.microsoft.com/office/drawing/2014/main" id="{367609AE-D8F4-C2B0-BF96-3786313602A3}"/>
              </a:ext>
            </a:extLst>
          </p:cNvPr>
          <p:cNvGrpSpPr/>
          <p:nvPr/>
        </p:nvGrpSpPr>
        <p:grpSpPr>
          <a:xfrm>
            <a:off x="2954046" y="7138451"/>
            <a:ext cx="912022" cy="1840390"/>
            <a:chOff x="2976168" y="7138451"/>
            <a:chExt cx="912022" cy="1840390"/>
          </a:xfrm>
        </p:grpSpPr>
        <p:sp>
          <p:nvSpPr>
            <p:cNvPr id="226" name="TextBox 225">
              <a:extLst>
                <a:ext uri="{FF2B5EF4-FFF2-40B4-BE49-F238E27FC236}">
                  <a16:creationId xmlns:a16="http://schemas.microsoft.com/office/drawing/2014/main" id="{2BE3AB2D-C5D8-71DE-E55A-65DDBCCBAF80}"/>
                </a:ext>
              </a:extLst>
            </p:cNvPr>
            <p:cNvSpPr txBox="1"/>
            <p:nvPr/>
          </p:nvSpPr>
          <p:spPr>
            <a:xfrm>
              <a:off x="2976168" y="8517176"/>
              <a:ext cx="846387" cy="46166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 서비스의</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사용자 효용</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극대화 전략</a:t>
              </a:r>
            </a:p>
          </p:txBody>
        </p:sp>
        <p:pic>
          <p:nvPicPr>
            <p:cNvPr id="249" name="그림 248" descr="뇌, 원, 스크린샷, 디자인이(가) 표시된 사진&#10;&#10;자동 생성된 설명">
              <a:extLst>
                <a:ext uri="{FF2B5EF4-FFF2-40B4-BE49-F238E27FC236}">
                  <a16:creationId xmlns:a16="http://schemas.microsoft.com/office/drawing/2014/main" id="{D81B7581-0D36-C045-6213-FF7096082344}"/>
                </a:ext>
              </a:extLst>
            </p:cNvPr>
            <p:cNvPicPr>
              <a:picLocks noChangeAspect="1"/>
            </p:cNvPicPr>
            <p:nvPr/>
          </p:nvPicPr>
          <p:blipFill>
            <a:blip r:embed="rId11"/>
            <a:stretch>
              <a:fillRect/>
            </a:stretch>
          </p:blipFill>
          <p:spPr>
            <a:xfrm>
              <a:off x="3064101" y="7138451"/>
              <a:ext cx="824089" cy="1076633"/>
            </a:xfrm>
            <a:prstGeom prst="rect">
              <a:avLst/>
            </a:prstGeom>
          </p:spPr>
        </p:pic>
      </p:grpSp>
      <p:grpSp>
        <p:nvGrpSpPr>
          <p:cNvPr id="257" name="그룹 256">
            <a:extLst>
              <a:ext uri="{FF2B5EF4-FFF2-40B4-BE49-F238E27FC236}">
                <a16:creationId xmlns:a16="http://schemas.microsoft.com/office/drawing/2014/main" id="{28BEBBB9-27E1-4E63-9AF4-F01C1EFA3CB3}"/>
              </a:ext>
            </a:extLst>
          </p:cNvPr>
          <p:cNvGrpSpPr/>
          <p:nvPr/>
        </p:nvGrpSpPr>
        <p:grpSpPr>
          <a:xfrm>
            <a:off x="1609780" y="7247769"/>
            <a:ext cx="918521" cy="1731072"/>
            <a:chOff x="1670714" y="7247769"/>
            <a:chExt cx="918521" cy="1731072"/>
          </a:xfrm>
        </p:grpSpPr>
        <p:sp>
          <p:nvSpPr>
            <p:cNvPr id="224" name="TextBox 223">
              <a:extLst>
                <a:ext uri="{FF2B5EF4-FFF2-40B4-BE49-F238E27FC236}">
                  <a16:creationId xmlns:a16="http://schemas.microsoft.com/office/drawing/2014/main" id="{07E10775-B433-D5FA-6D19-02EFC8AEFBCD}"/>
                </a:ext>
              </a:extLst>
            </p:cNvPr>
            <p:cNvSpPr txBox="1"/>
            <p:nvPr/>
          </p:nvSpPr>
          <p:spPr>
            <a:xfrm>
              <a:off x="1670714" y="8517176"/>
              <a:ext cx="918521" cy="46166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방대한 </a:t>
              </a: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데이터의</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안정적 처리</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역량 확보</a:t>
              </a:r>
            </a:p>
          </p:txBody>
        </p:sp>
        <p:pic>
          <p:nvPicPr>
            <p:cNvPr id="251" name="그림 250" descr="예술, 디자인이(가) 표시된 사진&#10;&#10;자동 생성된 설명">
              <a:extLst>
                <a:ext uri="{FF2B5EF4-FFF2-40B4-BE49-F238E27FC236}">
                  <a16:creationId xmlns:a16="http://schemas.microsoft.com/office/drawing/2014/main" id="{FB22C4D3-2F18-20BB-B34D-E44E0BABFF86}"/>
                </a:ext>
              </a:extLst>
            </p:cNvPr>
            <p:cNvPicPr>
              <a:picLocks noChangeAspect="1"/>
            </p:cNvPicPr>
            <p:nvPr/>
          </p:nvPicPr>
          <p:blipFill>
            <a:blip r:embed="rId12"/>
            <a:stretch>
              <a:fillRect/>
            </a:stretch>
          </p:blipFill>
          <p:spPr>
            <a:xfrm>
              <a:off x="1782288" y="7247769"/>
              <a:ext cx="721680" cy="994748"/>
            </a:xfrm>
            <a:prstGeom prst="rect">
              <a:avLst/>
            </a:prstGeom>
          </p:spPr>
        </p:pic>
      </p:grpSp>
      <p:grpSp>
        <p:nvGrpSpPr>
          <p:cNvPr id="255" name="그룹 254">
            <a:extLst>
              <a:ext uri="{FF2B5EF4-FFF2-40B4-BE49-F238E27FC236}">
                <a16:creationId xmlns:a16="http://schemas.microsoft.com/office/drawing/2014/main" id="{EA31A5FE-024C-BED7-5AEA-B0ADECD5A8A4}"/>
              </a:ext>
            </a:extLst>
          </p:cNvPr>
          <p:cNvGrpSpPr/>
          <p:nvPr/>
        </p:nvGrpSpPr>
        <p:grpSpPr>
          <a:xfrm>
            <a:off x="4223221" y="7150452"/>
            <a:ext cx="992259" cy="1835824"/>
            <a:chOff x="4237969" y="7150452"/>
            <a:chExt cx="992259" cy="1835824"/>
          </a:xfrm>
        </p:grpSpPr>
        <p:sp>
          <p:nvSpPr>
            <p:cNvPr id="228" name="TextBox 227">
              <a:extLst>
                <a:ext uri="{FF2B5EF4-FFF2-40B4-BE49-F238E27FC236}">
                  <a16:creationId xmlns:a16="http://schemas.microsoft.com/office/drawing/2014/main" id="{82707BFC-EEE0-3EA2-AB47-1A8CBA264958}"/>
                </a:ext>
              </a:extLst>
            </p:cNvPr>
            <p:cNvSpPr txBox="1"/>
            <p:nvPr/>
          </p:nvSpPr>
          <p:spPr>
            <a:xfrm>
              <a:off x="4237969" y="8524611"/>
              <a:ext cx="992259" cy="461665"/>
            </a:xfrm>
            <a:prstGeom prst="rect">
              <a:avLst/>
            </a:prstGeom>
            <a:noFill/>
          </p:spPr>
          <p:txBody>
            <a:bodyPr wrap="none" lIns="0" tIns="0" rIns="0" bIns="0" rtlCol="0">
              <a:spAutoFit/>
            </a:bodyPr>
            <a:lstStyle>
              <a:defPPr>
                <a:defRPr lang="en-US"/>
              </a:defPPr>
              <a:lvl1pPr algn="ctr">
                <a:defRPr sz="850" b="1">
                  <a:ln>
                    <a:solidFill>
                      <a:schemeClr val="accent6">
                        <a:alpha val="0"/>
                      </a:schemeClr>
                    </a:solidFill>
                  </a:ln>
                  <a:gradFill>
                    <a:gsLst>
                      <a:gs pos="5000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모델 및 데이터의</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기술적 통제</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방안 마련</a:t>
              </a:r>
            </a:p>
          </p:txBody>
        </p:sp>
        <p:pic>
          <p:nvPicPr>
            <p:cNvPr id="253" name="그림 252" descr="스크린샷, 예술, 디자인이(가) 표시된 사진&#10;&#10;자동 생성된 설명">
              <a:extLst>
                <a:ext uri="{FF2B5EF4-FFF2-40B4-BE49-F238E27FC236}">
                  <a16:creationId xmlns:a16="http://schemas.microsoft.com/office/drawing/2014/main" id="{30BC2F56-3787-BEBA-2E20-B593B61A5CB6}"/>
                </a:ext>
              </a:extLst>
            </p:cNvPr>
            <p:cNvPicPr>
              <a:picLocks noChangeAspect="1"/>
            </p:cNvPicPr>
            <p:nvPr/>
          </p:nvPicPr>
          <p:blipFill>
            <a:blip r:embed="rId13"/>
            <a:stretch>
              <a:fillRect/>
            </a:stretch>
          </p:blipFill>
          <p:spPr>
            <a:xfrm>
              <a:off x="4404406" y="7150452"/>
              <a:ext cx="824089" cy="1076633"/>
            </a:xfrm>
            <a:prstGeom prst="rect">
              <a:avLst/>
            </a:prstGeom>
          </p:spPr>
        </p:pic>
      </p:grpSp>
      <p:grpSp>
        <p:nvGrpSpPr>
          <p:cNvPr id="270" name="그룹 269">
            <a:extLst>
              <a:ext uri="{FF2B5EF4-FFF2-40B4-BE49-F238E27FC236}">
                <a16:creationId xmlns:a16="http://schemas.microsoft.com/office/drawing/2014/main" id="{2D42F15F-36FF-2A75-3E48-3DDEAD3EF412}"/>
              </a:ext>
            </a:extLst>
          </p:cNvPr>
          <p:cNvGrpSpPr/>
          <p:nvPr/>
        </p:nvGrpSpPr>
        <p:grpSpPr>
          <a:xfrm>
            <a:off x="5582430" y="7168619"/>
            <a:ext cx="851031" cy="1817652"/>
            <a:chOff x="5582430" y="7168619"/>
            <a:chExt cx="851031" cy="1817652"/>
          </a:xfrm>
        </p:grpSpPr>
        <p:pic>
          <p:nvPicPr>
            <p:cNvPr id="269" name="그림 268" descr="노트북, 사무용품, 컴퓨터, 실내이(가) 표시된 사진&#10;&#10;자동 생성된 설명">
              <a:extLst>
                <a:ext uri="{FF2B5EF4-FFF2-40B4-BE49-F238E27FC236}">
                  <a16:creationId xmlns:a16="http://schemas.microsoft.com/office/drawing/2014/main" id="{D6098B01-47A9-8C42-AD55-C167FE60BA74}"/>
                </a:ext>
              </a:extLst>
            </p:cNvPr>
            <p:cNvPicPr>
              <a:picLocks noChangeAspect="1"/>
            </p:cNvPicPr>
            <p:nvPr/>
          </p:nvPicPr>
          <p:blipFill>
            <a:blip r:embed="rId14"/>
            <a:stretch>
              <a:fillRect/>
            </a:stretch>
          </p:blipFill>
          <p:spPr>
            <a:xfrm>
              <a:off x="5582430" y="7168619"/>
              <a:ext cx="839299" cy="1034717"/>
            </a:xfrm>
            <a:prstGeom prst="rect">
              <a:avLst/>
            </a:prstGeom>
          </p:spPr>
        </p:pic>
        <p:sp>
          <p:nvSpPr>
            <p:cNvPr id="230" name="TextBox 229">
              <a:extLst>
                <a:ext uri="{FF2B5EF4-FFF2-40B4-BE49-F238E27FC236}">
                  <a16:creationId xmlns:a16="http://schemas.microsoft.com/office/drawing/2014/main" id="{B5D464FE-1C42-5463-37AE-917FD53BB8CF}"/>
                </a:ext>
              </a:extLst>
            </p:cNvPr>
            <p:cNvSpPr txBox="1"/>
            <p:nvPr/>
          </p:nvSpPr>
          <p:spPr>
            <a:xfrm>
              <a:off x="5596692" y="8524606"/>
              <a:ext cx="836769" cy="46166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기반</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업무 생산성</a:t>
              </a:r>
              <a:r>
                <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확대</a:t>
              </a:r>
              <a:endParaRPr kumimoji="0" lang="en-US" altLang="ko-KR"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5000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전략 도출</a:t>
              </a:r>
            </a:p>
          </p:txBody>
        </p:sp>
      </p:grpSp>
      <p:sp>
        <p:nvSpPr>
          <p:cNvPr id="5" name="사각형: 둥근 위쪽 모서리 4">
            <a:extLst>
              <a:ext uri="{FF2B5EF4-FFF2-40B4-BE49-F238E27FC236}">
                <a16:creationId xmlns:a16="http://schemas.microsoft.com/office/drawing/2014/main" id="{90A0AF24-91C9-7CE4-9938-4F9B6095D677}"/>
              </a:ext>
            </a:extLst>
          </p:cNvPr>
          <p:cNvSpPr/>
          <p:nvPr/>
        </p:nvSpPr>
        <p:spPr>
          <a:xfrm>
            <a:off x="337924" y="4226168"/>
            <a:ext cx="1964315" cy="523270"/>
          </a:xfrm>
          <a:prstGeom prst="round2Same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tIns="36000"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접목 </a:t>
            </a:r>
            <a:endParaRPr kumimoji="0" lang="en-US" altLang="ko-KR"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서비스 라인업 확대</a:t>
            </a:r>
          </a:p>
        </p:txBody>
      </p:sp>
      <p:sp>
        <p:nvSpPr>
          <p:cNvPr id="6" name="사각형: 둥근 위쪽 모서리 5">
            <a:extLst>
              <a:ext uri="{FF2B5EF4-FFF2-40B4-BE49-F238E27FC236}">
                <a16:creationId xmlns:a16="http://schemas.microsoft.com/office/drawing/2014/main" id="{6CB31CAB-C65E-366E-8505-376941C689BF}"/>
              </a:ext>
            </a:extLst>
          </p:cNvPr>
          <p:cNvSpPr/>
          <p:nvPr/>
        </p:nvSpPr>
        <p:spPr>
          <a:xfrm>
            <a:off x="2450193" y="4226168"/>
            <a:ext cx="1971987" cy="523270"/>
          </a:xfrm>
          <a:prstGeom prst="round2SameRect">
            <a:avLst/>
          </a:prstGeom>
          <a:solidFill>
            <a:srgbClr val="1E4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이용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신뢰도 강화</a:t>
            </a:r>
          </a:p>
        </p:txBody>
      </p:sp>
      <p:sp>
        <p:nvSpPr>
          <p:cNvPr id="7" name="사각형: 둥근 위쪽 모서리 6">
            <a:extLst>
              <a:ext uri="{FF2B5EF4-FFF2-40B4-BE49-F238E27FC236}">
                <a16:creationId xmlns:a16="http://schemas.microsoft.com/office/drawing/2014/main" id="{08563A5B-F71C-7B4A-8B8A-D377F5DF62F0}"/>
              </a:ext>
            </a:extLst>
          </p:cNvPr>
          <p:cNvSpPr/>
          <p:nvPr/>
        </p:nvSpPr>
        <p:spPr>
          <a:xfrm>
            <a:off x="4567862" y="4226168"/>
            <a:ext cx="1957613" cy="523270"/>
          </a:xfrm>
          <a:prstGeom prst="round2SameRect">
            <a:avLst/>
          </a:prstGeom>
          <a:solidFill>
            <a:srgbClr val="B49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기반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고객층 다변화 도모</a:t>
            </a:r>
          </a:p>
        </p:txBody>
      </p:sp>
      <p:pic>
        <p:nvPicPr>
          <p:cNvPr id="2" name="Picture 4" descr="naver logo">
            <a:extLst>
              <a:ext uri="{FF2B5EF4-FFF2-40B4-BE49-F238E27FC236}">
                <a16:creationId xmlns:a16="http://schemas.microsoft.com/office/drawing/2014/main" id="{415E5749-B9FF-AC1E-840A-2BFAE5B7F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705" y="5532084"/>
            <a:ext cx="463140" cy="108522"/>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descr="폰트, 그래픽, 로고, 텍스트이(가) 표시된 사진&#10;&#10;자동 생성된 설명">
            <a:extLst>
              <a:ext uri="{FF2B5EF4-FFF2-40B4-BE49-F238E27FC236}">
                <a16:creationId xmlns:a16="http://schemas.microsoft.com/office/drawing/2014/main" id="{AFF7AF9C-7894-14F0-056A-286949636C1E}"/>
              </a:ext>
            </a:extLst>
          </p:cNvPr>
          <p:cNvPicPr>
            <a:picLocks noChangeAspect="1"/>
          </p:cNvPicPr>
          <p:nvPr/>
        </p:nvPicPr>
        <p:blipFill>
          <a:blip r:embed="rId15"/>
          <a:stretch>
            <a:fillRect/>
          </a:stretch>
        </p:blipFill>
        <p:spPr>
          <a:xfrm>
            <a:off x="4734705" y="5719615"/>
            <a:ext cx="479042" cy="148343"/>
          </a:xfrm>
          <a:prstGeom prst="rect">
            <a:avLst/>
          </a:prstGeom>
        </p:spPr>
      </p:pic>
    </p:spTree>
    <p:extLst>
      <p:ext uri="{BB962C8B-B14F-4D97-AF65-F5344CB8AC3E}">
        <p14:creationId xmlns:p14="http://schemas.microsoft.com/office/powerpoint/2010/main" val="130545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6999A7B-8E49-46EE-8E68-E7DF834EB402}"/>
              </a:ext>
            </a:extLst>
          </p:cNvPr>
          <p:cNvSpPr txBox="1"/>
          <p:nvPr/>
        </p:nvSpPr>
        <p:spPr>
          <a:xfrm>
            <a:off x="1423854" y="305911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57524" y="1438050"/>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1120" y="1870386"/>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는 대규모 데이터를 딥러닝 기반으로 학습하여</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텍스트</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이미지</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음악 등 다양한 콘텐츠를 생성하는 인공지능 기반의 기술</a:t>
            </a: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6191250"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생성형 </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AI</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와 빅테크 플랫폼</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41429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5">
            <a:extLst>
              <a:ext uri="{FF2B5EF4-FFF2-40B4-BE49-F238E27FC236}">
                <a16:creationId xmlns:a16="http://schemas.microsoft.com/office/drawing/2014/main" id="{AD578411-DDB8-F815-9EDB-3339CD01084E}"/>
              </a:ext>
            </a:extLst>
          </p:cNvPr>
          <p:cNvSpPr>
            <a:spLocks noChangeArrowheads="1"/>
          </p:cNvSpPr>
          <p:nvPr/>
        </p:nvSpPr>
        <p:spPr bwMode="auto">
          <a:xfrm>
            <a:off x="2097088" y="1243535"/>
            <a:ext cx="4427537" cy="453297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의 등장</a:t>
            </a:r>
            <a:endPar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미국 기업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AI(OpenAI)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세상에 공개하며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시대의 화려한 개막을 알렸다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기존 등장했던 모든 온라인 서비스의 기록을 넘어서 출시 후 단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 만에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만 명이 넘는 이용자를 확보하며 세상을 놀라게 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수행할 수 있는 태스크의 다양성을 기반으로 이용자에게 많은 주목을 받았다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1996</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체스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챔피언과의 체스 대결에서 승리한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IBM</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딥블루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2016</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이세돌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9</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단과의 바둑 대결에서 승리한 구글 자회사 딥마인드의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알파고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우수한 성능은 이미 수년 전부터 세상을 놀라게 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현재까지도 더 뛰어난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개발을 위한 노력이 지속되고 있으며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시장조사 기관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Statista</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따르면 글로벌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 규모는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기준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1,423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 규모에 달한다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2030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년에는 이보다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배 이상 증가한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조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8,500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 수준에 달할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딥블루</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알파고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이미 많은 화제를 불러왔던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달리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최근 놀라운 화제성을 다시 불러올 수 있었던 이유는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라는 새로운 기술이 가지는 특성에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대규모 데이터를 딥러닝 기반으로 학습하여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텍스트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이미지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음악 등 다양한 콘텐츠를 생성하는 인공지능 기반의 기술을 칭한다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이용자가 높은 자유도를 가지고 서비스를 다양한 방식으로 활용할 수 있다는 점에서 높은 효용 가치를 제공한다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출시한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뿐 아니라 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옛 페이스북</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 등 여러 기업에서 적극적으로 서비스 개발을 도모하며 시장이 확대되어 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함께 등장하고 있는 다양한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기반 서비스는 여러 산업에 변화를 불러오고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3" name="TextBox 2">
            <a:extLst>
              <a:ext uri="{FF2B5EF4-FFF2-40B4-BE49-F238E27FC236}">
                <a16:creationId xmlns:a16="http://schemas.microsoft.com/office/drawing/2014/main" id="{38110FFF-7894-51EA-C7CF-820013384A45}"/>
              </a:ext>
            </a:extLst>
          </p:cNvPr>
          <p:cNvSpPr txBox="1"/>
          <p:nvPr/>
        </p:nvSpPr>
        <p:spPr>
          <a:xfrm>
            <a:off x="485775" y="5738787"/>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시장 규모 전망</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0" name="직사각형 9">
            <a:extLst>
              <a:ext uri="{FF2B5EF4-FFF2-40B4-BE49-F238E27FC236}">
                <a16:creationId xmlns:a16="http://schemas.microsoft.com/office/drawing/2014/main" id="{C4442FFE-3F3E-2C0F-DB7E-B2D84D2D3E83}"/>
              </a:ext>
            </a:extLst>
          </p:cNvPr>
          <p:cNvSpPr/>
          <p:nvPr/>
        </p:nvSpPr>
        <p:spPr>
          <a:xfrm>
            <a:off x="485774" y="7595551"/>
            <a:ext cx="3724275"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Statista, Next</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Move</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Consulting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Group,</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 재구성</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TextBox 10">
            <a:extLst>
              <a:ext uri="{FF2B5EF4-FFF2-40B4-BE49-F238E27FC236}">
                <a16:creationId xmlns:a16="http://schemas.microsoft.com/office/drawing/2014/main" id="{1280D2C0-6F4F-DB39-6B0D-4DD2E6E89145}"/>
              </a:ext>
            </a:extLst>
          </p:cNvPr>
          <p:cNvSpPr txBox="1"/>
          <p:nvPr/>
        </p:nvSpPr>
        <p:spPr>
          <a:xfrm>
            <a:off x="495300" y="6250196"/>
            <a:ext cx="394339" cy="144073"/>
          </a:xfrm>
          <a:prstGeom prst="rect">
            <a:avLst/>
          </a:prstGeom>
          <a:noFill/>
          <a:ln w="3175">
            <a:noFill/>
          </a:ln>
        </p:spPr>
        <p:txBody>
          <a:bodyPr wrap="none" lIns="0" tIns="0" rIns="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십억 달러</a:t>
            </a:r>
            <a:r>
              <a:rPr kumimoji="0" lang="en-US" altLang="ko-KR"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12" name="차트 11">
            <a:extLst>
              <a:ext uri="{FF2B5EF4-FFF2-40B4-BE49-F238E27FC236}">
                <a16:creationId xmlns:a16="http://schemas.microsoft.com/office/drawing/2014/main" id="{A374549B-D134-CE29-6F14-F7A404D735D7}"/>
              </a:ext>
            </a:extLst>
          </p:cNvPr>
          <p:cNvGraphicFramePr/>
          <p:nvPr/>
        </p:nvGraphicFramePr>
        <p:xfrm>
          <a:off x="103472" y="6394269"/>
          <a:ext cx="6354478" cy="121853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26A5B3F-01FA-1684-7366-105504FCEC12}"/>
              </a:ext>
            </a:extLst>
          </p:cNvPr>
          <p:cNvSpPr txBox="1"/>
          <p:nvPr/>
        </p:nvSpPr>
        <p:spPr>
          <a:xfrm>
            <a:off x="486883" y="7750905"/>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cs typeface="+mn-cs"/>
              </a:rPr>
              <a:t>※ </a:t>
            </a:r>
            <a:r>
              <a:rPr kumimoji="0" lang="ko-KR" altLang="en-US"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주요 생성형 </a:t>
            </a:r>
            <a:r>
              <a:rPr kumimoji="0" lang="en-US" altLang="ko-KR"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관련</a:t>
            </a:r>
            <a:r>
              <a:rPr kumimoji="0" lang="en-US" altLang="ko-KR"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용어</a:t>
            </a:r>
            <a:endParaRPr kumimoji="0" lang="en-US" altLang="ko-KR"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6" name="표 5">
            <a:extLst>
              <a:ext uri="{FF2B5EF4-FFF2-40B4-BE49-F238E27FC236}">
                <a16:creationId xmlns:a16="http://schemas.microsoft.com/office/drawing/2014/main" id="{3EC7A39E-97AA-ED30-F319-8AC25B3625DE}"/>
              </a:ext>
            </a:extLst>
          </p:cNvPr>
          <p:cNvGraphicFramePr>
            <a:graphicFrameLocks noGrp="1"/>
          </p:cNvGraphicFramePr>
          <p:nvPr/>
        </p:nvGraphicFramePr>
        <p:xfrm>
          <a:off x="486884" y="8190343"/>
          <a:ext cx="6037742" cy="842339"/>
        </p:xfrm>
        <a:graphic>
          <a:graphicData uri="http://schemas.openxmlformats.org/drawingml/2006/table">
            <a:tbl>
              <a:tblPr>
                <a:tableStyleId>{5C22544A-7EE6-4342-B048-85BDC9FD1C3A}</a:tableStyleId>
              </a:tblPr>
              <a:tblGrid>
                <a:gridCol w="714965">
                  <a:extLst>
                    <a:ext uri="{9D8B030D-6E8A-4147-A177-3AD203B41FA5}">
                      <a16:colId xmlns:a16="http://schemas.microsoft.com/office/drawing/2014/main" val="3785178595"/>
                    </a:ext>
                  </a:extLst>
                </a:gridCol>
                <a:gridCol w="993003">
                  <a:extLst>
                    <a:ext uri="{9D8B030D-6E8A-4147-A177-3AD203B41FA5}">
                      <a16:colId xmlns:a16="http://schemas.microsoft.com/office/drawing/2014/main" val="3872471761"/>
                    </a:ext>
                  </a:extLst>
                </a:gridCol>
                <a:gridCol w="4329774">
                  <a:extLst>
                    <a:ext uri="{9D8B030D-6E8A-4147-A177-3AD203B41FA5}">
                      <a16:colId xmlns:a16="http://schemas.microsoft.com/office/drawing/2014/main" val="2815540264"/>
                    </a:ext>
                  </a:extLst>
                </a:gridCol>
              </a:tblGrid>
              <a:tr h="478614">
                <a:tc>
                  <a:txBody>
                    <a:bodyPr/>
                    <a:lstStyle/>
                    <a:p>
                      <a:pPr marL="84138" indent="0" algn="l" latinLnBrk="0">
                        <a:buFont typeface="Wingdings" panose="05000000000000000000" pitchFamily="2" charset="2"/>
                        <a:buNone/>
                      </a:pPr>
                      <a:r>
                        <a:rPr kumimoji="0" lang="en-US"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GPT *</a:t>
                      </a:r>
                      <a:endPar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84138" indent="0" algn="l" latinLnBrk="0">
                        <a:buFont typeface="Wingdings" panose="05000000000000000000" pitchFamily="2" charset="2"/>
                        <a:buNone/>
                      </a:pPr>
                      <a:r>
                        <a:rPr kumimoji="0" lang="fr-FR"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Generative Pre-trained Transformer</a:t>
                      </a:r>
                      <a:endPar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84138" indent="0" algn="l" latinLnBrk="0">
                        <a:buFont typeface="Wingdings" panose="05000000000000000000" pitchFamily="2" charset="2"/>
                        <a:buNone/>
                      </a:pP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사전 훈련된 생성 변환기</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GPT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모델의 뿌리는 </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2017</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년 구글이 발표한 트랜스포머</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(Transformer)</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로</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자연어 처리 모델로서</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다음에 오는 단어나 문장을 예측하며 맞추는 방식으로 문장의 생성을 위한 모델</a:t>
                      </a:r>
                    </a:p>
                  </a:txBody>
                  <a:tcPr marL="54000" marR="54000" marT="18000" marB="1800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314138"/>
                  </a:ext>
                </a:extLst>
              </a:tr>
              <a:tr h="363725">
                <a:tc>
                  <a:txBody>
                    <a:bodyPr/>
                    <a:lstStyle/>
                    <a:p>
                      <a:pPr marL="84138" indent="0" algn="l" latinLnBrk="0">
                        <a:buFont typeface="Wingdings" panose="05000000000000000000" pitchFamily="2" charset="2"/>
                        <a:buNone/>
                      </a:pPr>
                      <a:r>
                        <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생성형 </a:t>
                      </a:r>
                      <a:r>
                        <a:rPr kumimoji="0" lang="en-US"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AI **</a:t>
                      </a:r>
                      <a:endPar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84138" indent="0" algn="l" latinLnBrk="0">
                        <a:buFont typeface="Wingdings" panose="05000000000000000000" pitchFamily="2" charset="2"/>
                        <a:buNone/>
                      </a:pPr>
                      <a:r>
                        <a:rPr kumimoji="0" lang="en-US"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Generative AI</a:t>
                      </a:r>
                      <a:endPar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84138" indent="0" algn="l" latinLnBrk="0">
                        <a:buFont typeface="Wingdings" panose="05000000000000000000" pitchFamily="2" charset="2"/>
                        <a:buNone/>
                      </a:pP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기존 대규모 데이터의 패턴을 자기지도 학습하여 명령어</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(Prompt)</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에 따라 새로운 이미지</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영상</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음악</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텍스트</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KoPub돋움체 Medium" panose="00000600000000000000" pitchFamily="2" charset="-127"/>
                          <a:ea typeface="KoPub돋움체 Medium" panose="00000600000000000000" pitchFamily="2" charset="-127"/>
                          <a:cs typeface="+mn-cs"/>
                        </a:rPr>
                        <a:t>코드 등의 콘텐츠를 생성하는 인공지능 기술</a:t>
                      </a:r>
                    </a:p>
                  </a:txBody>
                  <a:tcPr marL="54000" marR="54000" marT="18000" marB="1800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066623"/>
                  </a:ext>
                </a:extLst>
              </a:tr>
            </a:tbl>
          </a:graphicData>
        </a:graphic>
      </p:graphicFrame>
      <p:sp>
        <p:nvSpPr>
          <p:cNvPr id="4" name="사각형: 둥근 모서리 16">
            <a:extLst>
              <a:ext uri="{FF2B5EF4-FFF2-40B4-BE49-F238E27FC236}">
                <a16:creationId xmlns:a16="http://schemas.microsoft.com/office/drawing/2014/main" id="{278C31C1-D6F5-AE29-811C-C79F84E6277B}"/>
              </a:ext>
            </a:extLst>
          </p:cNvPr>
          <p:cNvSpPr/>
          <p:nvPr/>
        </p:nvSpPr>
        <p:spPr bwMode="auto">
          <a:xfrm>
            <a:off x="330414" y="3695916"/>
            <a:ext cx="1570182" cy="1993995"/>
          </a:xfrm>
          <a:prstGeom prst="rect">
            <a:avLst/>
          </a:prstGeom>
          <a:solidFill>
            <a:srgbClr val="63EBDA"/>
          </a:solidFill>
          <a:ln>
            <a:noFill/>
          </a:ln>
          <a:effectLst/>
        </p:spPr>
        <p:style>
          <a:lnRef idx="1">
            <a:schemeClr val="accent1"/>
          </a:lnRef>
          <a:fillRef idx="3">
            <a:schemeClr val="accent1"/>
          </a:fillRef>
          <a:effectRef idx="2">
            <a:schemeClr val="accent1"/>
          </a:effectRef>
          <a:fontRef idx="minor">
            <a:schemeClr val="lt1"/>
          </a:fontRef>
        </p:style>
        <p:txBody>
          <a:bodyPr lIns="108000" tIns="72000" rIns="0" bIns="0" rtlCol="0" anchor="t"/>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챗</a:t>
            </a:r>
            <a:r>
              <a:rPr kumimoji="0" lang="en-US" altLang="ko-KR"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GPT</a:t>
            </a:r>
            <a:r>
              <a:rPr kumimoji="0" lang="ko-KR" altLang="en-US"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가 촉발한 </a:t>
            </a:r>
            <a:endParaRPr kumimoji="0" lang="en-US" altLang="ko-KR"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초거대 </a:t>
            </a:r>
            <a:r>
              <a:rPr kumimoji="0" lang="en-US" altLang="ko-KR"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AI </a:t>
            </a:r>
            <a:r>
              <a:rPr kumimoji="0" lang="ko-KR" altLang="en-US"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비즈니스 혁신</a:t>
            </a:r>
            <a:endParaRPr kumimoji="0" lang="en-US" altLang="ko-KR" sz="9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100"/>
              </a:spcAft>
              <a:buClrTx/>
              <a:buSzTx/>
              <a:buFontTx/>
              <a:buNone/>
              <a:tabLst/>
              <a:defRPr/>
            </a:pPr>
            <a:endParaRPr kumimoji="0" lang="ko-KR" altLang="en-US" sz="85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endParaRPr>
          </a:p>
        </p:txBody>
      </p:sp>
      <p:sp>
        <p:nvSpPr>
          <p:cNvPr id="14" name="TextBox 13">
            <a:extLst>
              <a:ext uri="{FF2B5EF4-FFF2-40B4-BE49-F238E27FC236}">
                <a16:creationId xmlns:a16="http://schemas.microsoft.com/office/drawing/2014/main" id="{D65DADB0-D326-64EB-54FF-D5FB0AD3E955}"/>
              </a:ext>
            </a:extLst>
          </p:cNvPr>
          <p:cNvSpPr txBox="1"/>
          <p:nvPr/>
        </p:nvSpPr>
        <p:spPr>
          <a:xfrm>
            <a:off x="430532" y="5128461"/>
            <a:ext cx="884210" cy="448649"/>
          </a:xfrm>
          <a:prstGeom prst="rect">
            <a:avLst/>
          </a:prstGeom>
          <a:noFill/>
        </p:spPr>
        <p:txBody>
          <a:bodyPr wrap="square" lIns="0" tIns="0" rIns="0" bIns="0" rtlCol="0">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ko-KR" altLang="en-US"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보다 자세한 내용을 원하시면 보고서 사진을 클릭하시거나 </a:t>
            </a:r>
            <a:r>
              <a:rPr kumimoji="0" lang="en-US" altLang="ko-KR"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QR</a:t>
            </a:r>
            <a:r>
              <a:rPr kumimoji="0" lang="ko-KR" altLang="en-US"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코드를 스캔해주세요</a:t>
            </a:r>
            <a:r>
              <a:rPr kumimoji="0" lang="en-US" altLang="ko-KR" sz="70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p>
        </p:txBody>
      </p:sp>
      <p:pic>
        <p:nvPicPr>
          <p:cNvPr id="16" name="그림 15">
            <a:hlinkClick r:id="rId4"/>
            <a:extLst>
              <a:ext uri="{FF2B5EF4-FFF2-40B4-BE49-F238E27FC236}">
                <a16:creationId xmlns:a16="http://schemas.microsoft.com/office/drawing/2014/main" id="{D5FB9F64-E3ED-371B-8FD1-49C128D611BD}"/>
              </a:ext>
            </a:extLst>
          </p:cNvPr>
          <p:cNvPicPr>
            <a:picLocks noChangeAspect="1"/>
          </p:cNvPicPr>
          <p:nvPr/>
        </p:nvPicPr>
        <p:blipFill>
          <a:blip r:embed="rId5"/>
          <a:stretch>
            <a:fillRect/>
          </a:stretch>
        </p:blipFill>
        <p:spPr>
          <a:xfrm>
            <a:off x="430531" y="4145005"/>
            <a:ext cx="1355037" cy="882286"/>
          </a:xfrm>
          <a:prstGeom prst="rect">
            <a:avLst/>
          </a:prstGeom>
        </p:spPr>
      </p:pic>
      <p:grpSp>
        <p:nvGrpSpPr>
          <p:cNvPr id="8" name="그룹 7">
            <a:extLst>
              <a:ext uri="{FF2B5EF4-FFF2-40B4-BE49-F238E27FC236}">
                <a16:creationId xmlns:a16="http://schemas.microsoft.com/office/drawing/2014/main" id="{7BBF22BE-1D1F-43C5-5B8A-42DE3488E71C}"/>
              </a:ext>
            </a:extLst>
          </p:cNvPr>
          <p:cNvGrpSpPr/>
          <p:nvPr/>
        </p:nvGrpSpPr>
        <p:grpSpPr>
          <a:xfrm>
            <a:off x="1330563" y="5123374"/>
            <a:ext cx="455232" cy="455232"/>
            <a:chOff x="1221788" y="5069267"/>
            <a:chExt cx="564007" cy="564007"/>
          </a:xfrm>
        </p:grpSpPr>
        <p:sp>
          <p:nvSpPr>
            <p:cNvPr id="9" name="직사각형 8">
              <a:extLst>
                <a:ext uri="{FF2B5EF4-FFF2-40B4-BE49-F238E27FC236}">
                  <a16:creationId xmlns:a16="http://schemas.microsoft.com/office/drawing/2014/main" id="{A49DFCA4-C9E4-C296-E769-46AF3AAC9419}"/>
                </a:ext>
              </a:extLst>
            </p:cNvPr>
            <p:cNvSpPr/>
            <p:nvPr/>
          </p:nvSpPr>
          <p:spPr>
            <a:xfrm>
              <a:off x="1225581" y="5073339"/>
              <a:ext cx="559935" cy="559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026" name="Picture 2">
              <a:extLst>
                <a:ext uri="{FF2B5EF4-FFF2-40B4-BE49-F238E27FC236}">
                  <a16:creationId xmlns:a16="http://schemas.microsoft.com/office/drawing/2014/main" id="{E9C9A8F6-1376-295A-323A-B572C61CAB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788" y="5069267"/>
              <a:ext cx="564007" cy="5640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806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6999A7B-8E49-46EE-8E68-E7DF834EB402}"/>
              </a:ext>
            </a:extLst>
          </p:cNvPr>
          <p:cNvSpPr txBox="1"/>
          <p:nvPr/>
        </p:nvSpPr>
        <p:spPr>
          <a:xfrm>
            <a:off x="1446402" y="513964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36876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01105"/>
            <a:ext cx="1570182" cy="168539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빅테크 플랫폼 기업은 기술 친화적인 기업문화와 온라인 생태계를 중심으로 이루어지는 비즈니스 모델의 특징을 활용하여 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의 개발 및 관련 서비스 개발에 적극적</a:t>
            </a:r>
          </a:p>
        </p:txBody>
      </p:sp>
      <p:sp>
        <p:nvSpPr>
          <p:cNvPr id="2" name="Rectangle 5">
            <a:extLst>
              <a:ext uri="{FF2B5EF4-FFF2-40B4-BE49-F238E27FC236}">
                <a16:creationId xmlns:a16="http://schemas.microsoft.com/office/drawing/2014/main" id="{AD578411-DDB8-F815-9EDB-3339CD01084E}"/>
              </a:ext>
            </a:extLst>
          </p:cNvPr>
          <p:cNvSpPr>
            <a:spLocks noChangeArrowheads="1"/>
          </p:cNvSpPr>
          <p:nvPr/>
        </p:nvSpPr>
        <p:spPr bwMode="auto">
          <a:xfrm>
            <a:off x="2097088" y="1243535"/>
            <a:ext cx="4427537" cy="5340886"/>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부상으로 다시 보는 플랫폼 시장의 특징</a:t>
            </a:r>
            <a:endPar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챗</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GPT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함께 등장하고 있는 다양한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기반 서비스는 여러 산업에 변화를 불러오고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그 중에서도 기술 기반으로 다양한 영역에서 사업을 영위하는 빅테크 플랫폼 기업들이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혁신에 나설 것으로 전망된다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기업은 자사의 플랫폼 내 유입된 이용자에게 검색</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이커머스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광고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다양한 서비스를 제공한다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이용자의 유입을 활성화하고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장시간의 체류 하도록 하여 플랫폼의 가치를 높인다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가진 다양한 사업모델에서 활용 가능한 확장성은 빅테크 플랫폼 특성과 맞물려 다양한 혁신을 불러오는 수단으로 활용될 수 있을 것으로 전망되고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시장은 공급자와 수요자를 모두 플랫폼 내에 유입되도록 하여야 하는 다면시장의 생태계를 가진다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플랫폼의 가치를 결정하는 주요한 요소는 많은 이용자를 유입시키는 것과 이용자를 오랜 기간 플랫폼 내에 체류 하도록 유도하여 다양한 활동을 할 수 있도록 하는 데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비즈니스는 여러 생태계 참여자를 확보하여야 한다는 점에서 규모의 경제를 구성하는 것과 다양한 액티비티가 이루어질 수 있도록 하여야 한다는 특징이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이로 인하여 플랫폼 시장은 대형 플랫폼을 중심으로 구성되는 구조가 이루어지고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2023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기준 글로벌 시가총액 상위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개사 내 위치한 빅테크 기업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곳 중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곳은 플랫폼을 기반으로 한 사업모델을 운영하고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기업은 검색엔진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이커머스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금융</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온라인 기반으로 이루어지는 다양한 사업 분야에서 서비스를 제공하고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주요 빅테크 플랫폼 기업은 자사가 보유하고 있는 플랫폼과 함께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가진 장점을 플랫폼 기업의 기술 친화적인 기업문화와 온라인 생태계를 중심으로 이루어지는 비즈니스 모델의 특징을 활용하여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개발 및 관련 서비스 개발에 적극적인 행태를 보이고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마이크로소프트</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알파벳</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아마존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텐센트 등 해외 주요 빅테크 플랫폼 기업과 국내 빅테크 플랫폼 기업인 네이버와 카카오도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개발하고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이를 활용한 다양한 사업모델을 구축할 계획을 발표하였다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4" name="직사각형 3">
            <a:extLst>
              <a:ext uri="{FF2B5EF4-FFF2-40B4-BE49-F238E27FC236}">
                <a16:creationId xmlns:a16="http://schemas.microsoft.com/office/drawing/2014/main" id="{C595D1ED-98DC-4E56-27B8-EFA8438A1E9D}"/>
              </a:ext>
            </a:extLst>
          </p:cNvPr>
          <p:cNvSpPr/>
          <p:nvPr/>
        </p:nvSpPr>
        <p:spPr>
          <a:xfrm>
            <a:off x="496000" y="9028513"/>
            <a:ext cx="3365158"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TextBox 6">
            <a:extLst>
              <a:ext uri="{FF2B5EF4-FFF2-40B4-BE49-F238E27FC236}">
                <a16:creationId xmlns:a16="http://schemas.microsoft.com/office/drawing/2014/main" id="{EC64E005-B7AD-F866-9967-A32D60B0DB26}"/>
              </a:ext>
            </a:extLst>
          </p:cNvPr>
          <p:cNvSpPr txBox="1"/>
          <p:nvPr/>
        </p:nvSpPr>
        <p:spPr>
          <a:xfrm>
            <a:off x="486883" y="6187087"/>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플랫폼의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5</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 특징</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17" name="그룹 16">
            <a:extLst>
              <a:ext uri="{FF2B5EF4-FFF2-40B4-BE49-F238E27FC236}">
                <a16:creationId xmlns:a16="http://schemas.microsoft.com/office/drawing/2014/main" id="{90039CDE-0CB2-43D9-D6FD-4FC73347C21F}"/>
              </a:ext>
            </a:extLst>
          </p:cNvPr>
          <p:cNvGrpSpPr/>
          <p:nvPr/>
        </p:nvGrpSpPr>
        <p:grpSpPr>
          <a:xfrm>
            <a:off x="2536046" y="6645791"/>
            <a:ext cx="1865380" cy="1865380"/>
            <a:chOff x="2514967" y="7010662"/>
            <a:chExt cx="1865380" cy="1865380"/>
          </a:xfrm>
        </p:grpSpPr>
        <p:pic>
          <p:nvPicPr>
            <p:cNvPr id="12" name="그림 11" descr="원, 다채로움, 그래픽, 일렉트릭 블루이(가) 표시된 사진&#10;&#10;자동 생성된 설명">
              <a:extLst>
                <a:ext uri="{FF2B5EF4-FFF2-40B4-BE49-F238E27FC236}">
                  <a16:creationId xmlns:a16="http://schemas.microsoft.com/office/drawing/2014/main" id="{A874FD27-493C-71D2-A4E2-042554F96CEF}"/>
                </a:ext>
              </a:extLst>
            </p:cNvPr>
            <p:cNvPicPr>
              <a:picLocks noChangeAspect="1"/>
            </p:cNvPicPr>
            <p:nvPr/>
          </p:nvPicPr>
          <p:blipFill>
            <a:blip r:embed="rId3"/>
            <a:stretch>
              <a:fillRect/>
            </a:stretch>
          </p:blipFill>
          <p:spPr>
            <a:xfrm>
              <a:off x="2514967" y="7010662"/>
              <a:ext cx="1865380" cy="1865380"/>
            </a:xfrm>
            <a:prstGeom prst="rect">
              <a:avLst/>
            </a:prstGeom>
          </p:spPr>
        </p:pic>
        <p:sp>
          <p:nvSpPr>
            <p:cNvPr id="9" name="TextBox 8">
              <a:extLst>
                <a:ext uri="{FF2B5EF4-FFF2-40B4-BE49-F238E27FC236}">
                  <a16:creationId xmlns:a16="http://schemas.microsoft.com/office/drawing/2014/main" id="{E40D0857-4240-22F0-61AB-67C487F80F01}"/>
                </a:ext>
              </a:extLst>
            </p:cNvPr>
            <p:cNvSpPr txBox="1"/>
            <p:nvPr/>
          </p:nvSpPr>
          <p:spPr>
            <a:xfrm>
              <a:off x="3230856" y="7811108"/>
              <a:ext cx="44884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플랫폼의</a:t>
              </a:r>
              <a:endParaRPr kumimoji="0" lang="en-US" altLang="ko-KR" sz="1000" b="1"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5</a:t>
              </a:r>
              <a:r>
                <a:rPr kumimoji="0" lang="ko-KR" altLang="en-US" sz="1000" b="1"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대 특징</a:t>
              </a:r>
            </a:p>
          </p:txBody>
        </p:sp>
        <p:sp>
          <p:nvSpPr>
            <p:cNvPr id="10" name="TextBox 9">
              <a:extLst>
                <a:ext uri="{FF2B5EF4-FFF2-40B4-BE49-F238E27FC236}">
                  <a16:creationId xmlns:a16="http://schemas.microsoft.com/office/drawing/2014/main" id="{74B27C6E-DB41-06D0-1DBF-ED08D4A8A5C4}"/>
                </a:ext>
              </a:extLst>
            </p:cNvPr>
            <p:cNvSpPr txBox="1"/>
            <p:nvPr/>
          </p:nvSpPr>
          <p:spPr>
            <a:xfrm>
              <a:off x="3709381" y="7272027"/>
              <a:ext cx="30296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생태계</a:t>
              </a:r>
              <a:endParaRPr kumimoji="0" lang="en-US" altLang="ko-KR"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기반</a:t>
              </a:r>
            </a:p>
          </p:txBody>
        </p:sp>
        <p:sp>
          <p:nvSpPr>
            <p:cNvPr id="13" name="TextBox 12">
              <a:extLst>
                <a:ext uri="{FF2B5EF4-FFF2-40B4-BE49-F238E27FC236}">
                  <a16:creationId xmlns:a16="http://schemas.microsoft.com/office/drawing/2014/main" id="{354BFFB5-E857-F0AA-E537-C40B0FB232B2}"/>
                </a:ext>
              </a:extLst>
            </p:cNvPr>
            <p:cNvSpPr txBox="1"/>
            <p:nvPr/>
          </p:nvSpPr>
          <p:spPr>
            <a:xfrm>
              <a:off x="3915070" y="8015932"/>
              <a:ext cx="39578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네트워크</a:t>
              </a:r>
              <a:endParaRPr kumimoji="0" lang="en-US" altLang="ko-KR"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효과</a:t>
              </a:r>
            </a:p>
          </p:txBody>
        </p:sp>
        <p:sp>
          <p:nvSpPr>
            <p:cNvPr id="14" name="TextBox 13">
              <a:extLst>
                <a:ext uri="{FF2B5EF4-FFF2-40B4-BE49-F238E27FC236}">
                  <a16:creationId xmlns:a16="http://schemas.microsoft.com/office/drawing/2014/main" id="{825A59AF-9FE1-C7BA-2F8C-736F740D89C2}"/>
                </a:ext>
              </a:extLst>
            </p:cNvPr>
            <p:cNvSpPr txBox="1"/>
            <p:nvPr/>
          </p:nvSpPr>
          <p:spPr>
            <a:xfrm>
              <a:off x="2525600" y="8019593"/>
              <a:ext cx="4874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양면</a:t>
              </a:r>
              <a:r>
                <a:rPr kumimoji="0" lang="en-US" altLang="ko-KR" sz="7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다면</a:t>
              </a:r>
              <a:r>
                <a:rPr kumimoji="0" lang="en-US" altLang="ko-KR" sz="7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시장 구조</a:t>
              </a:r>
            </a:p>
          </p:txBody>
        </p:sp>
        <p:sp>
          <p:nvSpPr>
            <p:cNvPr id="15" name="TextBox 14">
              <a:extLst>
                <a:ext uri="{FF2B5EF4-FFF2-40B4-BE49-F238E27FC236}">
                  <a16:creationId xmlns:a16="http://schemas.microsoft.com/office/drawing/2014/main" id="{1AB154BA-A920-ABCD-C0C4-4481FFFD6F30}"/>
                </a:ext>
              </a:extLst>
            </p:cNvPr>
            <p:cNvSpPr txBox="1"/>
            <p:nvPr/>
          </p:nvSpPr>
          <p:spPr>
            <a:xfrm>
              <a:off x="2739047" y="7272027"/>
              <a:ext cx="54818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비즈니스</a:t>
              </a:r>
              <a:endParaRPr kumimoji="0" lang="en-US" altLang="ko-KR"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경계 파괴</a:t>
              </a:r>
            </a:p>
          </p:txBody>
        </p:sp>
        <p:sp>
          <p:nvSpPr>
            <p:cNvPr id="16" name="TextBox 15">
              <a:extLst>
                <a:ext uri="{FF2B5EF4-FFF2-40B4-BE49-F238E27FC236}">
                  <a16:creationId xmlns:a16="http://schemas.microsoft.com/office/drawing/2014/main" id="{E43DD1E4-F08D-2D1E-B443-0DEE05235D1E}"/>
                </a:ext>
              </a:extLst>
            </p:cNvPr>
            <p:cNvSpPr txBox="1"/>
            <p:nvPr/>
          </p:nvSpPr>
          <p:spPr>
            <a:xfrm>
              <a:off x="3180076" y="8530937"/>
              <a:ext cx="54818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승자독식</a:t>
              </a:r>
              <a:endParaRPr kumimoji="0" lang="en-US" altLang="ko-KR"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수익 구조</a:t>
              </a:r>
              <a:endParaRPr kumimoji="0" lang="en-US" altLang="ko-KR" sz="800" b="1" i="0" u="none" strike="noStrike" kern="1200" cap="none" spc="-20" normalizeH="0" baseline="0" noProof="0" dirty="0">
                <a:ln>
                  <a:solidFill>
                    <a:srgbClr val="FD349C">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8" name="TextBox 17">
            <a:extLst>
              <a:ext uri="{FF2B5EF4-FFF2-40B4-BE49-F238E27FC236}">
                <a16:creationId xmlns:a16="http://schemas.microsoft.com/office/drawing/2014/main" id="{1E3312A4-2472-BEE7-8AD2-B205B9B279B1}"/>
              </a:ext>
            </a:extLst>
          </p:cNvPr>
          <p:cNvSpPr txBox="1"/>
          <p:nvPr/>
        </p:nvSpPr>
        <p:spPr>
          <a:xfrm>
            <a:off x="4584748" y="6740962"/>
            <a:ext cx="1840863" cy="623248"/>
          </a:xfrm>
          <a:prstGeom prst="rect">
            <a:avLst/>
          </a:prstGeom>
          <a:noFill/>
        </p:spPr>
        <p:txBody>
          <a:bodyPr wrap="square" lIns="0" tIns="0" rIns="0" bIns="0"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플랫폼은 공급자</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수요자</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광고 기업</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하드웨어 제조사</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소프트웨어 개발사 등을 포함하는 플랫폼 생태계에 기반</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참여자 간 활발한 상호작용과 혁신</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생태계에서 창출하는 가치가 플랫폼 생태계의 성패를 좌우</a:t>
            </a:r>
          </a:p>
        </p:txBody>
      </p:sp>
      <p:sp>
        <p:nvSpPr>
          <p:cNvPr id="19" name="TextBox 18">
            <a:extLst>
              <a:ext uri="{FF2B5EF4-FFF2-40B4-BE49-F238E27FC236}">
                <a16:creationId xmlns:a16="http://schemas.microsoft.com/office/drawing/2014/main" id="{54227352-A56E-F84D-B377-49F3A6944512}"/>
              </a:ext>
            </a:extLst>
          </p:cNvPr>
          <p:cNvSpPr txBox="1"/>
          <p:nvPr/>
        </p:nvSpPr>
        <p:spPr>
          <a:xfrm>
            <a:off x="4584749" y="7628769"/>
            <a:ext cx="1802230" cy="830997"/>
          </a:xfrm>
          <a:prstGeom prst="rect">
            <a:avLst/>
          </a:prstGeom>
          <a:noFill/>
        </p:spPr>
        <p:txBody>
          <a:bodyPr wrap="square" lIns="0" tIns="0" rIns="0" bIns="0"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 참여자의 규모에 따라 플랫폼의 가치가 결정됨</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네트워크 효과는 직접</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간접 네트워크 효과로 구분됨</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참여자가 늘어나며 플랫폼의 규모와 영향력이 증가하는 눈덩이 효과 발생</a:t>
            </a:r>
          </a:p>
        </p:txBody>
      </p:sp>
      <p:sp>
        <p:nvSpPr>
          <p:cNvPr id="20" name="TextBox 19">
            <a:extLst>
              <a:ext uri="{FF2B5EF4-FFF2-40B4-BE49-F238E27FC236}">
                <a16:creationId xmlns:a16="http://schemas.microsoft.com/office/drawing/2014/main" id="{4FCD492C-11F3-BF0D-9B98-BDD092BC9A41}"/>
              </a:ext>
            </a:extLst>
          </p:cNvPr>
          <p:cNvSpPr txBox="1"/>
          <p:nvPr/>
        </p:nvSpPr>
        <p:spPr>
          <a:xfrm>
            <a:off x="2173351" y="8599105"/>
            <a:ext cx="2590770" cy="507831"/>
          </a:xfrm>
          <a:prstGeom prst="rect">
            <a:avLst/>
          </a:prstGeom>
          <a:noFill/>
        </p:spPr>
        <p:txBody>
          <a:bodyPr wrap="square" lIns="0" tIns="0" rIns="0" bIns="0"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참여자 증가가 또 다른 참여자를 불러오면서 유저 락인</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(Lock-in)</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과 플랫폼 지배력 강화 현상 발생</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이러한 구조로 인해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 내에서 경쟁을 버티고 살아남은 소수가 대부분의 수익을 차지하는 승자독식 수익 구조 고착화</a:t>
            </a:r>
          </a:p>
        </p:txBody>
      </p:sp>
      <p:sp>
        <p:nvSpPr>
          <p:cNvPr id="21" name="TextBox 20">
            <a:extLst>
              <a:ext uri="{FF2B5EF4-FFF2-40B4-BE49-F238E27FC236}">
                <a16:creationId xmlns:a16="http://schemas.microsoft.com/office/drawing/2014/main" id="{C07EB259-22B2-D37D-6F65-9D0FA4DA1D22}"/>
              </a:ext>
            </a:extLst>
          </p:cNvPr>
          <p:cNvSpPr txBox="1"/>
          <p:nvPr/>
        </p:nvSpPr>
        <p:spPr>
          <a:xfrm>
            <a:off x="496000" y="6740962"/>
            <a:ext cx="1865380" cy="577081"/>
          </a:xfrm>
          <a:prstGeom prst="rect">
            <a:avLst/>
          </a:prstGeom>
          <a:noFill/>
        </p:spPr>
        <p:txBody>
          <a:bodyPr wrap="square" lIns="0" tIns="0" rIns="0" bIns="0"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플랫폼은 산업 분야 간 경계가 모호해지고</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비즈니스 간 융합과 사업 다면화 현상이 나타남</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아마존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알리바바</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라쿠텐 등의 거대 플랫폼 기업들은 다양한 분야에서 사업 진행</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TextBox 21">
            <a:extLst>
              <a:ext uri="{FF2B5EF4-FFF2-40B4-BE49-F238E27FC236}">
                <a16:creationId xmlns:a16="http://schemas.microsoft.com/office/drawing/2014/main" id="{80F48F6A-7930-FF7C-514F-61B0D36AF57A}"/>
              </a:ext>
            </a:extLst>
          </p:cNvPr>
          <p:cNvSpPr txBox="1"/>
          <p:nvPr/>
        </p:nvSpPr>
        <p:spPr>
          <a:xfrm>
            <a:off x="495999" y="7629357"/>
            <a:ext cx="1970555" cy="623248"/>
          </a:xfrm>
          <a:prstGeom prst="rect">
            <a:avLst/>
          </a:prstGeom>
          <a:noFill/>
        </p:spPr>
        <p:txBody>
          <a:bodyPr wrap="square" lIns="0" tIns="0" rIns="0" bIns="0"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대부분 플랫폼은 양면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다면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플랫폼에 속하며</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t>
            </a:r>
            <a:b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b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이는 간접 </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직접 네트워크 효과를 불러일으키는 구조적 특징</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0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양면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다면</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플랫폼 설계 시 참여 집단의 수</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가격 구조</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가치의 배분</a:t>
            </a:r>
            <a:r>
              <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rPr>
              <a:t>거버넌스를 고려해야 함</a:t>
            </a:r>
            <a:endParaRPr kumimoji="0" lang="en-US" altLang="ko-KR" sz="750" b="0" i="0" u="none" strike="noStrike" kern="1200" cap="none" spc="0" normalizeH="0" baseline="0" noProof="0" dirty="0">
              <a:ln>
                <a:solidFill>
                  <a:srgbClr val="FD349C">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cxnSp>
        <p:nvCxnSpPr>
          <p:cNvPr id="3" name="직선 연결선 2">
            <a:extLst>
              <a:ext uri="{FF2B5EF4-FFF2-40B4-BE49-F238E27FC236}">
                <a16:creationId xmlns:a16="http://schemas.microsoft.com/office/drawing/2014/main" id="{0A0C9884-78DE-FF03-454D-692ECDE8F46C}"/>
              </a:ext>
            </a:extLst>
          </p:cNvPr>
          <p:cNvCxnSpPr>
            <a:cxnSpLocks/>
          </p:cNvCxnSpPr>
          <p:nvPr/>
        </p:nvCxnSpPr>
        <p:spPr>
          <a:xfrm>
            <a:off x="1957388" y="1281113"/>
            <a:ext cx="0" cy="498905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940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6999A7B-8E49-46EE-8E68-E7DF834EB402}"/>
              </a:ext>
            </a:extLst>
          </p:cNvPr>
          <p:cNvSpPr txBox="1"/>
          <p:nvPr/>
        </p:nvSpPr>
        <p:spPr>
          <a:xfrm>
            <a:off x="1446402" y="357272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2168619"/>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600955"/>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1990</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년대 들어 인터넷의 확산과 웹 브라우저 보급은 플랫폼의 출시가 이뤄지는 주요한 계기</a:t>
            </a:r>
          </a:p>
        </p:txBody>
      </p:sp>
      <p:sp>
        <p:nvSpPr>
          <p:cNvPr id="2" name="Rectangle 5">
            <a:extLst>
              <a:ext uri="{FF2B5EF4-FFF2-40B4-BE49-F238E27FC236}">
                <a16:creationId xmlns:a16="http://schemas.microsoft.com/office/drawing/2014/main" id="{37F4D82C-BEB2-4AC6-F69F-587D96F5716F}"/>
              </a:ext>
            </a:extLst>
          </p:cNvPr>
          <p:cNvSpPr>
            <a:spLocks noChangeArrowheads="1"/>
          </p:cNvSpPr>
          <p:nvPr/>
        </p:nvSpPr>
        <p:spPr bwMode="auto">
          <a:xfrm>
            <a:off x="2097088" y="1243535"/>
            <a:ext cx="4427537" cy="3994363"/>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빅테크 플랫폼의 발달 과정</a:t>
            </a:r>
            <a:endParaRPr kumimoji="0" lang="en-US" altLang="ko-KR" sz="10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플랫폼은 인터넷의 보급과 함께 시작됐다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1990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년대 들어 인터넷의 확산과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익스플로러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lang="en-US" altLang="ko-KR" sz="1000" dirty="0">
                <a:ln>
                  <a:solidFill>
                    <a:srgbClr val="1E49E2">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E</a:t>
            </a:r>
            <a:r>
              <a:rPr kumimoji="0" lang="en-US" altLang="ko-KR" sz="1000" b="0" i="0" u="none" strike="noStrike" kern="1200" cap="none" spc="0" normalizeH="0" baseline="0" noProof="0" dirty="0" err="1">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xplorer</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등의 웹 브라우저 보급은 플랫폼의 출시가 이뤄지는 주요한 계기가 되었다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1994</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야후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1995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ko-KR" altLang="en-US" sz="1000" b="0" i="0" u="none" strike="noStrike" kern="1200" cap="none" spc="0" normalizeH="0" baseline="0" noProof="0" dirty="0" err="1">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라이코스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(Lycos)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등장과 함께 본격적인 경쟁이 촉발된 플랫폼 시장은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1998</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구글의 등장과 함께 각 플랫폼 간의 이용자 확보를 위한 큰 경쟁이 이루어졌다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1998</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플랫폼 시장에 진입한 이후 높은 효율성을 가진 검색 서비스를 제공하여 주목을 받았다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구글의 서비스는 자체 개발한 </a:t>
            </a:r>
            <a:r>
              <a:rPr kumimoji="0" lang="ko-KR" altLang="en-US" sz="1000" b="0" i="0" u="none" strike="noStrike" kern="1200" cap="none" spc="0" normalizeH="0" baseline="0" noProof="0" dirty="0" err="1">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서치</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엔진 알고리즘을 기반으로 제공할 수 있는 여러 정보 중 연관성 및 활용도가 높은 자료를 우선적으로 선별하여 제공하도록 함으로써 이용자의 편의성을 개선하였다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검색엔진을 중심으로 한 플랫폼 시장에서 구글과 경쟁을 벌였던 야후도 플랫폼의 주요 기능이던 검색 서비스 기능을 구글의 시스템으로 활용할 정도로 구글의 검색 최적화 알고리즘은 높은 효율성을 보였다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구글은 플랫폼의 핵심 기능인 검색 서비스에 집중하며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간결한 화면 구성 및 우수한 검색 알고리즘 기반 정보 제공 기능을 선보임에 따라 글로벌 검색 엔진 시장에서의 점유율을 확대하였고</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시장에서 지배적인 지위를 확보하였다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국내에서는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1990</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년대 후반에 등장한 다음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(1997)</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과</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(1998),</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두 빅테크 플랫폼 기업이 빠른 성장을 경험하며 주요 경쟁자를 제치고 현재까지 국내 검색 엔진 기반 플랫폼 시장을 양분하고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18" name="TextBox 17">
            <a:extLst>
              <a:ext uri="{FF2B5EF4-FFF2-40B4-BE49-F238E27FC236}">
                <a16:creationId xmlns:a16="http://schemas.microsoft.com/office/drawing/2014/main" id="{AF444770-8304-0788-E1E9-9DBBB74AC1C4}"/>
              </a:ext>
            </a:extLst>
          </p:cNvPr>
          <p:cNvSpPr txBox="1"/>
          <p:nvPr/>
        </p:nvSpPr>
        <p:spPr>
          <a:xfrm>
            <a:off x="484023" y="5126354"/>
            <a:ext cx="3050348" cy="561450"/>
          </a:xfrm>
          <a:prstGeom prst="rect">
            <a:avLst/>
          </a:prstGeom>
          <a:ln w="3175">
            <a:noFill/>
          </a:ln>
        </p:spPr>
        <p:txBody>
          <a:bodyPr wrap="square" lIns="0" tIns="252000" rIns="0" bIns="144000">
            <a:sp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빅테크 플랫폼의 발달 과정</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 name="모서리가 둥근 직사각형 106">
            <a:extLst>
              <a:ext uri="{FF2B5EF4-FFF2-40B4-BE49-F238E27FC236}">
                <a16:creationId xmlns:a16="http://schemas.microsoft.com/office/drawing/2014/main" id="{B5D7B931-4DB9-45DF-1668-F16AF9A0EB3F}"/>
              </a:ext>
            </a:extLst>
          </p:cNvPr>
          <p:cNvSpPr/>
          <p:nvPr/>
        </p:nvSpPr>
        <p:spPr>
          <a:xfrm>
            <a:off x="484022" y="6066841"/>
            <a:ext cx="1868113" cy="917457"/>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10000"/>
              </a:lnSpc>
              <a:spcBef>
                <a:spcPts val="0"/>
              </a:spcBef>
              <a:spcAft>
                <a:spcPts val="0"/>
              </a:spcAft>
              <a:buClrTx/>
              <a:buSzTx/>
              <a:buFontTx/>
              <a:buNone/>
              <a:tabLst/>
              <a:defRPr/>
            </a:pP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1993</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년부터 다양한 웹브라우저를 </a:t>
            </a:r>
            <a:endPar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활용한 인터넷 서비스가 도입</a:t>
            </a:r>
          </a:p>
        </p:txBody>
      </p:sp>
      <p:sp>
        <p:nvSpPr>
          <p:cNvPr id="6" name="모서리가 둥근 직사각형 106">
            <a:extLst>
              <a:ext uri="{FF2B5EF4-FFF2-40B4-BE49-F238E27FC236}">
                <a16:creationId xmlns:a16="http://schemas.microsoft.com/office/drawing/2014/main" id="{8596FF6B-D3B9-C0E3-7FBF-04E3D9CAE8BF}"/>
              </a:ext>
            </a:extLst>
          </p:cNvPr>
          <p:cNvSpPr/>
          <p:nvPr/>
        </p:nvSpPr>
        <p:spPr>
          <a:xfrm>
            <a:off x="483900" y="5677737"/>
            <a:ext cx="1871730" cy="389104"/>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웹브라우저 기반 </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인터넷 서비스 도입</a:t>
            </a:r>
          </a:p>
        </p:txBody>
      </p:sp>
      <p:sp>
        <p:nvSpPr>
          <p:cNvPr id="7" name="모서리가 둥근 직사각형 106">
            <a:extLst>
              <a:ext uri="{FF2B5EF4-FFF2-40B4-BE49-F238E27FC236}">
                <a16:creationId xmlns:a16="http://schemas.microsoft.com/office/drawing/2014/main" id="{736F9824-9B1D-2722-A864-C43538B3C9E1}"/>
              </a:ext>
            </a:extLst>
          </p:cNvPr>
          <p:cNvSpPr/>
          <p:nvPr/>
        </p:nvSpPr>
        <p:spPr>
          <a:xfrm>
            <a:off x="487517" y="8083426"/>
            <a:ext cx="1868113" cy="887865"/>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10000"/>
              </a:lnSpc>
              <a:spcBef>
                <a:spcPts val="0"/>
              </a:spcBef>
              <a:spcAft>
                <a:spcPts val="0"/>
              </a:spcAft>
              <a:buClrTx/>
              <a:buSzTx/>
              <a:buFontTx/>
              <a:buNone/>
              <a:tabLst/>
              <a:defRPr/>
            </a:pP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1994</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야후</a:t>
            </a: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1998</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구글 등 </a:t>
            </a:r>
            <a:endPar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검색 엔진을 주요 기능으로 한 </a:t>
            </a:r>
            <a:endPar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플랫폼 기업이 등장 </a:t>
            </a:r>
          </a:p>
        </p:txBody>
      </p:sp>
      <p:sp>
        <p:nvSpPr>
          <p:cNvPr id="8" name="모서리가 둥근 직사각형 106">
            <a:extLst>
              <a:ext uri="{FF2B5EF4-FFF2-40B4-BE49-F238E27FC236}">
                <a16:creationId xmlns:a16="http://schemas.microsoft.com/office/drawing/2014/main" id="{C0ACCEB2-6D72-41D2-2F1E-7C6AAD2DD6B4}"/>
              </a:ext>
            </a:extLst>
          </p:cNvPr>
          <p:cNvSpPr/>
          <p:nvPr/>
        </p:nvSpPr>
        <p:spPr>
          <a:xfrm>
            <a:off x="483279" y="7704389"/>
            <a:ext cx="1871730" cy="382064"/>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검색 엔진 기반 </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플랫폼의 등장</a:t>
            </a:r>
          </a:p>
        </p:txBody>
      </p:sp>
      <p:sp>
        <p:nvSpPr>
          <p:cNvPr id="11" name="모서리가 둥근 직사각형 106">
            <a:extLst>
              <a:ext uri="{FF2B5EF4-FFF2-40B4-BE49-F238E27FC236}">
                <a16:creationId xmlns:a16="http://schemas.microsoft.com/office/drawing/2014/main" id="{A7D95065-48BB-3F81-A34E-2204F6A25028}"/>
              </a:ext>
            </a:extLst>
          </p:cNvPr>
          <p:cNvSpPr/>
          <p:nvPr/>
        </p:nvSpPr>
        <p:spPr>
          <a:xfrm>
            <a:off x="2551556" y="6056988"/>
            <a:ext cx="1880944" cy="927309"/>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1995</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아마존닷컴</a:t>
            </a: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이베이 등</a:t>
            </a:r>
            <a:endPar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오프라인에서 이루어지던 커머스를 온라인으로 가져온 플랫폼이 등장</a:t>
            </a:r>
          </a:p>
        </p:txBody>
      </p:sp>
      <p:sp>
        <p:nvSpPr>
          <p:cNvPr id="12" name="모서리가 둥근 직사각형 106">
            <a:extLst>
              <a:ext uri="{FF2B5EF4-FFF2-40B4-BE49-F238E27FC236}">
                <a16:creationId xmlns:a16="http://schemas.microsoft.com/office/drawing/2014/main" id="{E72B6DE4-00E5-C5D4-E46D-66B66266DB12}"/>
              </a:ext>
            </a:extLst>
          </p:cNvPr>
          <p:cNvSpPr/>
          <p:nvPr/>
        </p:nvSpPr>
        <p:spPr>
          <a:xfrm>
            <a:off x="2551555" y="5677737"/>
            <a:ext cx="1885139" cy="389104"/>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커머스 기반 </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플랫폼의 등장</a:t>
            </a:r>
          </a:p>
        </p:txBody>
      </p:sp>
      <p:sp>
        <p:nvSpPr>
          <p:cNvPr id="3" name="모서리가 둥근 직사각형 106">
            <a:extLst>
              <a:ext uri="{FF2B5EF4-FFF2-40B4-BE49-F238E27FC236}">
                <a16:creationId xmlns:a16="http://schemas.microsoft.com/office/drawing/2014/main" id="{0A6D35DA-8BE4-03CE-9850-CF6B90B9494F}"/>
              </a:ext>
            </a:extLst>
          </p:cNvPr>
          <p:cNvSpPr/>
          <p:nvPr/>
        </p:nvSpPr>
        <p:spPr>
          <a:xfrm>
            <a:off x="2551555" y="8083426"/>
            <a:ext cx="1878399" cy="904960"/>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10000"/>
              </a:lnSpc>
              <a:spcBef>
                <a:spcPts val="0"/>
              </a:spcBef>
              <a:spcAft>
                <a:spcPts val="0"/>
              </a:spcAft>
              <a:buClrTx/>
              <a:buSzTx/>
              <a:buFontTx/>
              <a:buNone/>
              <a:tabLst/>
              <a:defRPr/>
            </a:pP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2007</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월 애플이 공개한 아이폰의 등장과 함께 모바일 디바이스를 통한 </a:t>
            </a:r>
            <a:endPar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인터넷 서비스 시장 확대</a:t>
            </a:r>
          </a:p>
        </p:txBody>
      </p:sp>
      <p:sp>
        <p:nvSpPr>
          <p:cNvPr id="4" name="모서리가 둥근 직사각형 106">
            <a:extLst>
              <a:ext uri="{FF2B5EF4-FFF2-40B4-BE49-F238E27FC236}">
                <a16:creationId xmlns:a16="http://schemas.microsoft.com/office/drawing/2014/main" id="{F13EF110-6B9F-2F08-DCB5-1CE681C9F278}"/>
              </a:ext>
            </a:extLst>
          </p:cNvPr>
          <p:cNvSpPr/>
          <p:nvPr/>
        </p:nvSpPr>
        <p:spPr>
          <a:xfrm>
            <a:off x="2552044" y="7715539"/>
            <a:ext cx="1877787" cy="373051"/>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모바일 인터넷</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시장의 확대</a:t>
            </a:r>
          </a:p>
        </p:txBody>
      </p:sp>
      <p:sp>
        <p:nvSpPr>
          <p:cNvPr id="14" name="모서리가 둥근 직사각형 106">
            <a:extLst>
              <a:ext uri="{FF2B5EF4-FFF2-40B4-BE49-F238E27FC236}">
                <a16:creationId xmlns:a16="http://schemas.microsoft.com/office/drawing/2014/main" id="{8E1B3F4E-45ED-B8EF-20CF-CF17D998CA81}"/>
              </a:ext>
            </a:extLst>
          </p:cNvPr>
          <p:cNvSpPr/>
          <p:nvPr/>
        </p:nvSpPr>
        <p:spPr>
          <a:xfrm>
            <a:off x="4628426" y="6079337"/>
            <a:ext cx="1896199" cy="904959"/>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10000"/>
              </a:lnSpc>
              <a:spcBef>
                <a:spcPts val="0"/>
              </a:spcBef>
              <a:spcAft>
                <a:spcPts val="0"/>
              </a:spcAft>
              <a:buClrTx/>
              <a:buSzTx/>
              <a:buFontTx/>
              <a:buNone/>
              <a:tabLst/>
              <a:defRPr/>
            </a:pPr>
            <a:r>
              <a:rPr kumimoji="0" lang="en-US" altLang="ko-KR"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2008</a:t>
            </a:r>
            <a:r>
              <a:rPr kumimoji="0" lang="ko-KR" altLang="en-US"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안드로이드 </a:t>
            </a:r>
            <a:r>
              <a:rPr kumimoji="0" lang="en-US" altLang="ko-KR"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OS</a:t>
            </a:r>
            <a:r>
              <a:rPr kumimoji="0" lang="ko-KR" altLang="en-US"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출시 등 발빠르게 모바일 인터넷 시장에 대응한 </a:t>
            </a:r>
            <a:endParaRPr kumimoji="0" lang="en-US" altLang="ko-KR"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구글</a:t>
            </a:r>
            <a:r>
              <a:rPr kumimoji="0" lang="en-US" altLang="ko-KR"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네이버 등은 플랫폼 시장의 </a:t>
            </a:r>
            <a:endParaRPr kumimoji="0" lang="en-US" altLang="ko-KR"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1" hangingPunct="1">
              <a:lnSpc>
                <a:spcPct val="110000"/>
              </a:lnSpc>
              <a:spcBef>
                <a:spcPts val="0"/>
              </a:spcBef>
              <a:spcAft>
                <a:spcPts val="0"/>
              </a:spcAft>
              <a:buClrTx/>
              <a:buSzTx/>
              <a:buFontTx/>
              <a:buNone/>
              <a:tabLst/>
              <a:defRPr/>
            </a:pPr>
            <a:r>
              <a:rPr kumimoji="0" lang="ko-KR" altLang="en-US" sz="9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지배력을 강화</a:t>
            </a:r>
          </a:p>
        </p:txBody>
      </p:sp>
      <p:sp>
        <p:nvSpPr>
          <p:cNvPr id="15" name="모서리가 둥근 직사각형 106">
            <a:extLst>
              <a:ext uri="{FF2B5EF4-FFF2-40B4-BE49-F238E27FC236}">
                <a16:creationId xmlns:a16="http://schemas.microsoft.com/office/drawing/2014/main" id="{190BBD4F-61A9-F99B-0BDC-71CD1EAD509D}"/>
              </a:ext>
            </a:extLst>
          </p:cNvPr>
          <p:cNvSpPr/>
          <p:nvPr/>
        </p:nvSpPr>
        <p:spPr>
          <a:xfrm>
            <a:off x="4632619" y="5690233"/>
            <a:ext cx="1892006" cy="389104"/>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모바일 기반 </a:t>
            </a:r>
            <a:r>
              <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OS </a:t>
            </a: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및 </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플랫폼 서비스 도입</a:t>
            </a:r>
          </a:p>
        </p:txBody>
      </p:sp>
      <p:sp>
        <p:nvSpPr>
          <p:cNvPr id="21" name="모서리가 둥근 직사각형 106">
            <a:extLst>
              <a:ext uri="{FF2B5EF4-FFF2-40B4-BE49-F238E27FC236}">
                <a16:creationId xmlns:a16="http://schemas.microsoft.com/office/drawing/2014/main" id="{2213F7C3-259C-A62A-1A0A-5A8DB8338DEC}"/>
              </a:ext>
            </a:extLst>
          </p:cNvPr>
          <p:cNvSpPr/>
          <p:nvPr/>
        </p:nvSpPr>
        <p:spPr>
          <a:xfrm>
            <a:off x="4639487" y="8083426"/>
            <a:ext cx="1885760" cy="904961"/>
          </a:xfrm>
          <a:prstGeom prst="roundRect">
            <a:avLst>
              <a:gd name="adj" fmla="val 0"/>
            </a:avLst>
          </a:prstGeom>
          <a:solidFill>
            <a:srgbClr val="E7F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ko-KR"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2010</a:t>
            </a:r>
            <a:r>
              <a:rPr kumimoji="0" lang="ko-KR" altLang="en-US" sz="1000" b="1" i="0" u="none" strike="noStrike" kern="1200" cap="none" spc="-50" normalizeH="0" baseline="0" noProof="0" dirty="0">
                <a:ln>
                  <a:solidFill>
                    <a:srgbClr val="000000">
                      <a:lumMod val="50000"/>
                      <a:lumOff val="50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년 출시한 카카오톡 등 모바일 환경에 특화된 서비스를 출시한 플랫폼 기업의 강세</a:t>
            </a:r>
          </a:p>
        </p:txBody>
      </p:sp>
      <p:sp>
        <p:nvSpPr>
          <p:cNvPr id="22" name="모서리가 둥근 직사각형 106">
            <a:extLst>
              <a:ext uri="{FF2B5EF4-FFF2-40B4-BE49-F238E27FC236}">
                <a16:creationId xmlns:a16="http://schemas.microsoft.com/office/drawing/2014/main" id="{4F35DC61-F9E4-3BB1-B2E3-91425B300F9B}"/>
              </a:ext>
            </a:extLst>
          </p:cNvPr>
          <p:cNvSpPr/>
          <p:nvPr/>
        </p:nvSpPr>
        <p:spPr>
          <a:xfrm>
            <a:off x="4639486" y="7715540"/>
            <a:ext cx="1885139" cy="370914"/>
          </a:xfrm>
          <a:prstGeom prst="roundRect">
            <a:avLst>
              <a:gd name="adj" fmla="val 0"/>
            </a:avLst>
          </a:prstGeom>
          <a:solidFill>
            <a:srgbClr val="132F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모바일 특화</a:t>
            </a:r>
            <a:endParaRPr kumimoji="0" lang="en-US" altLang="ko-KR"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50" b="0" i="0" u="none" strike="noStrike" kern="1200" cap="none" spc="-50" normalizeH="0" baseline="0" noProof="0" dirty="0">
                <a:ln>
                  <a:solidFill>
                    <a:srgbClr val="000000">
                      <a:lumMod val="50000"/>
                      <a:lumOff val="50000"/>
                      <a:alpha val="0"/>
                    </a:srgbClr>
                  </a:solidFill>
                </a:ln>
                <a:gradFill>
                  <a:gsLst>
                    <a:gs pos="0">
                      <a:srgbClr val="FFFFFF"/>
                    </a:gs>
                    <a:gs pos="100000">
                      <a:srgbClr val="FFFFFF"/>
                    </a:gs>
                  </a:gsLst>
                  <a:lin ang="5400000" scaled="1"/>
                </a:gradFill>
                <a:effectLst/>
                <a:uLnTx/>
                <a:uFillTx/>
                <a:latin typeface="KoPub돋움체 Bold" panose="00000800000000000000" pitchFamily="2" charset="-127"/>
                <a:ea typeface="KoPub돋움체 Bold" panose="00000800000000000000" pitchFamily="2" charset="-127"/>
                <a:cs typeface="+mn-cs"/>
              </a:rPr>
              <a:t> 플랫폼의 강세</a:t>
            </a:r>
          </a:p>
        </p:txBody>
      </p:sp>
      <p:sp>
        <p:nvSpPr>
          <p:cNvPr id="25" name="직사각형 24">
            <a:extLst>
              <a:ext uri="{FF2B5EF4-FFF2-40B4-BE49-F238E27FC236}">
                <a16:creationId xmlns:a16="http://schemas.microsoft.com/office/drawing/2014/main" id="{128ED3F5-C86A-4F86-FFA8-729BB7A456D3}"/>
              </a:ext>
            </a:extLst>
          </p:cNvPr>
          <p:cNvSpPr/>
          <p:nvPr/>
        </p:nvSpPr>
        <p:spPr>
          <a:xfrm>
            <a:off x="483511" y="9024857"/>
            <a:ext cx="3224038"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9" name="직선 연결선 18">
            <a:extLst>
              <a:ext uri="{FF2B5EF4-FFF2-40B4-BE49-F238E27FC236}">
                <a16:creationId xmlns:a16="http://schemas.microsoft.com/office/drawing/2014/main" id="{3579DC1B-A896-54FD-AC3D-292CACAC8421}"/>
              </a:ext>
            </a:extLst>
          </p:cNvPr>
          <p:cNvCxnSpPr>
            <a:cxnSpLocks/>
            <a:stCxn id="26" idx="6"/>
            <a:endCxn id="34" idx="6"/>
          </p:cNvCxnSpPr>
          <p:nvPr/>
        </p:nvCxnSpPr>
        <p:spPr>
          <a:xfrm>
            <a:off x="1290349" y="7323788"/>
            <a:ext cx="4882107" cy="0"/>
          </a:xfrm>
          <a:prstGeom prst="line">
            <a:avLst/>
          </a:prstGeom>
          <a:ln w="38100">
            <a:solidFill>
              <a:srgbClr val="098E7E"/>
            </a:solidFill>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3A71014E-2979-2FC3-3928-CDDC73707FC8}"/>
              </a:ext>
            </a:extLst>
          </p:cNvPr>
          <p:cNvSpPr/>
          <p:nvPr/>
        </p:nvSpPr>
        <p:spPr>
          <a:xfrm>
            <a:off x="1151757" y="7254492"/>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타원 26">
            <a:extLst>
              <a:ext uri="{FF2B5EF4-FFF2-40B4-BE49-F238E27FC236}">
                <a16:creationId xmlns:a16="http://schemas.microsoft.com/office/drawing/2014/main" id="{FF248A76-7D98-61AC-7EAD-E9C242097842}"/>
              </a:ext>
            </a:extLst>
          </p:cNvPr>
          <p:cNvSpPr/>
          <p:nvPr/>
        </p:nvSpPr>
        <p:spPr>
          <a:xfrm>
            <a:off x="1849545" y="7255213"/>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8" name="타원 27">
            <a:extLst>
              <a:ext uri="{FF2B5EF4-FFF2-40B4-BE49-F238E27FC236}">
                <a16:creationId xmlns:a16="http://schemas.microsoft.com/office/drawing/2014/main" id="{ADC17718-3C7F-62A9-D30D-773680877FFB}"/>
              </a:ext>
            </a:extLst>
          </p:cNvPr>
          <p:cNvSpPr/>
          <p:nvPr/>
        </p:nvSpPr>
        <p:spPr>
          <a:xfrm>
            <a:off x="2543423" y="7257547"/>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타원 31">
            <a:extLst>
              <a:ext uri="{FF2B5EF4-FFF2-40B4-BE49-F238E27FC236}">
                <a16:creationId xmlns:a16="http://schemas.microsoft.com/office/drawing/2014/main" id="{FF2FC81F-4784-499A-920E-E4CD52BF7224}"/>
              </a:ext>
            </a:extLst>
          </p:cNvPr>
          <p:cNvSpPr/>
          <p:nvPr/>
        </p:nvSpPr>
        <p:spPr>
          <a:xfrm>
            <a:off x="4686383" y="7254492"/>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타원 32">
            <a:extLst>
              <a:ext uri="{FF2B5EF4-FFF2-40B4-BE49-F238E27FC236}">
                <a16:creationId xmlns:a16="http://schemas.microsoft.com/office/drawing/2014/main" id="{DB7FA095-4056-C307-6464-BD6F52EC9FB3}"/>
              </a:ext>
            </a:extLst>
          </p:cNvPr>
          <p:cNvSpPr/>
          <p:nvPr/>
        </p:nvSpPr>
        <p:spPr>
          <a:xfrm>
            <a:off x="5364804" y="7254492"/>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4" name="타원 33">
            <a:extLst>
              <a:ext uri="{FF2B5EF4-FFF2-40B4-BE49-F238E27FC236}">
                <a16:creationId xmlns:a16="http://schemas.microsoft.com/office/drawing/2014/main" id="{1D003401-AA9F-4C93-D9F9-D3695F1E127B}"/>
              </a:ext>
            </a:extLst>
          </p:cNvPr>
          <p:cNvSpPr/>
          <p:nvPr/>
        </p:nvSpPr>
        <p:spPr>
          <a:xfrm>
            <a:off x="6033865" y="7254492"/>
            <a:ext cx="138592" cy="138592"/>
          </a:xfrm>
          <a:prstGeom prst="ellipse">
            <a:avLst/>
          </a:prstGeom>
          <a:solidFill>
            <a:srgbClr val="098E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Freeform 15">
            <a:extLst>
              <a:ext uri="{FF2B5EF4-FFF2-40B4-BE49-F238E27FC236}">
                <a16:creationId xmlns:a16="http://schemas.microsoft.com/office/drawing/2014/main" id="{C613315B-1C86-3DEE-34B0-5E486C9FEF88}"/>
              </a:ext>
            </a:extLst>
          </p:cNvPr>
          <p:cNvSpPr>
            <a:spLocks/>
          </p:cNvSpPr>
          <p:nvPr/>
        </p:nvSpPr>
        <p:spPr bwMode="gray">
          <a:xfrm rot="5400000">
            <a:off x="3592725" y="6555854"/>
            <a:ext cx="136465" cy="1537993"/>
          </a:xfrm>
          <a:custGeom>
            <a:avLst/>
            <a:gdLst>
              <a:gd name="connsiteX0" fmla="*/ 4986 w 10000"/>
              <a:gd name="connsiteY0" fmla="*/ 0 h 8974"/>
              <a:gd name="connsiteX1" fmla="*/ 4986 w 10000"/>
              <a:gd name="connsiteY1" fmla="*/ 1026 h 8974"/>
              <a:gd name="connsiteX2" fmla="*/ 0 w 10000"/>
              <a:gd name="connsiteY2" fmla="*/ 1692 h 8974"/>
              <a:gd name="connsiteX3" fmla="*/ 10000 w 10000"/>
              <a:gd name="connsiteY3" fmla="*/ 3013 h 8974"/>
              <a:gd name="connsiteX4" fmla="*/ 0 w 10000"/>
              <a:gd name="connsiteY4" fmla="*/ 4346 h 8974"/>
              <a:gd name="connsiteX5" fmla="*/ 10000 w 10000"/>
              <a:gd name="connsiteY5" fmla="*/ 5667 h 8974"/>
              <a:gd name="connsiteX6" fmla="*/ 0 w 10000"/>
              <a:gd name="connsiteY6" fmla="*/ 6987 h 8974"/>
              <a:gd name="connsiteX7" fmla="*/ 10000 w 10000"/>
              <a:gd name="connsiteY7" fmla="*/ 8321 h 8974"/>
              <a:gd name="connsiteX8" fmla="*/ 10000 w 10000"/>
              <a:gd name="connsiteY8" fmla="*/ 8321 h 8974"/>
              <a:gd name="connsiteX9" fmla="*/ 4986 w 10000"/>
              <a:gd name="connsiteY9" fmla="*/ 8974 h 8974"/>
              <a:gd name="connsiteX0" fmla="*/ 4986 w 10000"/>
              <a:gd name="connsiteY0" fmla="*/ 0 h 8857"/>
              <a:gd name="connsiteX1" fmla="*/ 0 w 10000"/>
              <a:gd name="connsiteY1" fmla="*/ 742 h 8857"/>
              <a:gd name="connsiteX2" fmla="*/ 10000 w 10000"/>
              <a:gd name="connsiteY2" fmla="*/ 2214 h 8857"/>
              <a:gd name="connsiteX3" fmla="*/ 0 w 10000"/>
              <a:gd name="connsiteY3" fmla="*/ 3700 h 8857"/>
              <a:gd name="connsiteX4" fmla="*/ 10000 w 10000"/>
              <a:gd name="connsiteY4" fmla="*/ 5172 h 8857"/>
              <a:gd name="connsiteX5" fmla="*/ 0 w 10000"/>
              <a:gd name="connsiteY5" fmla="*/ 6643 h 8857"/>
              <a:gd name="connsiteX6" fmla="*/ 10000 w 10000"/>
              <a:gd name="connsiteY6" fmla="*/ 8129 h 8857"/>
              <a:gd name="connsiteX7" fmla="*/ 10000 w 10000"/>
              <a:gd name="connsiteY7" fmla="*/ 8129 h 8857"/>
              <a:gd name="connsiteX8" fmla="*/ 4986 w 10000"/>
              <a:gd name="connsiteY8" fmla="*/ 8857 h 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857">
                <a:moveTo>
                  <a:pt x="4986" y="0"/>
                </a:moveTo>
                <a:lnTo>
                  <a:pt x="0" y="742"/>
                </a:lnTo>
                <a:lnTo>
                  <a:pt x="10000" y="2214"/>
                </a:lnTo>
                <a:lnTo>
                  <a:pt x="0" y="3700"/>
                </a:lnTo>
                <a:lnTo>
                  <a:pt x="10000" y="5172"/>
                </a:lnTo>
                <a:lnTo>
                  <a:pt x="0" y="6643"/>
                </a:lnTo>
                <a:lnTo>
                  <a:pt x="10000" y="8129"/>
                </a:lnTo>
                <a:lnTo>
                  <a:pt x="10000" y="8129"/>
                </a:lnTo>
                <a:lnTo>
                  <a:pt x="4986" y="8857"/>
                </a:lnTo>
              </a:path>
            </a:pathLst>
          </a:custGeom>
          <a:noFill/>
          <a:ln w="12700" cap="rnd">
            <a:solidFill>
              <a:srgbClr val="00C0AE"/>
            </a:solidFill>
            <a:round/>
            <a:headEnd type="none" w="sm" len="sm"/>
            <a:tailEnd type="none" w="sm" len="sm"/>
          </a:ln>
          <a:effectLst/>
        </p:spPr>
        <p:txBody>
          <a:bodyPr lIns="58500" tIns="58500" rIns="58500" bIns="58500"/>
          <a:lstStyle/>
          <a:p>
            <a:pPr marL="0" marR="0" lvl="0" indent="0" algn="l" defTabSz="429814" rtl="0" eaLnBrk="1" fontAlgn="auto" latinLnBrk="0" hangingPunct="1">
              <a:lnSpc>
                <a:spcPct val="100000"/>
              </a:lnSpc>
              <a:spcBef>
                <a:spcPts val="0"/>
              </a:spcBef>
              <a:spcAft>
                <a:spcPts val="0"/>
              </a:spcAft>
              <a:buClrTx/>
              <a:buSzTx/>
              <a:buFontTx/>
              <a:buNone/>
              <a:tabLst/>
              <a:defRPr/>
            </a:pPr>
            <a:endParaRPr kumimoji="0" lang="en-GB" sz="1083" b="0" i="0" u="none" strike="noStrike" kern="1200" cap="none" spc="0" normalizeH="0" baseline="0" noProof="0" dirty="0">
              <a:ln>
                <a:noFill/>
              </a:ln>
              <a:solidFill>
                <a:prstClr val="black"/>
              </a:solidFill>
              <a:effectLst/>
              <a:uLnTx/>
              <a:uFillTx/>
              <a:latin typeface="KoPub돋움체 Medium"/>
              <a:ea typeface="KoPub돋움체 Medium"/>
              <a:cs typeface="Univers for KPMG"/>
            </a:endParaRPr>
          </a:p>
        </p:txBody>
      </p:sp>
      <p:sp>
        <p:nvSpPr>
          <p:cNvPr id="38" name="TextBox 37">
            <a:extLst>
              <a:ext uri="{FF2B5EF4-FFF2-40B4-BE49-F238E27FC236}">
                <a16:creationId xmlns:a16="http://schemas.microsoft.com/office/drawing/2014/main" id="{9D75CE03-03D8-85D2-9688-B449E8BFDAB7}"/>
              </a:ext>
            </a:extLst>
          </p:cNvPr>
          <p:cNvSpPr txBox="1"/>
          <p:nvPr/>
        </p:nvSpPr>
        <p:spPr>
          <a:xfrm>
            <a:off x="1053316" y="7446218"/>
            <a:ext cx="340944" cy="13269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1993</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39" name="TextBox 38">
            <a:extLst>
              <a:ext uri="{FF2B5EF4-FFF2-40B4-BE49-F238E27FC236}">
                <a16:creationId xmlns:a16="http://schemas.microsoft.com/office/drawing/2014/main" id="{34993F67-E388-6A5E-7106-22454256314B}"/>
              </a:ext>
            </a:extLst>
          </p:cNvPr>
          <p:cNvSpPr txBox="1"/>
          <p:nvPr/>
        </p:nvSpPr>
        <p:spPr>
          <a:xfrm>
            <a:off x="1748368" y="7455960"/>
            <a:ext cx="340944" cy="13269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1994</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40" name="TextBox 39">
            <a:extLst>
              <a:ext uri="{FF2B5EF4-FFF2-40B4-BE49-F238E27FC236}">
                <a16:creationId xmlns:a16="http://schemas.microsoft.com/office/drawing/2014/main" id="{D6242078-59BF-DEBF-18A7-509B8F5F0ADC}"/>
              </a:ext>
            </a:extLst>
          </p:cNvPr>
          <p:cNvSpPr txBox="1"/>
          <p:nvPr/>
        </p:nvSpPr>
        <p:spPr>
          <a:xfrm>
            <a:off x="2442246" y="7446218"/>
            <a:ext cx="340944" cy="13269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1995</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41" name="TextBox 40">
            <a:extLst>
              <a:ext uri="{FF2B5EF4-FFF2-40B4-BE49-F238E27FC236}">
                <a16:creationId xmlns:a16="http://schemas.microsoft.com/office/drawing/2014/main" id="{DFA9AACE-B51F-0A72-1B6A-0CA57D323BDC}"/>
              </a:ext>
            </a:extLst>
          </p:cNvPr>
          <p:cNvSpPr txBox="1"/>
          <p:nvPr/>
        </p:nvSpPr>
        <p:spPr>
          <a:xfrm>
            <a:off x="4585207" y="7464329"/>
            <a:ext cx="340944" cy="13269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2007</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42" name="TextBox 41">
            <a:extLst>
              <a:ext uri="{FF2B5EF4-FFF2-40B4-BE49-F238E27FC236}">
                <a16:creationId xmlns:a16="http://schemas.microsoft.com/office/drawing/2014/main" id="{EBEDFE5C-F0BF-D779-1870-06C654326CA4}"/>
              </a:ext>
            </a:extLst>
          </p:cNvPr>
          <p:cNvSpPr txBox="1"/>
          <p:nvPr/>
        </p:nvSpPr>
        <p:spPr>
          <a:xfrm>
            <a:off x="5260022" y="7464329"/>
            <a:ext cx="340944" cy="13269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2008</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sp>
        <p:nvSpPr>
          <p:cNvPr id="43" name="TextBox 42">
            <a:extLst>
              <a:ext uri="{FF2B5EF4-FFF2-40B4-BE49-F238E27FC236}">
                <a16:creationId xmlns:a16="http://schemas.microsoft.com/office/drawing/2014/main" id="{9340FFBC-A28D-ECEA-EABC-E0AB1BAD6DF7}"/>
              </a:ext>
            </a:extLst>
          </p:cNvPr>
          <p:cNvSpPr txBox="1"/>
          <p:nvPr/>
        </p:nvSpPr>
        <p:spPr>
          <a:xfrm>
            <a:off x="5934838" y="7481838"/>
            <a:ext cx="355867" cy="138499"/>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2010</a:t>
            </a:r>
            <a:r>
              <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a:t>
            </a:r>
          </a:p>
        </p:txBody>
      </p:sp>
      <p:cxnSp>
        <p:nvCxnSpPr>
          <p:cNvPr id="47" name="직선 연결선 46">
            <a:extLst>
              <a:ext uri="{FF2B5EF4-FFF2-40B4-BE49-F238E27FC236}">
                <a16:creationId xmlns:a16="http://schemas.microsoft.com/office/drawing/2014/main" id="{159D3F53-D3D2-6348-F343-31EF3664EEB3}"/>
              </a:ext>
            </a:extLst>
          </p:cNvPr>
          <p:cNvCxnSpPr>
            <a:cxnSpLocks/>
          </p:cNvCxnSpPr>
          <p:nvPr/>
        </p:nvCxnSpPr>
        <p:spPr>
          <a:xfrm flipV="1">
            <a:off x="1220685" y="7057128"/>
            <a:ext cx="0" cy="197364"/>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C4BAD3A-E720-2E74-9DA5-B4BC321B8863}"/>
              </a:ext>
            </a:extLst>
          </p:cNvPr>
          <p:cNvCxnSpPr>
            <a:cxnSpLocks/>
            <a:stCxn id="8" idx="0"/>
            <a:endCxn id="27" idx="3"/>
          </p:cNvCxnSpPr>
          <p:nvPr/>
        </p:nvCxnSpPr>
        <p:spPr>
          <a:xfrm flipV="1">
            <a:off x="1419144" y="7373509"/>
            <a:ext cx="450697" cy="330880"/>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9C9A7CC-81BD-C0BA-C337-65B9A483D3EF}"/>
              </a:ext>
            </a:extLst>
          </p:cNvPr>
          <p:cNvCxnSpPr>
            <a:cxnSpLocks/>
            <a:stCxn id="28" idx="0"/>
            <a:endCxn id="11" idx="2"/>
          </p:cNvCxnSpPr>
          <p:nvPr/>
        </p:nvCxnSpPr>
        <p:spPr>
          <a:xfrm flipV="1">
            <a:off x="2612719" y="6984297"/>
            <a:ext cx="879309" cy="273250"/>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61E92B28-3D28-B957-79FE-8F5A2DFAC2EC}"/>
              </a:ext>
            </a:extLst>
          </p:cNvPr>
          <p:cNvCxnSpPr>
            <a:cxnSpLocks/>
            <a:stCxn id="4" idx="0"/>
            <a:endCxn id="32" idx="4"/>
          </p:cNvCxnSpPr>
          <p:nvPr/>
        </p:nvCxnSpPr>
        <p:spPr>
          <a:xfrm flipV="1">
            <a:off x="3490938" y="7393084"/>
            <a:ext cx="1264741" cy="322455"/>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7BBA82D4-079D-BF7C-E533-A7380E998593}"/>
              </a:ext>
            </a:extLst>
          </p:cNvPr>
          <p:cNvCxnSpPr>
            <a:cxnSpLocks/>
            <a:stCxn id="14" idx="2"/>
            <a:endCxn id="33" idx="0"/>
          </p:cNvCxnSpPr>
          <p:nvPr/>
        </p:nvCxnSpPr>
        <p:spPr>
          <a:xfrm flipH="1">
            <a:off x="5434100" y="6984296"/>
            <a:ext cx="142426" cy="270196"/>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9C1DEC6-68DC-BC25-6FF4-FC5AE4528B2D}"/>
              </a:ext>
            </a:extLst>
          </p:cNvPr>
          <p:cNvCxnSpPr>
            <a:cxnSpLocks/>
            <a:stCxn id="34" idx="3"/>
            <a:endCxn id="22" idx="0"/>
          </p:cNvCxnSpPr>
          <p:nvPr/>
        </p:nvCxnSpPr>
        <p:spPr>
          <a:xfrm flipH="1">
            <a:off x="5582056" y="7372788"/>
            <a:ext cx="472105" cy="342752"/>
          </a:xfrm>
          <a:prstGeom prst="line">
            <a:avLst/>
          </a:prstGeom>
          <a:ln w="3175">
            <a:solidFill>
              <a:srgbClr val="098E7E"/>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F60F5F90-D43A-E813-2E51-3C5C072A4637}"/>
              </a:ext>
            </a:extLst>
          </p:cNvPr>
          <p:cNvCxnSpPr>
            <a:cxnSpLocks/>
          </p:cNvCxnSpPr>
          <p:nvPr/>
        </p:nvCxnSpPr>
        <p:spPr>
          <a:xfrm>
            <a:off x="1957388" y="1281113"/>
            <a:ext cx="0" cy="385694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4816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526394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1995</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등장한 아마존닷컴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이베이 등의 플랫폼 기업은 기존 오프라인에서 행해지던 커머스를 인터넷 상에서 이루어질 수 있도록 제공하는 방식으로 자사의 플랫폼을 구성하며 시장에 등장하였다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 등 검색 엔진 플랫폼과 아마존 등의 커머스형 플랫폼 기업으로 중심으로 집중되어 오던 플랫폼 시장에서 새로운 변화를 일으켰던 요소는 모바일 디바이스를 기반으로 한 인터넷 서비스의 확대이다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아이폰의 등장과 함께 모바일 디바이스로 접속하는 인터넷 시장의 확대는 새로운 디바이스와 연계한 플랫폼 기업의 부상 기회를 제공하였다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기존 플랫폼 시장의 강자였던 구글은 모바일 시장의 확대를 새로운 기회로 삼아 더욱 성장하였다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안드로이드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기반으로 자체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플랫폼의 연결성을 확대하여 플랫폼 시장내 지배력을 더욱 강화하였다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기존 데스크톱 기반 검색 플랫폼에서는 마이크로소프트 등 타사의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 구글 플랫폼으로 접속하는 방식이었던 반면</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자사의 안드로이드 모바일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활용하는 디바이스에서는 구글이 웹브라우저를 통한 접속 외에도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OS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자체에서 제공하는 다양한 경로로 플랫폼을 제공할 수 있도록 구현함에 따라 이용자와의 접점을 확대하였다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플랫폼 산업의 강자인 네이버도 모바일 환경에서의 플랫폼 시장 확대를 위하여 노력하였다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네이버는 자체 모바일 애플리케이션을 활용하여 이용자가 모바일 환경에서 쉽게 자사의 플랫폼을 활용할 수 있도록 제공하며 시장 영향력을 확대하였다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플랫폼 산업에서 모바일의 부상과 함께 급속도로 부상한 사업자는 카카오였다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모바일 메시징 서비스 카카오톡을 활용하여 시장에서 급속도록 영향력을 확대한 카카오는 다음과의 합병</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카카오톡 내 다양한 서비스를 제공하는 비즈니스 확대 전략을 통하여 플랫폼 시장의 주요 사업자로 자리하였다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시장에서도 텐센트 등의 플랫폼 기업이 모바일 메시징 서비스를 기반으로 모바일 환경에서 플랫폼 가치를 크게 강화하며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플랫폼 시장에서의 영향력을 확대하였다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09284" y="5099924"/>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아이폰의 등장과 함께 모바일 디바이스로 접속하는 인터넷 시장의 확대는 새로운 디바이스와 연계한 플랫폼 기업의 부상 기회를 제공</a:t>
            </a:r>
          </a:p>
        </p:txBody>
      </p:sp>
      <p:pic>
        <p:nvPicPr>
          <p:cNvPr id="8" name="그림 7" descr="사람, 정보기기, 전자 기기, 손톱이(가) 표시된 사진&#10;&#10;자동 생성된 설명">
            <a:extLst>
              <a:ext uri="{FF2B5EF4-FFF2-40B4-BE49-F238E27FC236}">
                <a16:creationId xmlns:a16="http://schemas.microsoft.com/office/drawing/2014/main" id="{8EDE3BF9-E43D-A033-9BE1-D6C3B8292AED}"/>
              </a:ext>
            </a:extLst>
          </p:cNvPr>
          <p:cNvPicPr>
            <a:picLocks noChangeAspect="1"/>
          </p:cNvPicPr>
          <p:nvPr/>
        </p:nvPicPr>
        <p:blipFill>
          <a:blip r:embed="rId3"/>
          <a:stretch>
            <a:fillRect/>
          </a:stretch>
        </p:blipFill>
        <p:spPr>
          <a:xfrm>
            <a:off x="1962233" y="6574441"/>
            <a:ext cx="4571918" cy="2820498"/>
          </a:xfrm>
          <a:prstGeom prst="rect">
            <a:avLst/>
          </a:prstGeom>
        </p:spPr>
      </p:pic>
      <p:cxnSp>
        <p:nvCxnSpPr>
          <p:cNvPr id="2" name="직선 연결선 1">
            <a:extLst>
              <a:ext uri="{FF2B5EF4-FFF2-40B4-BE49-F238E27FC236}">
                <a16:creationId xmlns:a16="http://schemas.microsoft.com/office/drawing/2014/main" id="{917A7FDE-FE56-7668-EE5B-F24B568FF467}"/>
              </a:ext>
            </a:extLst>
          </p:cNvPr>
          <p:cNvCxnSpPr>
            <a:cxnSpLocks/>
          </p:cNvCxnSpPr>
          <p:nvPr/>
        </p:nvCxnSpPr>
        <p:spPr>
          <a:xfrm>
            <a:off x="1957388" y="1281113"/>
            <a:ext cx="0" cy="511097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09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462388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3435444"/>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3867780"/>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의 등장은 </a:t>
            </a:r>
            <a:b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플랫폼 기업들에게 큰 변곡점이 될 수 있을지 주목</a:t>
            </a:r>
          </a:p>
        </p:txBody>
      </p:sp>
      <p:sp>
        <p:nvSpPr>
          <p:cNvPr id="2" name="Rectangle 5">
            <a:extLst>
              <a:ext uri="{FF2B5EF4-FFF2-40B4-BE49-F238E27FC236}">
                <a16:creationId xmlns:a16="http://schemas.microsoft.com/office/drawing/2014/main" id="{AD578411-DDB8-F815-9EDB-3339CD01084E}"/>
              </a:ext>
            </a:extLst>
          </p:cNvPr>
          <p:cNvSpPr>
            <a:spLocks noChangeArrowheads="1"/>
          </p:cNvSpPr>
          <p:nvPr/>
        </p:nvSpPr>
        <p:spPr bwMode="auto">
          <a:xfrm>
            <a:off x="2097088" y="1243535"/>
            <a:ext cx="4427537" cy="4340612"/>
          </a:xfrm>
          <a:prstGeom prst="rect">
            <a:avLst/>
          </a:prstGeom>
          <a:noFill/>
          <a:ln w="12700">
            <a:noFill/>
            <a:miter lim="800000"/>
            <a:headEnd/>
            <a:tailEnd/>
          </a:ln>
        </p:spPr>
        <p:txBody>
          <a:bodyPr lIns="0" tIns="0" rIns="0" bIns="44450">
            <a:spAutoFit/>
          </a:bodyP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빅테크 플랫폼 시장에 등장한 특이점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AI’</a:t>
            </a:r>
            <a:endPar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빅테크 플랫폼 시장은 웹브라우저 기반 인터넷의 확산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모바일 인터넷 서비스의 확산과 같은 주요 특이점을 만들었던 계기를 통하여 서비스를 확대한 사업자와 새롭게 등장하는 사업자 등 플랫폼 시장의 강자를 새롭게 창출하였다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등장은 플랫폼 기업들에게 또 다른 큰 변곡점이 될 수 있을지 주목되고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등장이 빅테크 플랫폼 시장에서 빠르게 영향을 준 분야는 검색 엔진이다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검색은 플랫폼 기업에서 더 많은 이용자를 유입하고 오랜 기간 플랫폼 내에 체류하도록 하여 네트워크 효과를 누릴 수 있게 하는 핵심 기능의 하나로 평가받는다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시가총액 상위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2, 3</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위인 플랫폼 기업 마이크로소프트와 알파벳</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 검색 엔진을 활용한 플랫폼을 운영하고 있으며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국내에서도 네이버</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카카오 등 대형 플랫폼 기업이 검색 엔진을 활용하여 높은 지배력을 보유하고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주어진 검색 결과를 읽고 이용자가 답을 찾던 기존 검색 엔진 활용 방식이 아닌</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다양한 정보를 읽고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해석 및 정리하여 이용자에게 답을 제시해 줄 수 있는 형태로 운영된다는 차이점이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개발 기업 오픈</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협업한 마이크로소프트가 가장 먼저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검색 엔진에 접목하였으며</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구글도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Bard</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활용하여 검색 엔진 기능을 강화하였다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검색 엔진 플랫폼 보유 기업 네이버와 카카오도 자체 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모델을 개발하여 검색 엔진 기능을 제공하는 플랫폼에 제공하기 위한 개발 계획을 발표하여</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생성형 </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기술을 빠르게 활용할 수 있도록 노력하고 있다</a:t>
            </a:r>
            <a:r>
              <a:rPr kumimoji="0" lang="en-US" altLang="ko-KR" sz="10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grpSp>
        <p:nvGrpSpPr>
          <p:cNvPr id="4" name="그룹 3">
            <a:extLst>
              <a:ext uri="{FF2B5EF4-FFF2-40B4-BE49-F238E27FC236}">
                <a16:creationId xmlns:a16="http://schemas.microsoft.com/office/drawing/2014/main" id="{C66D03DE-8B21-593C-042E-806BAF3F68C1}"/>
              </a:ext>
            </a:extLst>
          </p:cNvPr>
          <p:cNvGrpSpPr/>
          <p:nvPr/>
        </p:nvGrpSpPr>
        <p:grpSpPr>
          <a:xfrm>
            <a:off x="1874838" y="6209706"/>
            <a:ext cx="3946675" cy="2782365"/>
            <a:chOff x="1298313" y="6645787"/>
            <a:chExt cx="3856021" cy="2729386"/>
          </a:xfrm>
        </p:grpSpPr>
        <p:grpSp>
          <p:nvGrpSpPr>
            <p:cNvPr id="5" name="그룹 4">
              <a:extLst>
                <a:ext uri="{FF2B5EF4-FFF2-40B4-BE49-F238E27FC236}">
                  <a16:creationId xmlns:a16="http://schemas.microsoft.com/office/drawing/2014/main" id="{543E5813-7933-C24B-ACD9-9ACCC8AB2BBC}"/>
                </a:ext>
              </a:extLst>
            </p:cNvPr>
            <p:cNvGrpSpPr/>
            <p:nvPr/>
          </p:nvGrpSpPr>
          <p:grpSpPr>
            <a:xfrm rot="1232001">
              <a:off x="1298313" y="6653990"/>
              <a:ext cx="2014973" cy="1795218"/>
              <a:chOff x="6728750" y="2759594"/>
              <a:chExt cx="1742760" cy="1287572"/>
            </a:xfrm>
          </p:grpSpPr>
          <p:grpSp>
            <p:nvGrpSpPr>
              <p:cNvPr id="36" name="그룹 35">
                <a:extLst>
                  <a:ext uri="{FF2B5EF4-FFF2-40B4-BE49-F238E27FC236}">
                    <a16:creationId xmlns:a16="http://schemas.microsoft.com/office/drawing/2014/main" id="{93B95E46-BC2E-C2A1-F8B2-A8EE1D51E6D9}"/>
                  </a:ext>
                </a:extLst>
              </p:cNvPr>
              <p:cNvGrpSpPr/>
              <p:nvPr/>
            </p:nvGrpSpPr>
            <p:grpSpPr>
              <a:xfrm rot="20920375">
                <a:off x="6728750" y="2759594"/>
                <a:ext cx="1742760" cy="1287572"/>
                <a:chOff x="4198479" y="2578983"/>
                <a:chExt cx="2438024" cy="1626197"/>
              </a:xfrm>
            </p:grpSpPr>
            <p:sp>
              <p:nvSpPr>
                <p:cNvPr id="38" name="직사각형 76">
                  <a:extLst>
                    <a:ext uri="{FF2B5EF4-FFF2-40B4-BE49-F238E27FC236}">
                      <a16:creationId xmlns:a16="http://schemas.microsoft.com/office/drawing/2014/main" id="{8BD5AB57-2075-6349-BC3A-DB71C7C5D0B1}"/>
                    </a:ext>
                  </a:extLst>
                </p:cNvPr>
                <p:cNvSpPr/>
                <p:nvPr/>
              </p:nvSpPr>
              <p:spPr bwMode="ltGray">
                <a:xfrm>
                  <a:off x="4198479" y="2578983"/>
                  <a:ext cx="2378020" cy="1553262"/>
                </a:xfrm>
                <a:prstGeom prst="rect">
                  <a:avLst/>
                </a:prstGeom>
                <a:solidFill>
                  <a:srgbClr val="FFFFFF"/>
                </a:solidFill>
                <a:ln w="3175" cap="flat" cmpd="sng" algn="ctr">
                  <a:solidFill>
                    <a:schemeClr val="bg1">
                      <a:lumMod val="75000"/>
                    </a:schemeClr>
                  </a:solidFill>
                  <a:prstDash val="solid"/>
                </a:ln>
                <a:effectLst/>
              </p:spPr>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39" name="직선 연결선 77">
                  <a:extLst>
                    <a:ext uri="{FF2B5EF4-FFF2-40B4-BE49-F238E27FC236}">
                      <a16:creationId xmlns:a16="http://schemas.microsoft.com/office/drawing/2014/main" id="{F94B2A7E-3CA0-56B7-D047-D4FB0BCC0CCF}"/>
                    </a:ext>
                  </a:extLst>
                </p:cNvPr>
                <p:cNvCxnSpPr>
                  <a:cxnSpLocks/>
                </p:cNvCxnSpPr>
                <p:nvPr/>
              </p:nvCxnSpPr>
              <p:spPr>
                <a:xfrm rot="21047624">
                  <a:off x="4264067" y="2939216"/>
                  <a:ext cx="2149126" cy="289926"/>
                </a:xfrm>
                <a:prstGeom prst="line">
                  <a:avLst/>
                </a:prstGeom>
                <a:noFill/>
                <a:ln w="38100" cap="flat" cmpd="thinThick" algn="ctr">
                  <a:solidFill>
                    <a:srgbClr val="000000">
                      <a:lumMod val="50000"/>
                      <a:lumOff val="50000"/>
                    </a:srgbClr>
                  </a:solidFill>
                  <a:prstDash val="solid"/>
                </a:ln>
                <a:effectLst/>
              </p:spPr>
            </p:cxnSp>
            <p:sp>
              <p:nvSpPr>
                <p:cNvPr id="40" name="직사각형 79">
                  <a:extLst>
                    <a:ext uri="{FF2B5EF4-FFF2-40B4-BE49-F238E27FC236}">
                      <a16:creationId xmlns:a16="http://schemas.microsoft.com/office/drawing/2014/main" id="{8B296C3C-5BEF-834D-AFD1-14754E85F193}"/>
                    </a:ext>
                  </a:extLst>
                </p:cNvPr>
                <p:cNvSpPr/>
                <p:nvPr/>
              </p:nvSpPr>
              <p:spPr>
                <a:xfrm>
                  <a:off x="4225311" y="2580051"/>
                  <a:ext cx="2411192" cy="35366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AI</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가 찾아주는 ‘챗</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GPT’ </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등장</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b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구글의 검색 독점시대 저무나</a:t>
                  </a:r>
                </a:p>
              </p:txBody>
            </p:sp>
            <p:grpSp>
              <p:nvGrpSpPr>
                <p:cNvPr id="41" name="그룹 19">
                  <a:extLst>
                    <a:ext uri="{FF2B5EF4-FFF2-40B4-BE49-F238E27FC236}">
                      <a16:creationId xmlns:a16="http://schemas.microsoft.com/office/drawing/2014/main" id="{8FF18AF6-3F5B-5AB4-4243-70C201E88AEC}"/>
                    </a:ext>
                  </a:extLst>
                </p:cNvPr>
                <p:cNvGrpSpPr/>
                <p:nvPr/>
              </p:nvGrpSpPr>
              <p:grpSpPr>
                <a:xfrm rot="21558824">
                  <a:off x="4199223" y="4037786"/>
                  <a:ext cx="2304803" cy="167394"/>
                  <a:chOff x="6788200" y="6215120"/>
                  <a:chExt cx="2711901" cy="239845"/>
                </a:xfrm>
                <a:solidFill>
                  <a:srgbClr val="808080">
                    <a:lumMod val="95000"/>
                  </a:srgbClr>
                </a:solidFill>
              </p:grpSpPr>
              <p:pic>
                <p:nvPicPr>
                  <p:cNvPr id="43" name="Picture 368">
                    <a:extLst>
                      <a:ext uri="{FF2B5EF4-FFF2-40B4-BE49-F238E27FC236}">
                        <a16:creationId xmlns:a16="http://schemas.microsoft.com/office/drawing/2014/main" id="{612927DD-5204-E2AD-C550-ED362DC132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422113" y="6225282"/>
                    <a:ext cx="807486" cy="175423"/>
                  </a:xfrm>
                  <a:prstGeom prst="rect">
                    <a:avLst/>
                  </a:prstGeom>
                  <a:solidFill>
                    <a:srgbClr val="FFFFCC"/>
                  </a:solidFill>
                  <a:ln w="3175">
                    <a:noFill/>
                  </a:ln>
                  <a:effectLst/>
                </p:spPr>
              </p:pic>
              <p:pic>
                <p:nvPicPr>
                  <p:cNvPr id="44" name="Picture 369">
                    <a:extLst>
                      <a:ext uri="{FF2B5EF4-FFF2-40B4-BE49-F238E27FC236}">
                        <a16:creationId xmlns:a16="http://schemas.microsoft.com/office/drawing/2014/main" id="{4E37EEAA-3ABD-FED4-665E-F8C3395889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88200" y="6258655"/>
                    <a:ext cx="763044" cy="175423"/>
                  </a:xfrm>
                  <a:prstGeom prst="rect">
                    <a:avLst/>
                  </a:prstGeom>
                  <a:solidFill>
                    <a:srgbClr val="FFFFCC"/>
                  </a:solidFill>
                  <a:ln w="3175">
                    <a:noFill/>
                  </a:ln>
                  <a:effectLst/>
                </p:spPr>
              </p:pic>
              <p:pic>
                <p:nvPicPr>
                  <p:cNvPr id="45" name="Picture 368">
                    <a:extLst>
                      <a:ext uri="{FF2B5EF4-FFF2-40B4-BE49-F238E27FC236}">
                        <a16:creationId xmlns:a16="http://schemas.microsoft.com/office/drawing/2014/main" id="{9FD77402-CDBB-21D4-29E6-728CD55CFA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478209" y="6234929"/>
                    <a:ext cx="673838" cy="206375"/>
                  </a:xfrm>
                  <a:prstGeom prst="rect">
                    <a:avLst/>
                  </a:prstGeom>
                  <a:solidFill>
                    <a:srgbClr val="FFFFCC"/>
                  </a:solidFill>
                  <a:ln w="3175">
                    <a:noFill/>
                  </a:ln>
                  <a:effectLst/>
                </p:spPr>
              </p:pic>
              <p:pic>
                <p:nvPicPr>
                  <p:cNvPr id="46" name="Picture 369">
                    <a:extLst>
                      <a:ext uri="{FF2B5EF4-FFF2-40B4-BE49-F238E27FC236}">
                        <a16:creationId xmlns:a16="http://schemas.microsoft.com/office/drawing/2014/main" id="{C513D883-F02D-5BF0-8E44-855683A27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993202" y="6215120"/>
                    <a:ext cx="840975" cy="206375"/>
                  </a:xfrm>
                  <a:prstGeom prst="rect">
                    <a:avLst/>
                  </a:prstGeom>
                  <a:solidFill>
                    <a:srgbClr val="FFFFCC"/>
                  </a:solidFill>
                  <a:ln w="3175">
                    <a:noFill/>
                  </a:ln>
                  <a:effectLst/>
                </p:spPr>
              </p:pic>
              <p:pic>
                <p:nvPicPr>
                  <p:cNvPr id="47" name="Picture 368">
                    <a:extLst>
                      <a:ext uri="{FF2B5EF4-FFF2-40B4-BE49-F238E27FC236}">
                        <a16:creationId xmlns:a16="http://schemas.microsoft.com/office/drawing/2014/main" id="{99A151DD-0D58-4116-264E-FAD4BA0357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67762" y="6250046"/>
                    <a:ext cx="832339" cy="204919"/>
                  </a:xfrm>
                  <a:prstGeom prst="rect">
                    <a:avLst/>
                  </a:prstGeom>
                  <a:solidFill>
                    <a:srgbClr val="FFFFCC"/>
                  </a:solidFill>
                  <a:ln w="3175">
                    <a:noFill/>
                  </a:ln>
                  <a:effectLst/>
                </p:spPr>
              </p:pic>
            </p:grpSp>
            <p:sp>
              <p:nvSpPr>
                <p:cNvPr id="42" name="TextBox 41">
                  <a:extLst>
                    <a:ext uri="{FF2B5EF4-FFF2-40B4-BE49-F238E27FC236}">
                      <a16:creationId xmlns:a16="http://schemas.microsoft.com/office/drawing/2014/main" id="{C69EA5E8-ED89-8971-93B0-51AB492BB3C8}"/>
                    </a:ext>
                  </a:extLst>
                </p:cNvPr>
                <p:cNvSpPr txBox="1"/>
                <p:nvPr/>
              </p:nvSpPr>
              <p:spPr>
                <a:xfrm>
                  <a:off x="5018065" y="2879830"/>
                  <a:ext cx="1497635" cy="186330"/>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중앙일보</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2023.01.03</a:t>
                  </a:r>
                  <a:endPar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endParaRPr>
                </a:p>
              </p:txBody>
            </p:sp>
          </p:grpSp>
          <p:sp>
            <p:nvSpPr>
              <p:cNvPr id="37" name="직사각형 78">
                <a:extLst>
                  <a:ext uri="{FF2B5EF4-FFF2-40B4-BE49-F238E27FC236}">
                    <a16:creationId xmlns:a16="http://schemas.microsoft.com/office/drawing/2014/main" id="{79825A4E-C0DA-33CC-E163-BCF555CBA536}"/>
                  </a:ext>
                </a:extLst>
              </p:cNvPr>
              <p:cNvSpPr/>
              <p:nvPr/>
            </p:nvSpPr>
            <p:spPr>
              <a:xfrm rot="20994699">
                <a:off x="6776306" y="3173600"/>
                <a:ext cx="1544883" cy="827424"/>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워싱턴포스트에 따르면</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미국 고등학생이나 대학생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중에 보고서 작성이나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문제풀이에 챗</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GPT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를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활용하는 경우가 늘고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있다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en-US" altLang="ko-KR" sz="700" b="0" i="0" u="none" strike="noStrike" kern="0" cap="none" spc="0" normalizeH="0" baseline="0" noProof="0" dirty="0">
                    <a:ln>
                      <a:noFill/>
                    </a:ln>
                    <a:solidFill>
                      <a:srgbClr val="999999">
                        <a:lumMod val="50000"/>
                      </a:srgbClr>
                    </a:solidFill>
                    <a:effectLst/>
                    <a:uLnTx/>
                    <a:uFillTx/>
                    <a:latin typeface="맑은 고딕" panose="020B0503020000020004" pitchFamily="50" charset="-127"/>
                    <a:ea typeface="맑은 고딕" panose="020B0503020000020004" pitchFamily="50" charset="-127"/>
                    <a:cs typeface="Arial" pitchFamily="34" charset="0"/>
                  </a:rPr>
                  <a: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이렇게 챗</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GPT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가 빠르게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확산하면서 검색엔진을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대체할 것이란 전망도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나온다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p>
            </p:txBody>
          </p:sp>
        </p:grpSp>
        <p:grpSp>
          <p:nvGrpSpPr>
            <p:cNvPr id="6" name="그룹 5">
              <a:extLst>
                <a:ext uri="{FF2B5EF4-FFF2-40B4-BE49-F238E27FC236}">
                  <a16:creationId xmlns:a16="http://schemas.microsoft.com/office/drawing/2014/main" id="{66B47A41-B9E8-997E-0D92-9B4700B52319}"/>
                </a:ext>
              </a:extLst>
            </p:cNvPr>
            <p:cNvGrpSpPr/>
            <p:nvPr/>
          </p:nvGrpSpPr>
          <p:grpSpPr>
            <a:xfrm rot="20027659">
              <a:off x="3299609" y="6645787"/>
              <a:ext cx="1854725" cy="1713618"/>
              <a:chOff x="6972613" y="2548247"/>
              <a:chExt cx="2244127" cy="1625166"/>
            </a:xfrm>
          </p:grpSpPr>
          <p:grpSp>
            <p:nvGrpSpPr>
              <p:cNvPr id="20" name="그룹 24">
                <a:extLst>
                  <a:ext uri="{FF2B5EF4-FFF2-40B4-BE49-F238E27FC236}">
                    <a16:creationId xmlns:a16="http://schemas.microsoft.com/office/drawing/2014/main" id="{572E6B6A-1BBF-31F2-0F47-56701DEA640E}"/>
                  </a:ext>
                </a:extLst>
              </p:cNvPr>
              <p:cNvGrpSpPr/>
              <p:nvPr/>
            </p:nvGrpSpPr>
            <p:grpSpPr>
              <a:xfrm rot="809337">
                <a:off x="6972613" y="2548247"/>
                <a:ext cx="2220867" cy="1625166"/>
                <a:chOff x="5842808" y="4394763"/>
                <a:chExt cx="2367679" cy="1631899"/>
              </a:xfrm>
            </p:grpSpPr>
            <p:sp>
              <p:nvSpPr>
                <p:cNvPr id="22" name="직사각형 76">
                  <a:extLst>
                    <a:ext uri="{FF2B5EF4-FFF2-40B4-BE49-F238E27FC236}">
                      <a16:creationId xmlns:a16="http://schemas.microsoft.com/office/drawing/2014/main" id="{E9F18AED-80C3-4D54-863C-CE22C65286E1}"/>
                    </a:ext>
                  </a:extLst>
                </p:cNvPr>
                <p:cNvSpPr/>
                <p:nvPr/>
              </p:nvSpPr>
              <p:spPr bwMode="ltGray">
                <a:xfrm rot="7948">
                  <a:off x="5852897" y="4394763"/>
                  <a:ext cx="2357590" cy="1559698"/>
                </a:xfrm>
                <a:prstGeom prst="rect">
                  <a:avLst/>
                </a:prstGeom>
                <a:solidFill>
                  <a:srgbClr val="FFFFFF"/>
                </a:solidFill>
                <a:ln w="3175" cap="flat" cmpd="sng" algn="ctr">
                  <a:solidFill>
                    <a:schemeClr val="bg1">
                      <a:lumMod val="75000"/>
                    </a:schemeClr>
                  </a:solidFill>
                  <a:prstDash val="solid"/>
                </a:ln>
                <a:effectLst/>
              </p:spPr>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23" name="직선 연결선 77">
                  <a:extLst>
                    <a:ext uri="{FF2B5EF4-FFF2-40B4-BE49-F238E27FC236}">
                      <a16:creationId xmlns:a16="http://schemas.microsoft.com/office/drawing/2014/main" id="{8F8634D5-4169-1D1F-FD4C-524974519852}"/>
                    </a:ext>
                  </a:extLst>
                </p:cNvPr>
                <p:cNvCxnSpPr>
                  <a:cxnSpLocks/>
                </p:cNvCxnSpPr>
                <p:nvPr/>
              </p:nvCxnSpPr>
              <p:spPr>
                <a:xfrm rot="763004" flipV="1">
                  <a:off x="6041980" y="4775463"/>
                  <a:ext cx="2038765" cy="316377"/>
                </a:xfrm>
                <a:prstGeom prst="line">
                  <a:avLst/>
                </a:prstGeom>
                <a:noFill/>
                <a:ln w="38100" cap="flat" cmpd="thinThick" algn="ctr">
                  <a:solidFill>
                    <a:srgbClr val="000000">
                      <a:lumMod val="50000"/>
                      <a:lumOff val="50000"/>
                    </a:srgbClr>
                  </a:solidFill>
                  <a:prstDash val="solid"/>
                </a:ln>
                <a:effectLst/>
              </p:spPr>
            </p:cxnSp>
            <p:sp>
              <p:nvSpPr>
                <p:cNvPr id="24" name="직사각형 78">
                  <a:extLst>
                    <a:ext uri="{FF2B5EF4-FFF2-40B4-BE49-F238E27FC236}">
                      <a16:creationId xmlns:a16="http://schemas.microsoft.com/office/drawing/2014/main" id="{134FEA6E-0CFD-416B-F793-5B7D4500BD37}"/>
                    </a:ext>
                  </a:extLst>
                </p:cNvPr>
                <p:cNvSpPr/>
                <p:nvPr/>
              </p:nvSpPr>
              <p:spPr>
                <a:xfrm rot="28041">
                  <a:off x="5900424" y="4957702"/>
                  <a:ext cx="2304071" cy="760104"/>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글로벌 숏폼 플랫폼 틱톡과 유명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사회관계망서비스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(SNS)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인스타그램에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이어 생성형 인공지능</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(AI)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챗봇인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챗</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GPT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의 등장으로 글로벌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검색 시장이 대변혁기를 </a:t>
                  </a:r>
                  <a:b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맞이했다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p>
              </p:txBody>
            </p:sp>
            <p:sp>
              <p:nvSpPr>
                <p:cNvPr id="25" name="직사각형 79">
                  <a:extLst>
                    <a:ext uri="{FF2B5EF4-FFF2-40B4-BE49-F238E27FC236}">
                      <a16:creationId xmlns:a16="http://schemas.microsoft.com/office/drawing/2014/main" id="{BA601325-E537-D636-9E1F-63851C5923CA}"/>
                    </a:ext>
                  </a:extLst>
                </p:cNvPr>
                <p:cNvSpPr/>
                <p:nvPr/>
              </p:nvSpPr>
              <p:spPr>
                <a:xfrm rot="7948">
                  <a:off x="5884939" y="4424466"/>
                  <a:ext cx="2271715" cy="371809"/>
                </a:xfrm>
                <a:prstGeom prst="rect">
                  <a:avLst/>
                </a:prstGeom>
              </p:spPr>
              <p:txBody>
                <a:bodyPr wrap="square" lIns="7200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이제 </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MZ </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검색창은 챗</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GPT … </a:t>
                  </a:r>
                  <a:b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b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비상 걸린 포털</a:t>
                  </a:r>
                </a:p>
              </p:txBody>
            </p:sp>
            <p:grpSp>
              <p:nvGrpSpPr>
                <p:cNvPr id="26" name="그룹 19">
                  <a:extLst>
                    <a:ext uri="{FF2B5EF4-FFF2-40B4-BE49-F238E27FC236}">
                      <a16:creationId xmlns:a16="http://schemas.microsoft.com/office/drawing/2014/main" id="{3D234EF7-479E-7B13-0466-7FE5FD1ABE99}"/>
                    </a:ext>
                  </a:extLst>
                </p:cNvPr>
                <p:cNvGrpSpPr/>
                <p:nvPr/>
              </p:nvGrpSpPr>
              <p:grpSpPr>
                <a:xfrm rot="7948">
                  <a:off x="5842808" y="5858572"/>
                  <a:ext cx="2285005" cy="168090"/>
                  <a:chOff x="6788200" y="6215120"/>
                  <a:chExt cx="2711901" cy="239845"/>
                </a:xfrm>
                <a:solidFill>
                  <a:srgbClr val="808080">
                    <a:lumMod val="95000"/>
                  </a:srgbClr>
                </a:solidFill>
              </p:grpSpPr>
              <p:pic>
                <p:nvPicPr>
                  <p:cNvPr id="27" name="Picture 368">
                    <a:extLst>
                      <a:ext uri="{FF2B5EF4-FFF2-40B4-BE49-F238E27FC236}">
                        <a16:creationId xmlns:a16="http://schemas.microsoft.com/office/drawing/2014/main" id="{B50801EA-8447-D7A8-9802-AD9C3A389B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422113" y="6225282"/>
                    <a:ext cx="807486" cy="175423"/>
                  </a:xfrm>
                  <a:prstGeom prst="rect">
                    <a:avLst/>
                  </a:prstGeom>
                  <a:solidFill>
                    <a:srgbClr val="FFFFCC"/>
                  </a:solidFill>
                  <a:ln w="3175">
                    <a:noFill/>
                  </a:ln>
                  <a:effectLst/>
                </p:spPr>
              </p:pic>
              <p:pic>
                <p:nvPicPr>
                  <p:cNvPr id="28" name="Picture 369">
                    <a:extLst>
                      <a:ext uri="{FF2B5EF4-FFF2-40B4-BE49-F238E27FC236}">
                        <a16:creationId xmlns:a16="http://schemas.microsoft.com/office/drawing/2014/main" id="{72682200-FD00-A39D-008F-0919E7E376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88200" y="6258655"/>
                    <a:ext cx="763044" cy="175423"/>
                  </a:xfrm>
                  <a:prstGeom prst="rect">
                    <a:avLst/>
                  </a:prstGeom>
                  <a:solidFill>
                    <a:srgbClr val="FFFFCC"/>
                  </a:solidFill>
                  <a:ln w="3175">
                    <a:noFill/>
                  </a:ln>
                  <a:effectLst/>
                </p:spPr>
              </p:pic>
              <p:pic>
                <p:nvPicPr>
                  <p:cNvPr id="32" name="Picture 368">
                    <a:extLst>
                      <a:ext uri="{FF2B5EF4-FFF2-40B4-BE49-F238E27FC236}">
                        <a16:creationId xmlns:a16="http://schemas.microsoft.com/office/drawing/2014/main" id="{1452DE95-CD7D-3055-FA3B-D9DAD166D2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478209" y="6234929"/>
                    <a:ext cx="673838" cy="206375"/>
                  </a:xfrm>
                  <a:prstGeom prst="rect">
                    <a:avLst/>
                  </a:prstGeom>
                  <a:solidFill>
                    <a:srgbClr val="FFFFCC"/>
                  </a:solidFill>
                  <a:ln w="3175">
                    <a:noFill/>
                  </a:ln>
                  <a:effectLst/>
                </p:spPr>
              </p:pic>
              <p:pic>
                <p:nvPicPr>
                  <p:cNvPr id="33" name="Picture 369">
                    <a:extLst>
                      <a:ext uri="{FF2B5EF4-FFF2-40B4-BE49-F238E27FC236}">
                        <a16:creationId xmlns:a16="http://schemas.microsoft.com/office/drawing/2014/main" id="{D94238C0-22D3-C02D-B129-1F4EC5322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993202" y="6215120"/>
                    <a:ext cx="840975" cy="206375"/>
                  </a:xfrm>
                  <a:prstGeom prst="rect">
                    <a:avLst/>
                  </a:prstGeom>
                  <a:solidFill>
                    <a:srgbClr val="FFFFCC"/>
                  </a:solidFill>
                  <a:ln w="3175">
                    <a:noFill/>
                  </a:ln>
                  <a:effectLst/>
                </p:spPr>
              </p:pic>
              <p:pic>
                <p:nvPicPr>
                  <p:cNvPr id="34" name="Picture 368">
                    <a:extLst>
                      <a:ext uri="{FF2B5EF4-FFF2-40B4-BE49-F238E27FC236}">
                        <a16:creationId xmlns:a16="http://schemas.microsoft.com/office/drawing/2014/main" id="{63F90011-BEE0-EBAA-7B5C-F90C92FEE1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67762" y="6250046"/>
                    <a:ext cx="832339" cy="204919"/>
                  </a:xfrm>
                  <a:prstGeom prst="rect">
                    <a:avLst/>
                  </a:prstGeom>
                  <a:solidFill>
                    <a:srgbClr val="FFFFCC"/>
                  </a:solidFill>
                  <a:ln w="3175">
                    <a:noFill/>
                  </a:ln>
                  <a:effectLst/>
                </p:spPr>
              </p:pic>
            </p:grpSp>
          </p:grpSp>
          <p:sp>
            <p:nvSpPr>
              <p:cNvPr id="21" name="TextBox 20">
                <a:extLst>
                  <a:ext uri="{FF2B5EF4-FFF2-40B4-BE49-F238E27FC236}">
                    <a16:creationId xmlns:a16="http://schemas.microsoft.com/office/drawing/2014/main" id="{A4260C4D-5C0F-B28A-1B2B-AF6F917EC1A9}"/>
                  </a:ext>
                </a:extLst>
              </p:cNvPr>
              <p:cNvSpPr txBox="1"/>
              <p:nvPr/>
            </p:nvSpPr>
            <p:spPr>
              <a:xfrm rot="876159">
                <a:off x="7695055" y="2960726"/>
                <a:ext cx="1521685" cy="195080"/>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매일경제</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a:t>
                </a: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2023.05.03</a:t>
                </a:r>
                <a:endPar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endParaRPr>
              </a:p>
            </p:txBody>
          </p:sp>
        </p:grpSp>
        <p:grpSp>
          <p:nvGrpSpPr>
            <p:cNvPr id="7" name="그룹 6">
              <a:extLst>
                <a:ext uri="{FF2B5EF4-FFF2-40B4-BE49-F238E27FC236}">
                  <a16:creationId xmlns:a16="http://schemas.microsoft.com/office/drawing/2014/main" id="{1EB227ED-BAC9-3B3E-9549-BE2244D1B802}"/>
                </a:ext>
              </a:extLst>
            </p:cNvPr>
            <p:cNvGrpSpPr/>
            <p:nvPr/>
          </p:nvGrpSpPr>
          <p:grpSpPr>
            <a:xfrm rot="177183">
              <a:off x="2075922" y="7662045"/>
              <a:ext cx="2489819" cy="1713128"/>
              <a:chOff x="6972597" y="2548334"/>
              <a:chExt cx="2256447" cy="1624703"/>
            </a:xfrm>
          </p:grpSpPr>
          <p:grpSp>
            <p:nvGrpSpPr>
              <p:cNvPr id="8" name="그룹 24">
                <a:extLst>
                  <a:ext uri="{FF2B5EF4-FFF2-40B4-BE49-F238E27FC236}">
                    <a16:creationId xmlns:a16="http://schemas.microsoft.com/office/drawing/2014/main" id="{D07B8246-D35B-B30E-7C93-EE0550F47D3C}"/>
                  </a:ext>
                </a:extLst>
              </p:cNvPr>
              <p:cNvGrpSpPr/>
              <p:nvPr/>
            </p:nvGrpSpPr>
            <p:grpSpPr>
              <a:xfrm rot="809337">
                <a:off x="6972597" y="2548334"/>
                <a:ext cx="2217615" cy="1624703"/>
                <a:chOff x="5842808" y="4395230"/>
                <a:chExt cx="2364212" cy="1631432"/>
              </a:xfrm>
            </p:grpSpPr>
            <p:sp>
              <p:nvSpPr>
                <p:cNvPr id="10" name="직사각형 76">
                  <a:extLst>
                    <a:ext uri="{FF2B5EF4-FFF2-40B4-BE49-F238E27FC236}">
                      <a16:creationId xmlns:a16="http://schemas.microsoft.com/office/drawing/2014/main" id="{0E86B3F4-BF95-6224-E6EB-4CCF127F0CE4}"/>
                    </a:ext>
                  </a:extLst>
                </p:cNvPr>
                <p:cNvSpPr/>
                <p:nvPr/>
              </p:nvSpPr>
              <p:spPr bwMode="ltGray">
                <a:xfrm rot="7948">
                  <a:off x="5848665" y="4395230"/>
                  <a:ext cx="2357590" cy="1559698"/>
                </a:xfrm>
                <a:prstGeom prst="rect">
                  <a:avLst/>
                </a:prstGeom>
                <a:solidFill>
                  <a:srgbClr val="FFFFFF"/>
                </a:solidFill>
                <a:ln w="3175" cap="flat" cmpd="sng" algn="ctr">
                  <a:solidFill>
                    <a:schemeClr val="bg1">
                      <a:lumMod val="75000"/>
                    </a:schemeClr>
                  </a:solidFill>
                  <a:prstDash val="solid"/>
                </a:ln>
                <a:effectLst/>
              </p:spPr>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ko-KR" altLang="en-US" sz="14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1" name="직선 연결선 77">
                  <a:extLst>
                    <a:ext uri="{FF2B5EF4-FFF2-40B4-BE49-F238E27FC236}">
                      <a16:creationId xmlns:a16="http://schemas.microsoft.com/office/drawing/2014/main" id="{C0014B70-8A91-22E2-A245-376031C81E8C}"/>
                    </a:ext>
                  </a:extLst>
                </p:cNvPr>
                <p:cNvCxnSpPr/>
                <p:nvPr/>
              </p:nvCxnSpPr>
              <p:spPr>
                <a:xfrm rot="21063788">
                  <a:off x="5967118" y="4738433"/>
                  <a:ext cx="2112912" cy="336708"/>
                </a:xfrm>
                <a:prstGeom prst="line">
                  <a:avLst/>
                </a:prstGeom>
                <a:noFill/>
                <a:ln w="38100" cap="flat" cmpd="thinThick" algn="ctr">
                  <a:solidFill>
                    <a:srgbClr val="000000">
                      <a:lumMod val="50000"/>
                      <a:lumOff val="50000"/>
                    </a:srgbClr>
                  </a:solidFill>
                  <a:prstDash val="solid"/>
                </a:ln>
                <a:effectLst/>
              </p:spPr>
            </p:cxnSp>
            <p:sp>
              <p:nvSpPr>
                <p:cNvPr id="12" name="직사각형 78">
                  <a:extLst>
                    <a:ext uri="{FF2B5EF4-FFF2-40B4-BE49-F238E27FC236}">
                      <a16:creationId xmlns:a16="http://schemas.microsoft.com/office/drawing/2014/main" id="{16C2D524-2149-4B11-373C-D3A7B57147A2}"/>
                    </a:ext>
                  </a:extLst>
                </p:cNvPr>
                <p:cNvSpPr/>
                <p:nvPr/>
              </p:nvSpPr>
              <p:spPr>
                <a:xfrm rot="34226">
                  <a:off x="5848022" y="5004333"/>
                  <a:ext cx="2304070" cy="745631"/>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네이버는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24</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일 오전 서울 강남구 삼성동 그랜드인터컨티넨탈 서울파르나스에서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팀 네이버 콘퍼런스 단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23'</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를 개최하고 새로운 초거대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AI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하이퍼클로바</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X'</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를 소개했다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하이퍼클로바</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X</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는 인간의 뇌에 가깝게 대량의 데이터를 학습하고 추론까지 가능한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AI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모델로</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네이버가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2021</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년 공개한 </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하이퍼클로바</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ko-KR" altLang="en-US"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의 업그레이드 버전이다</a:t>
                  </a:r>
                  <a:r>
                    <a:rPr kumimoji="0" lang="en-US" altLang="ko-KR" sz="700" b="0" i="0" u="none" strike="noStrike" kern="0" cap="none" spc="0" normalizeH="0" baseline="0" noProof="0" dirty="0">
                      <a:ln>
                        <a:noFill/>
                      </a:ln>
                      <a:solidFill>
                        <a:srgbClr val="999999">
                          <a:lumMod val="50000"/>
                        </a:srgbClr>
                      </a:solidFill>
                      <a:effectLst/>
                      <a:uLnTx/>
                      <a:uFillTx/>
                      <a:latin typeface="KoPub돋움체 Medium" panose="02020603020101020101" pitchFamily="18" charset="-127"/>
                      <a:ea typeface="KoPub돋움체 Medium" panose="02020603020101020101" pitchFamily="18" charset="-127"/>
                      <a:cs typeface="Arial" pitchFamily="34" charset="0"/>
                    </a:rPr>
                    <a:t>. </a:t>
                  </a:r>
                </a:p>
              </p:txBody>
            </p:sp>
            <p:sp>
              <p:nvSpPr>
                <p:cNvPr id="13" name="직사각형 79">
                  <a:extLst>
                    <a:ext uri="{FF2B5EF4-FFF2-40B4-BE49-F238E27FC236}">
                      <a16:creationId xmlns:a16="http://schemas.microsoft.com/office/drawing/2014/main" id="{B60FCE07-D5D7-9BEF-1FB0-C6835D6FF80B}"/>
                    </a:ext>
                  </a:extLst>
                </p:cNvPr>
                <p:cNvSpPr/>
                <p:nvPr/>
              </p:nvSpPr>
              <p:spPr>
                <a:xfrm rot="7948">
                  <a:off x="5884285" y="4501376"/>
                  <a:ext cx="2322735" cy="222408"/>
                </a:xfrm>
                <a:prstGeom prst="rect">
                  <a:avLst/>
                </a:prstGeom>
              </p:spPr>
              <p:txBody>
                <a:bodyPr wrap="square" lIns="7200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네이버 검색</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쇼핑 확 바뀐다</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하이퍼클로바</a:t>
                  </a:r>
                  <a:r>
                    <a:rPr kumimoji="0" lang="en-US" altLang="ko-KR"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X' </a:t>
                  </a:r>
                  <a:r>
                    <a:rPr kumimoji="0" lang="ko-KR" altLang="en-US" sz="900" b="1" i="0" u="none" strike="noStrike" kern="0" cap="none" spc="0" normalizeH="0" baseline="0" noProof="0" dirty="0">
                      <a:ln>
                        <a:noFill/>
                      </a:ln>
                      <a:solidFill>
                        <a:srgbClr val="000000">
                          <a:lumMod val="65000"/>
                          <a:lumOff val="35000"/>
                        </a:srgbClr>
                      </a:solidFill>
                      <a:effectLst/>
                      <a:uLnTx/>
                      <a:uFillTx/>
                      <a:latin typeface="KoPub돋움체 Medium" panose="02020603020101020101" pitchFamily="18" charset="-127"/>
                      <a:ea typeface="KoPub돋움체 Medium" panose="02020603020101020101" pitchFamily="18" charset="-127"/>
                      <a:cs typeface="Arial" pitchFamily="34" charset="0"/>
                    </a:rPr>
                    <a:t>공개</a:t>
                  </a:r>
                </a:p>
              </p:txBody>
            </p:sp>
            <p:grpSp>
              <p:nvGrpSpPr>
                <p:cNvPr id="14" name="그룹 19">
                  <a:extLst>
                    <a:ext uri="{FF2B5EF4-FFF2-40B4-BE49-F238E27FC236}">
                      <a16:creationId xmlns:a16="http://schemas.microsoft.com/office/drawing/2014/main" id="{03636B1B-BCBE-4A6B-8213-03E0BDF7207A}"/>
                    </a:ext>
                  </a:extLst>
                </p:cNvPr>
                <p:cNvGrpSpPr/>
                <p:nvPr/>
              </p:nvGrpSpPr>
              <p:grpSpPr>
                <a:xfrm rot="7948">
                  <a:off x="5842808" y="5858572"/>
                  <a:ext cx="2285005" cy="168090"/>
                  <a:chOff x="6788200" y="6215120"/>
                  <a:chExt cx="2711901" cy="239845"/>
                </a:xfrm>
                <a:solidFill>
                  <a:srgbClr val="808080">
                    <a:lumMod val="95000"/>
                  </a:srgbClr>
                </a:solidFill>
              </p:grpSpPr>
              <p:pic>
                <p:nvPicPr>
                  <p:cNvPr id="15" name="Picture 368">
                    <a:extLst>
                      <a:ext uri="{FF2B5EF4-FFF2-40B4-BE49-F238E27FC236}">
                        <a16:creationId xmlns:a16="http://schemas.microsoft.com/office/drawing/2014/main" id="{B72C4482-381A-995A-CD93-6792B3A884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422113" y="6225282"/>
                    <a:ext cx="807486" cy="175423"/>
                  </a:xfrm>
                  <a:prstGeom prst="rect">
                    <a:avLst/>
                  </a:prstGeom>
                  <a:solidFill>
                    <a:srgbClr val="FFFFCC"/>
                  </a:solidFill>
                  <a:ln w="3175">
                    <a:noFill/>
                  </a:ln>
                  <a:effectLst/>
                </p:spPr>
              </p:pic>
              <p:pic>
                <p:nvPicPr>
                  <p:cNvPr id="16" name="Picture 369">
                    <a:extLst>
                      <a:ext uri="{FF2B5EF4-FFF2-40B4-BE49-F238E27FC236}">
                        <a16:creationId xmlns:a16="http://schemas.microsoft.com/office/drawing/2014/main" id="{ADD56B5E-1E8B-FD28-F71E-43FF7342E1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788200" y="6258655"/>
                    <a:ext cx="763044" cy="175423"/>
                  </a:xfrm>
                  <a:prstGeom prst="rect">
                    <a:avLst/>
                  </a:prstGeom>
                  <a:solidFill>
                    <a:srgbClr val="FFFFCC"/>
                  </a:solidFill>
                  <a:ln w="3175">
                    <a:noFill/>
                  </a:ln>
                  <a:effectLst/>
                </p:spPr>
              </p:pic>
              <p:pic>
                <p:nvPicPr>
                  <p:cNvPr id="17" name="Picture 368">
                    <a:extLst>
                      <a:ext uri="{FF2B5EF4-FFF2-40B4-BE49-F238E27FC236}">
                        <a16:creationId xmlns:a16="http://schemas.microsoft.com/office/drawing/2014/main" id="{49CDCAB2-BA35-701B-481D-52B60253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478209" y="6234929"/>
                    <a:ext cx="673838" cy="206375"/>
                  </a:xfrm>
                  <a:prstGeom prst="rect">
                    <a:avLst/>
                  </a:prstGeom>
                  <a:solidFill>
                    <a:srgbClr val="FFFFCC"/>
                  </a:solidFill>
                  <a:ln w="3175">
                    <a:noFill/>
                  </a:ln>
                  <a:effectLst/>
                </p:spPr>
              </p:pic>
              <p:pic>
                <p:nvPicPr>
                  <p:cNvPr id="18" name="Picture 369">
                    <a:extLst>
                      <a:ext uri="{FF2B5EF4-FFF2-40B4-BE49-F238E27FC236}">
                        <a16:creationId xmlns:a16="http://schemas.microsoft.com/office/drawing/2014/main" id="{F33E9910-8499-EBCA-63B4-8AD40CA8A0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993202" y="6215120"/>
                    <a:ext cx="840975" cy="206375"/>
                  </a:xfrm>
                  <a:prstGeom prst="rect">
                    <a:avLst/>
                  </a:prstGeom>
                  <a:solidFill>
                    <a:srgbClr val="FFFFCC"/>
                  </a:solidFill>
                  <a:ln w="3175">
                    <a:noFill/>
                  </a:ln>
                  <a:effectLst/>
                </p:spPr>
              </p:pic>
              <p:pic>
                <p:nvPicPr>
                  <p:cNvPr id="19" name="Picture 368">
                    <a:extLst>
                      <a:ext uri="{FF2B5EF4-FFF2-40B4-BE49-F238E27FC236}">
                        <a16:creationId xmlns:a16="http://schemas.microsoft.com/office/drawing/2014/main" id="{AF0EED03-C4AA-01FB-3F50-8C2A7A11D1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67762" y="6250046"/>
                    <a:ext cx="832339" cy="204919"/>
                  </a:xfrm>
                  <a:prstGeom prst="rect">
                    <a:avLst/>
                  </a:prstGeom>
                  <a:solidFill>
                    <a:srgbClr val="FFFFCC"/>
                  </a:solidFill>
                  <a:ln w="3175">
                    <a:noFill/>
                  </a:ln>
                  <a:effectLst/>
                </p:spPr>
              </p:pic>
            </p:grpSp>
          </p:grpSp>
          <p:sp>
            <p:nvSpPr>
              <p:cNvPr id="9" name="TextBox 8">
                <a:extLst>
                  <a:ext uri="{FF2B5EF4-FFF2-40B4-BE49-F238E27FC236}">
                    <a16:creationId xmlns:a16="http://schemas.microsoft.com/office/drawing/2014/main" id="{BA180483-3534-D733-2E2F-137337A1704A}"/>
                  </a:ext>
                </a:extLst>
              </p:cNvPr>
              <p:cNvSpPr txBox="1"/>
              <p:nvPr/>
            </p:nvSpPr>
            <p:spPr>
              <a:xfrm rot="876159">
                <a:off x="7836343" y="2949596"/>
                <a:ext cx="1392701" cy="195080"/>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한국경제</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a:t>
                </a:r>
                <a:r>
                  <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rPr>
                  <a:t>2023.08.24</a:t>
                </a:r>
                <a:endParaRPr kumimoji="0" lang="ko-KR" altLang="en-US" sz="7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Univers for KPMG"/>
                </a:endParaRPr>
              </a:p>
            </p:txBody>
          </p:sp>
        </p:grpSp>
      </p:grpSp>
      <p:sp>
        <p:nvSpPr>
          <p:cNvPr id="3" name="직사각형 2">
            <a:extLst>
              <a:ext uri="{FF2B5EF4-FFF2-40B4-BE49-F238E27FC236}">
                <a16:creationId xmlns:a16="http://schemas.microsoft.com/office/drawing/2014/main" id="{687F517A-38FD-3C96-F9B3-50473B97B259}"/>
              </a:ext>
            </a:extLst>
          </p:cNvPr>
          <p:cNvSpPr/>
          <p:nvPr/>
        </p:nvSpPr>
        <p:spPr>
          <a:xfrm>
            <a:off x="919722" y="9011043"/>
            <a:ext cx="3365158"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 재구성</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35" name="직선 연결선 34">
            <a:extLst>
              <a:ext uri="{FF2B5EF4-FFF2-40B4-BE49-F238E27FC236}">
                <a16:creationId xmlns:a16="http://schemas.microsoft.com/office/drawing/2014/main" id="{B4EB7E9F-6E65-E9DB-62D0-CBD893CDFD52}"/>
              </a:ext>
            </a:extLst>
          </p:cNvPr>
          <p:cNvCxnSpPr>
            <a:cxnSpLocks/>
          </p:cNvCxnSpPr>
          <p:nvPr/>
        </p:nvCxnSpPr>
        <p:spPr>
          <a:xfrm>
            <a:off x="1957388" y="1281113"/>
            <a:ext cx="0" cy="439687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63669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lnSpc>
            <a:spcPct val="110000"/>
          </a:lnSpc>
          <a:spcAft>
            <a:spcPts val="300"/>
          </a:spcAft>
          <a:defRPr sz="9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defPPr>
      </a:lstStyle>
      <a:style>
        <a:lnRef idx="1">
          <a:schemeClr val="accent1"/>
        </a:lnRef>
        <a:fillRef idx="3">
          <a:schemeClr val="accent1"/>
        </a:fillRef>
        <a:effectRef idx="2">
          <a:schemeClr val="accent1"/>
        </a:effectRef>
        <a:fontRef idx="minor">
          <a:schemeClr val="lt1"/>
        </a:fontRef>
      </a:style>
    </a:spDef>
    <a:lnDef>
      <a:spPr>
        <a:ln w="6350">
          <a:solidFill>
            <a:schemeClr val="bg1">
              <a:lumMod val="75000"/>
            </a:schemeClr>
          </a:solidFill>
        </a:ln>
        <a:effectLst/>
      </a:spPr>
      <a:bodyPr/>
      <a:lstStyle/>
      <a:style>
        <a:lnRef idx="2">
          <a:schemeClr val="accent3"/>
        </a:lnRef>
        <a:fillRef idx="0">
          <a:schemeClr val="accent3"/>
        </a:fillRef>
        <a:effectRef idx="1">
          <a:schemeClr val="accent3"/>
        </a:effectRef>
        <a:fontRef idx="minor">
          <a:schemeClr val="tx1"/>
        </a:fontRef>
      </a:style>
    </a:lnDef>
    <a:txDef>
      <a:spPr>
        <a:noFill/>
      </a:spPr>
      <a:bodyPr wrap="none" lIns="0" tIns="0" rIns="0" bIns="0" rtlCol="0">
        <a:spAutoFit/>
      </a:bodyPr>
      <a:lstStyle>
        <a:defPPr algn="ctr">
          <a:defRPr sz="850" smtClean="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defPPr>
      </a:lstStyle>
    </a:txDef>
  </a:objectDefaults>
  <a:extraClrSchemeLst/>
  <a:extLst>
    <a:ext uri="{05A4C25C-085E-4340-85A3-A5531E510DB2}">
      <thm15:themeFamily xmlns:thm15="http://schemas.microsoft.com/office/thememl/2012/main" name="프레젠테이션1" id="{8C4467C5-07C9-4B51-8BF1-3B01D7652E15}" vid="{B1721F83-C91C-4EC3-8F7B-E3F1904F8E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20230921_IM_챗GPT와 생성형 AI가 만드는 빅테크 플랫폼 혁신</Korean_x0020_Title>
    <Global_x0020_Country_metalogix xmlns="1c657212-07cd-4eb2-8173-68663959c5b7" xsi:nil="true"/>
    <Economy xmlns="1c657212-07cd-4eb2-8173-68663959c5b7" xsi:nil="true"/>
    <Publication_x0020_Date_metalogix xmlns="1c657212-07cd-4eb2-8173-68663959c5b7">2023-09-20T15:00:00+00:00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Technology, Media &amp; Telecommunications</Value>
    </Category>
    <Korean_x0020_Abstract xmlns="1c657212-07cd-4eb2-8173-68663959c5b7" xsi:nil="true"/>
    <Industry_x0020_Sector_x002f_SubSector_x0020_Selection_metalogix xmlns="1c657212-07cd-4eb2-8173-68663959c5b7" xsi:nil="true"/>
    <ERI_x0020_Report_x0020_Type xmlns="1c657212-07cd-4eb2-8173-68663959c5b7">Issue Monitor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78007A509638504CA075577B0A78C43C" ma:contentTypeVersion="79" ma:contentTypeDescription="Create a new document." ma:contentTypeScope="" ma:versionID="ac89fd6dcdd0d1016bba4940062766aa">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61e6b13383bb8df87d79ea582f60f575"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D7A70-E524-458A-AF01-08531447576B}">
  <ds:schemaRefs>
    <ds:schemaRef ds:uri="http://purl.org/dc/dcmitype/"/>
    <ds:schemaRef ds:uri="e2073511-092b-453c-86c4-757771ac7067"/>
    <ds:schemaRef ds:uri="a6565e09-5864-4678-8d5f-23ac74c58b18"/>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4243d5be-521d-4052-81ca-f0f31ea6f2da"/>
    <ds:schemaRef ds:uri="http://www.w3.org/XML/1998/namespace"/>
  </ds:schemaRefs>
</ds:datastoreItem>
</file>

<file path=customXml/itemProps2.xml><?xml version="1.0" encoding="utf-8"?>
<ds:datastoreItem xmlns:ds="http://schemas.openxmlformats.org/officeDocument/2006/customXml" ds:itemID="{9DE161FD-F930-45ED-8AA0-297502BC7E40}">
  <ds:schemaRefs>
    <ds:schemaRef ds:uri="http://schemas.microsoft.com/sharepoint/v3/contenttype/forms"/>
  </ds:schemaRefs>
</ds:datastoreItem>
</file>

<file path=customXml/itemProps3.xml><?xml version="1.0" encoding="utf-8"?>
<ds:datastoreItem xmlns:ds="http://schemas.openxmlformats.org/officeDocument/2006/customXml" ds:itemID="{9E4AC9AF-9E2A-49DD-8ECB-9F5B26568F29}"/>
</file>

<file path=docProps/app.xml><?xml version="1.0" encoding="utf-8"?>
<Properties xmlns="http://schemas.openxmlformats.org/officeDocument/2006/extended-properties" xmlns:vt="http://schemas.openxmlformats.org/officeDocument/2006/docPropsVTypes">
  <Template/>
  <TotalTime>505742</TotalTime>
  <Words>12892</Words>
  <Application>Microsoft Office PowerPoint</Application>
  <PresentationFormat>A4 용지(210x297mm)</PresentationFormat>
  <Paragraphs>1131</Paragraphs>
  <Slides>37</Slides>
  <Notes>37</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37</vt:i4>
      </vt:variant>
    </vt:vector>
  </HeadingPairs>
  <TitlesOfParts>
    <vt:vector size="48" baseType="lpstr">
      <vt:lpstr>KoPub돋움체 Bold</vt:lpstr>
      <vt:lpstr>KoPub돋움체 Medium</vt:lpstr>
      <vt:lpstr>맑은 고딕</vt:lpstr>
      <vt:lpstr>Arial</vt:lpstr>
      <vt:lpstr>Calibri</vt:lpstr>
      <vt:lpstr>KPMG Bold</vt:lpstr>
      <vt:lpstr>KPMG Extralight</vt:lpstr>
      <vt:lpstr>Univers for KPMG</vt:lpstr>
      <vt:lpstr>Univers for KPMG Light</vt:lpstr>
      <vt:lpstr>Wingdings</vt:lpstr>
      <vt:lpstr>1_KPMG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20230921_IM_챗GPT와 생성형 AI가 만드는 빅테크 플랫폼 혁신</dc:title>
  <dc:creator>삼정KPMG 경제연구원</dc:creator>
  <cp:keywords/>
  <dc:description/>
  <cp:lastModifiedBy>Lee, Hyo-Jung Jenny (KR/ERI)</cp:lastModifiedBy>
  <cp:revision>38522</cp:revision>
  <cp:lastPrinted>2023-09-20T03:38:04Z</cp:lastPrinted>
  <dcterms:created xsi:type="dcterms:W3CDTF">2015-03-05T08:26:34Z</dcterms:created>
  <dcterms:modified xsi:type="dcterms:W3CDTF">2023-09-20T06:26:39Z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